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60" r:id="rId2"/>
    <p:sldId id="262" r:id="rId3"/>
    <p:sldId id="302" r:id="rId4"/>
    <p:sldId id="303" r:id="rId5"/>
    <p:sldId id="304" r:id="rId6"/>
    <p:sldId id="305" r:id="rId7"/>
    <p:sldId id="327" r:id="rId8"/>
    <p:sldId id="307" r:id="rId9"/>
    <p:sldId id="308" r:id="rId10"/>
    <p:sldId id="309" r:id="rId11"/>
    <p:sldId id="310" r:id="rId12"/>
    <p:sldId id="311" r:id="rId13"/>
    <p:sldId id="312" r:id="rId14"/>
    <p:sldId id="313" r:id="rId15"/>
    <p:sldId id="314" r:id="rId16"/>
    <p:sldId id="321" r:id="rId17"/>
    <p:sldId id="315" r:id="rId18"/>
    <p:sldId id="316" r:id="rId19"/>
    <p:sldId id="317" r:id="rId20"/>
    <p:sldId id="318" r:id="rId21"/>
    <p:sldId id="319" r:id="rId22"/>
    <p:sldId id="320" r:id="rId23"/>
    <p:sldId id="322" r:id="rId24"/>
    <p:sldId id="328"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3A0000"/>
    <a:srgbClr val="54250B"/>
    <a:srgbClr val="593B0F"/>
    <a:srgbClr val="006600"/>
    <a:srgbClr val="993300"/>
    <a:srgbClr val="421600"/>
    <a:srgbClr val="333300"/>
    <a:srgbClr val="002200"/>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426" autoAdjust="0"/>
    <p:restoredTop sz="94660"/>
  </p:normalViewPr>
  <p:slideViewPr>
    <p:cSldViewPr snapToGrid="0">
      <p:cViewPr varScale="1">
        <p:scale>
          <a:sx n="55" d="100"/>
          <a:sy n="55" d="100"/>
        </p:scale>
        <p:origin x="533" y="53"/>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1/23/2015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1/23/2015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smtClean="0"/>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1/23/2015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1/23/2015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1/23/2015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1/23/2015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1/23/2015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smtClean="0"/>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t="-6000" b="-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1/23/2015</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a:t>
            </a:fld>
            <a:endParaRPr lang="en-US" dirty="0"/>
          </a:p>
        </p:txBody>
      </p:sp>
      <p:sp>
        <p:nvSpPr>
          <p:cNvPr id="7" name="Oval 6"/>
          <p:cNvSpPr/>
          <p:nvPr userDrawn="1"/>
        </p:nvSpPr>
        <p:spPr>
          <a:xfrm>
            <a:off x="807341" y="374357"/>
            <a:ext cx="579550" cy="519351"/>
          </a:xfrm>
          <a:prstGeom prst="ellipse">
            <a:avLst/>
          </a:prstGeom>
          <a:noFill/>
          <a:effectLst>
            <a:softEdge rad="63500"/>
          </a:effectLst>
        </p:spPr>
        <p:txBody>
          <a:bodyPr wrap="square">
            <a:spAutoFit/>
          </a:bodyPr>
          <a:lstStyle/>
          <a:p>
            <a:pPr algn="ctr" rtl="1"/>
            <a:r>
              <a:rPr lang="en-US" b="1" dirty="0" smtClean="0">
                <a:solidFill>
                  <a:schemeClr val="accent6">
                    <a:lumMod val="40000"/>
                    <a:lumOff val="60000"/>
                  </a:schemeClr>
                </a:solidFill>
                <a:effectLst>
                  <a:outerShdw blurRad="38100" dist="38100" dir="2700000" algn="tl">
                    <a:srgbClr val="000000">
                      <a:alpha val="43137"/>
                    </a:srgbClr>
                  </a:outerShdw>
                </a:effectLst>
                <a:latin typeface="Jameel Noori Nastaleeq" panose="02000503000000020004" pitchFamily="2" charset="-78"/>
                <a:cs typeface="Jameel Noori Nastaleeq" panose="02000503000000020004" pitchFamily="2" charset="-78"/>
              </a:rPr>
              <a:t>22</a:t>
            </a:r>
            <a:endParaRPr lang="ur-PK" sz="1400" b="1" dirty="0">
              <a:solidFill>
                <a:schemeClr val="accent6">
                  <a:lumMod val="40000"/>
                  <a:lumOff val="60000"/>
                </a:schemeClr>
              </a:solidFill>
              <a:effectLst>
                <a:outerShdw blurRad="38100" dist="38100" dir="2700000" algn="tl">
                  <a:srgbClr val="000000">
                    <a:alpha val="43137"/>
                  </a:srgbClr>
                </a:outerShdw>
              </a:effectLst>
              <a:latin typeface="Jameel Noori Nastaleeq" panose="02000503000000020004" pitchFamily="2" charset="-78"/>
              <a:cs typeface="Jameel Noori Nastaleeq" panose="02000503000000020004" pitchFamily="2" charset="-78"/>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122621" y="1981773"/>
            <a:ext cx="5946757" cy="2894453"/>
          </a:xfrm>
          <a:prstGeom prst="roundRect">
            <a:avLst>
              <a:gd name="adj" fmla="val 39967"/>
            </a:avLst>
          </a:prstGeom>
          <a:solidFill>
            <a:schemeClr val="bg1">
              <a:lumMod val="95000"/>
              <a:lumOff val="5000"/>
            </a:schemeClr>
          </a:solidFill>
          <a:ln>
            <a:noFill/>
          </a:ln>
          <a:effectLst>
            <a:softEdge rad="31750"/>
          </a:effectLst>
          <a:scene3d>
            <a:camera prst="orthographicFront"/>
            <a:lightRig rig="sunset" dir="t"/>
          </a:scene3d>
          <a:sp3d prstMaterial="dkEdge">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ur-PK" sz="8000" b="1" dirty="0" smtClean="0">
                <a:solidFill>
                  <a:schemeClr val="accent6">
                    <a:lumMod val="75000"/>
                  </a:schemeClr>
                </a:solidFill>
                <a:effectLst>
                  <a:outerShdw blurRad="38100" dist="38100" dir="2700000" algn="tl">
                    <a:srgbClr val="000000">
                      <a:alpha val="43137"/>
                    </a:srgbClr>
                  </a:outerShdw>
                </a:effectLst>
                <a:latin typeface="_PDMS_Saleem_QuranFont" panose="02010000000000000000" pitchFamily="2" charset="-78"/>
                <a:cs typeface="_PDMS_Saleem_QuranFont" panose="02010000000000000000" pitchFamily="2" charset="-78"/>
              </a:rPr>
              <a:t>ارشادات فرمودہ</a:t>
            </a:r>
          </a:p>
          <a:p>
            <a:pPr algn="ctr" rtl="1"/>
            <a:r>
              <a:rPr lang="en-US" sz="2800" b="1" dirty="0" smtClean="0">
                <a:solidFill>
                  <a:schemeClr val="accent6">
                    <a:lumMod val="75000"/>
                  </a:schemeClr>
                </a:solidFill>
                <a:effectLst>
                  <a:outerShdw blurRad="38100" dist="38100" dir="2700000" algn="tl">
                    <a:srgbClr val="000000">
                      <a:alpha val="43137"/>
                    </a:srgbClr>
                  </a:outerShdw>
                </a:effectLst>
                <a:latin typeface="Jameel Noori Nastaleeq" panose="02000503000000020004" pitchFamily="2" charset="-78"/>
                <a:cs typeface="Jameel Noori Nastaleeq" panose="02000503000000020004" pitchFamily="2" charset="-78"/>
              </a:rPr>
              <a:t>16.01.2015</a:t>
            </a:r>
            <a:endParaRPr lang="ur-PK" sz="2800" b="1" dirty="0" smtClean="0">
              <a:solidFill>
                <a:schemeClr val="accent6">
                  <a:lumMod val="75000"/>
                </a:schemeClr>
              </a:solidFill>
              <a:effectLst>
                <a:outerShdw blurRad="38100" dist="38100" dir="2700000" algn="tl">
                  <a:srgbClr val="000000">
                    <a:alpha val="43137"/>
                  </a:srgbClr>
                </a:outerShdw>
              </a:effectLst>
              <a:latin typeface="Jameel Noori Nastaleeq" panose="02000503000000020004" pitchFamily="2" charset="-78"/>
              <a:cs typeface="Jameel Noori Nastaleeq" panose="02000503000000020004" pitchFamily="2" charset="-78"/>
            </a:endParaRPr>
          </a:p>
          <a:p>
            <a:pPr algn="ctr" rtl="1"/>
            <a:endParaRPr lang="ur-PK" sz="1200" b="1" dirty="0" smtClean="0">
              <a:solidFill>
                <a:schemeClr val="accent6">
                  <a:lumMod val="75000"/>
                </a:schemeClr>
              </a:solidFill>
              <a:effectLst>
                <a:outerShdw blurRad="38100" dist="38100" dir="2700000" algn="tl">
                  <a:srgbClr val="000000">
                    <a:alpha val="43137"/>
                  </a:srgbClr>
                </a:outerShdw>
              </a:effectLst>
              <a:latin typeface="Jameel Noori Nastaleeq" panose="02000503000000020004" pitchFamily="2" charset="-78"/>
              <a:cs typeface="Jameel Noori Nastaleeq" panose="02000503000000020004" pitchFamily="2" charset="-78"/>
            </a:endParaRPr>
          </a:p>
          <a:p>
            <a:pPr algn="ctr" rtl="1"/>
            <a:r>
              <a:rPr lang="ur-PK" sz="3600" b="1" dirty="0" smtClean="0">
                <a:solidFill>
                  <a:schemeClr val="accent6">
                    <a:lumMod val="75000"/>
                  </a:schemeClr>
                </a:solidFill>
                <a:effectLst>
                  <a:outerShdw blurRad="38100" dist="38100" dir="2700000" algn="tl">
                    <a:srgbClr val="000000">
                      <a:alpha val="43137"/>
                    </a:srgbClr>
                  </a:outerShdw>
                </a:effectLst>
                <a:latin typeface="Jameel Noori Nastaleeq" panose="02000503000000020004" pitchFamily="2" charset="-78"/>
                <a:cs typeface="Jameel Noori Nastaleeq" panose="02000503000000020004" pitchFamily="2" charset="-78"/>
              </a:rPr>
              <a:t>کے بعض اہم نکات</a:t>
            </a:r>
            <a:endParaRPr lang="ur-PK" sz="3600" b="1" dirty="0">
              <a:solidFill>
                <a:schemeClr val="accent6">
                  <a:lumMod val="75000"/>
                </a:schemeClr>
              </a:solidFill>
              <a:effectLst>
                <a:outerShdw blurRad="38100" dist="38100" dir="2700000" algn="tl">
                  <a:srgbClr val="000000">
                    <a:alpha val="43137"/>
                  </a:srgbClr>
                </a:outerShdw>
              </a:effectLst>
              <a:latin typeface="_PDMS_Saleem_QuranFont" panose="02010000000000000000" pitchFamily="2" charset="-78"/>
              <a:cs typeface="_PDMS_Saleem_QuranFont" panose="02010000000000000000" pitchFamily="2" charset="-78"/>
            </a:endParaRPr>
          </a:p>
        </p:txBody>
      </p:sp>
      <p:sp>
        <p:nvSpPr>
          <p:cNvPr id="4" name="Frame 3"/>
          <p:cNvSpPr/>
          <p:nvPr/>
        </p:nvSpPr>
        <p:spPr>
          <a:xfrm>
            <a:off x="0" y="0"/>
            <a:ext cx="12192000" cy="6858000"/>
          </a:xfrm>
          <a:prstGeom prst="frame">
            <a:avLst>
              <a:gd name="adj1" fmla="val 1784"/>
            </a:avLst>
          </a:prstGeom>
          <a:solidFill>
            <a:srgbClr val="593B0F"/>
          </a:solidFill>
          <a:ln>
            <a:noFill/>
          </a:ln>
          <a:effectLst>
            <a:glow rad="38100">
              <a:schemeClr val="bg1"/>
            </a:glow>
            <a:outerShdw blurRad="50800" dist="38100" dir="2700000" algn="tl" rotWithShape="0">
              <a:prstClr val="black">
                <a:alpha val="40000"/>
              </a:prstClr>
            </a:outerShdw>
            <a:softEdge rad="12700"/>
          </a:effectLst>
          <a:scene3d>
            <a:camera prst="orthographicFront">
              <a:rot lat="0" lon="0" rev="0"/>
            </a:camera>
            <a:lightRig rig="sunset" dir="t"/>
          </a:scene3d>
          <a:sp3d prstMaterial="dkEdge">
            <a:bevelT w="101600" prst="riblet"/>
            <a:bevelB w="101600" prst="riblet"/>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tx1"/>
              </a:solidFill>
            </a:endParaRPr>
          </a:p>
        </p:txBody>
      </p:sp>
      <p:sp>
        <p:nvSpPr>
          <p:cNvPr id="2" name="Rectangle 1"/>
          <p:cNvSpPr/>
          <p:nvPr/>
        </p:nvSpPr>
        <p:spPr>
          <a:xfrm>
            <a:off x="835378" y="474133"/>
            <a:ext cx="462844" cy="338667"/>
          </a:xfrm>
          <a:prstGeom prst="rect">
            <a:avLst/>
          </a:prstGeom>
          <a:solidFill>
            <a:srgbClr val="54250B"/>
          </a:solidFill>
          <a:ln w="127000">
            <a:noFill/>
          </a:ln>
          <a:effectLst>
            <a:softEdge rad="63500"/>
          </a:effectLst>
        </p:spPr>
        <p:txBody>
          <a:bodyPr wrap="square" rtlCol="0" anchor="ctr">
            <a:spAutoFit/>
          </a:bodyPr>
          <a:lstStyle/>
          <a:p>
            <a:pPr algn="ctr" rtl="1">
              <a:lnSpc>
                <a:spcPct val="150000"/>
              </a:lnSpc>
              <a:spcAft>
                <a:spcPts val="1000"/>
              </a:spcAft>
            </a:pPr>
            <a:endParaRPr lang="en-US" sz="2400" dirty="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endParaRPr>
          </a:p>
        </p:txBody>
      </p:sp>
    </p:spTree>
    <p:extLst>
      <p:ext uri="{BB962C8B-B14F-4D97-AF65-F5344CB8AC3E}">
        <p14:creationId xmlns:p14="http://schemas.microsoft.com/office/powerpoint/2010/main" val="2472516352"/>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927280" y="875109"/>
            <a:ext cx="10337078" cy="2553891"/>
          </a:xfrm>
          <a:prstGeom prst="roundRect">
            <a:avLst/>
          </a:prstGeom>
          <a:solidFill>
            <a:schemeClr val="accent6">
              <a:lumMod val="40000"/>
              <a:lumOff val="60000"/>
            </a:schemeClr>
          </a:solidFill>
          <a:ln w="88900">
            <a:solidFill>
              <a:schemeClr val="bg1"/>
            </a:solidFill>
          </a:ln>
          <a:effectLst>
            <a:softEdge rad="63500"/>
          </a:effectLst>
          <a:scene3d>
            <a:camera prst="orthographicFront"/>
            <a:lightRig rig="threePt" dir="t"/>
          </a:scene3d>
          <a:sp3d prstMaterial="dkEdge">
            <a:bevelT w="38100" h="38100" prst="hardEdge"/>
          </a:sp3d>
        </p:spPr>
        <p:txBody>
          <a:bodyPr wrap="square">
            <a:spAutoFit/>
          </a:bodyPr>
          <a:lstStyle/>
          <a:p>
            <a:pPr algn="ctr" rtl="1">
              <a:lnSpc>
                <a:spcPct val="150000"/>
              </a:lnSpc>
              <a:spcAft>
                <a:spcPts val="1000"/>
              </a:spcAft>
            </a:pPr>
            <a:r>
              <a:rPr lang="ur-PK" sz="2400" dirty="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یہ تو اللہ تعالیٰ کی تقدیر ہے کہ اسلام کی تعلیم کا صحیح رُخ اب آنحضرت ﷺ کے عا شقِ صادق کی جما عت نے دنیا کو بتا نا ہے جو آپ سے سیکھا </a:t>
            </a:r>
            <a: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a:t>
            </a:r>
            <a:b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br>
            <a: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پس </a:t>
            </a:r>
            <a:r>
              <a:rPr lang="ur-PK" sz="2400" dirty="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یہ ہما ری ذمہ دا ری ہے کہ جیسا کہ گزشتہ خطبے میں بھی کہا تھا کہ اپنے اپنے حلقے میں دنیا کو یہ پیغام دیں اور سمجھا ئیں کہ غلط رد ّ عمل </a:t>
            </a:r>
            <a: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
            </a:r>
            <a:b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br>
            <a: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صرف </a:t>
            </a:r>
            <a:r>
              <a:rPr lang="ur-PK" sz="2400" dirty="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فساد کو جنم دیں گے اور کچھ نہیں ہو گا ۔۔ اور مو جو دہ حالات کے بھڑکنے سے دنیا </a:t>
            </a:r>
            <a: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  میں پھر </a:t>
            </a:r>
            <a:r>
              <a:rPr lang="ur-PK" sz="2400" dirty="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ایک آگ لگ جا ئے </a:t>
            </a:r>
            <a: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گی</a:t>
            </a:r>
            <a:b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br>
            <a: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 </a:t>
            </a:r>
            <a:r>
              <a:rPr lang="ur-PK" sz="2400" dirty="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اور یہ پھر چا روں طرف پھیلنے والی آگ بن جا ئے گی جس کی دنیا اس وقت متحمل نہیں ہو سکتی ۔</a:t>
            </a:r>
          </a:p>
        </p:txBody>
      </p:sp>
      <p:sp>
        <p:nvSpPr>
          <p:cNvPr id="7" name="Rounded Rectangle 6"/>
          <p:cNvSpPr/>
          <p:nvPr/>
        </p:nvSpPr>
        <p:spPr>
          <a:xfrm>
            <a:off x="620892" y="3624184"/>
            <a:ext cx="10949854" cy="2553891"/>
          </a:xfrm>
          <a:prstGeom prst="roundRect">
            <a:avLst/>
          </a:prstGeom>
          <a:solidFill>
            <a:schemeClr val="accent6">
              <a:lumMod val="40000"/>
              <a:lumOff val="60000"/>
            </a:schemeClr>
          </a:solidFill>
          <a:ln w="88900">
            <a:solidFill>
              <a:schemeClr val="bg1"/>
            </a:solidFill>
          </a:ln>
          <a:effectLst>
            <a:softEdge rad="63500"/>
          </a:effectLst>
          <a:scene3d>
            <a:camera prst="orthographicFront"/>
            <a:lightRig rig="threePt" dir="t"/>
          </a:scene3d>
          <a:sp3d prstMaterial="dkEdge">
            <a:bevelT w="38100" h="38100" prst="hardEdge"/>
          </a:sp3d>
        </p:spPr>
        <p:txBody>
          <a:bodyPr wrap="square">
            <a:spAutoFit/>
          </a:bodyPr>
          <a:lstStyle/>
          <a:p>
            <a:pPr algn="ctr" rtl="1">
              <a:lnSpc>
                <a:spcPct val="150000"/>
              </a:lnSpc>
              <a:spcAft>
                <a:spcPts val="1000"/>
              </a:spcAft>
            </a:pPr>
            <a: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لیکن </a:t>
            </a:r>
            <a:r>
              <a:rPr lang="ur-PK" sz="2400" dirty="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ایک احمدی کا ایک بہت بڑا کام اس کے </a:t>
            </a:r>
            <a: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ساتھاس </a:t>
            </a:r>
            <a:r>
              <a:rPr lang="ur-PK" sz="2400" dirty="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طریق پر چلنا بھی ہے جو خدا تعالیٰ نے ہمیں بتا یا ہے کہ </a:t>
            </a:r>
            <a: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                                   </a:t>
            </a:r>
            <a:b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br>
            <a: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        اے </a:t>
            </a:r>
            <a:r>
              <a:rPr lang="ur-PK" sz="2400" dirty="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لو گو جو ایمان لا ئے ہو تم بھی اس نبی ؐپر درُ ودا ور سلام ایک جو ش کے ساتھ بھیجو </a:t>
            </a:r>
            <a: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a:t>
            </a:r>
            <a:b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br>
            <a: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 </a:t>
            </a:r>
            <a:r>
              <a:rPr lang="ur-PK" sz="2400" dirty="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اللہ تعالیٰ کے حکموں پر ایک مو من کو حتی المقدور عمل کر نے کی کو شش کر نی چا ہئے۔ </a:t>
            </a:r>
            <a: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اس </a:t>
            </a:r>
            <a:r>
              <a:rPr lang="ur-PK" sz="2400" dirty="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حوالے سے اس وقت بعض </a:t>
            </a:r>
            <a: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احادیث</a:t>
            </a:r>
            <a:b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br>
            <a: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 </a:t>
            </a:r>
            <a:r>
              <a:rPr lang="ur-PK" sz="2400" dirty="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اور حضرت مسیح مو عود علیہ السلام کے بعض اقتباسات پیش کروں گا جو درُود شریف کی اہمیت اور اس کے فوائد کو بھی وا ضح کر تے ہیں ۔</a:t>
            </a:r>
          </a:p>
        </p:txBody>
      </p:sp>
      <p:sp>
        <p:nvSpPr>
          <p:cNvPr id="10" name="Frame 9"/>
          <p:cNvSpPr/>
          <p:nvPr/>
        </p:nvSpPr>
        <p:spPr>
          <a:xfrm>
            <a:off x="0" y="0"/>
            <a:ext cx="12192000" cy="6858000"/>
          </a:xfrm>
          <a:prstGeom prst="frame">
            <a:avLst>
              <a:gd name="adj1" fmla="val 1784"/>
            </a:avLst>
          </a:prstGeom>
          <a:solidFill>
            <a:srgbClr val="593B0F"/>
          </a:solidFill>
          <a:ln>
            <a:noFill/>
          </a:ln>
          <a:effectLst>
            <a:glow rad="38100">
              <a:schemeClr val="bg1"/>
            </a:glow>
            <a:outerShdw blurRad="50800" dist="38100" dir="2700000" algn="tl" rotWithShape="0">
              <a:prstClr val="black">
                <a:alpha val="40000"/>
              </a:prstClr>
            </a:outerShdw>
            <a:softEdge rad="12700"/>
          </a:effectLst>
          <a:scene3d>
            <a:camera prst="orthographicFront">
              <a:rot lat="0" lon="0" rev="0"/>
            </a:camera>
            <a:lightRig rig="sunset" dir="t"/>
          </a:scene3d>
          <a:sp3d prstMaterial="dkEdge">
            <a:bevelT w="101600" prst="riblet"/>
            <a:bevelB w="101600" prst="riblet"/>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tx1"/>
              </a:solidFill>
            </a:endParaRPr>
          </a:p>
        </p:txBody>
      </p:sp>
      <p:sp>
        <p:nvSpPr>
          <p:cNvPr id="8" name="Oval 7"/>
          <p:cNvSpPr/>
          <p:nvPr/>
        </p:nvSpPr>
        <p:spPr>
          <a:xfrm>
            <a:off x="372352" y="374357"/>
            <a:ext cx="553155" cy="519351"/>
          </a:xfrm>
          <a:prstGeom prst="ellipse">
            <a:avLst/>
          </a:prstGeom>
          <a:solidFill>
            <a:schemeClr val="bg1"/>
          </a:solidFill>
          <a:ln w="73025">
            <a:solidFill>
              <a:srgbClr val="3A0000">
                <a:alpha val="67000"/>
              </a:srgbClr>
            </a:solidFill>
          </a:ln>
          <a:effectLst>
            <a:softEdge rad="0"/>
          </a:effectLst>
        </p:spPr>
        <p:txBody>
          <a:bodyPr wrap="square">
            <a:spAutoFit/>
          </a:bodyPr>
          <a:lstStyle/>
          <a:p>
            <a:pPr algn="ctr" rtl="1"/>
            <a:r>
              <a:rPr lang="en-US" b="1" dirty="0" smtClean="0">
                <a:solidFill>
                  <a:schemeClr val="accent6">
                    <a:lumMod val="75000"/>
                  </a:schemeClr>
                </a:solidFill>
                <a:effectLst>
                  <a:outerShdw blurRad="38100" dist="38100" dir="2700000" algn="tl">
                    <a:srgbClr val="000000">
                      <a:alpha val="43137"/>
                    </a:srgbClr>
                  </a:outerShdw>
                </a:effectLst>
                <a:latin typeface="Jameel Noori Nastaleeq" panose="02000503000000020004" pitchFamily="2" charset="-78"/>
                <a:cs typeface="Jameel Noori Nastaleeq" panose="02000503000000020004" pitchFamily="2" charset="-78"/>
              </a:rPr>
              <a:t>08</a:t>
            </a:r>
            <a:endParaRPr lang="ur-PK" sz="1400" b="1" dirty="0">
              <a:solidFill>
                <a:schemeClr val="accent6">
                  <a:lumMod val="75000"/>
                </a:schemeClr>
              </a:solidFill>
              <a:effectLst>
                <a:outerShdw blurRad="38100" dist="38100" dir="2700000" algn="tl">
                  <a:srgbClr val="000000">
                    <a:alpha val="43137"/>
                  </a:srgbClr>
                </a:outerShdw>
              </a:effectLst>
              <a:latin typeface="Jameel Noori Nastaleeq" panose="02000503000000020004" pitchFamily="2" charset="-78"/>
              <a:cs typeface="Jameel Noori Nastaleeq" panose="02000503000000020004" pitchFamily="2" charset="-78"/>
            </a:endParaRPr>
          </a:p>
        </p:txBody>
      </p:sp>
      <p:sp>
        <p:nvSpPr>
          <p:cNvPr id="6" name="Rounded Rectangle 5"/>
          <p:cNvSpPr/>
          <p:nvPr/>
        </p:nvSpPr>
        <p:spPr>
          <a:xfrm>
            <a:off x="925507" y="893708"/>
            <a:ext cx="10337078" cy="2553891"/>
          </a:xfrm>
          <a:prstGeom prst="roundRect">
            <a:avLst/>
          </a:prstGeom>
          <a:solidFill>
            <a:schemeClr val="accent6">
              <a:lumMod val="40000"/>
              <a:lumOff val="60000"/>
            </a:schemeClr>
          </a:solidFill>
          <a:ln w="88900">
            <a:solidFill>
              <a:schemeClr val="bg1"/>
            </a:solidFill>
          </a:ln>
          <a:effectLst>
            <a:softEdge rad="63500"/>
          </a:effectLst>
          <a:scene3d>
            <a:camera prst="orthographicFront"/>
            <a:lightRig rig="threePt" dir="t"/>
          </a:scene3d>
          <a:sp3d prstMaterial="dkEdge">
            <a:bevelT w="38100" h="38100" prst="hardEdge"/>
          </a:sp3d>
        </p:spPr>
        <p:txBody>
          <a:bodyPr wrap="square">
            <a:spAutoFit/>
          </a:bodyPr>
          <a:lstStyle/>
          <a:p>
            <a:pPr algn="ctr" rtl="1">
              <a:lnSpc>
                <a:spcPct val="150000"/>
              </a:lnSpc>
              <a:spcAft>
                <a:spcPts val="1000"/>
              </a:spcAft>
            </a:pPr>
            <a:r>
              <a:rPr lang="ur-PK" sz="2400" dirty="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یہ تو اللہ تعالیٰ کی تقدیر ہے کہ اسلام کی تعلیم کا صحیح رُخ اب آنحضرت ﷺ کے عا شقِ صادق کی جما عت نے دنیا کو بتا نا ہے جو آپ سے سیکھا </a:t>
            </a:r>
            <a: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a:t>
            </a:r>
            <a:b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br>
            <a: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پس </a:t>
            </a:r>
            <a:r>
              <a:rPr lang="ur-PK" sz="2400" dirty="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یہ ہما ری ذمہ دا ری ہے کہ جیسا کہ گزشتہ خطبے میں بھی کہا تھا کہ اپنے اپنے حلقے میں دنیا کو یہ پیغام دیں اور سمجھا ئیں کہ غلط رد ّ عمل </a:t>
            </a:r>
            <a: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
            </a:r>
            <a:b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br>
            <a: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صرف </a:t>
            </a:r>
            <a:r>
              <a:rPr lang="ur-PK" sz="2400" dirty="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فساد کو جنم دیں گے اور کچھ نہیں ہو گا ۔۔ اور مو جو دہ حالات کے بھڑکنے سے دنیا </a:t>
            </a:r>
            <a: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  میں پھر </a:t>
            </a:r>
            <a:r>
              <a:rPr lang="ur-PK" sz="2400" dirty="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ایک آگ لگ جا ئے </a:t>
            </a:r>
            <a: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گی</a:t>
            </a:r>
            <a:b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br>
            <a: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 </a:t>
            </a:r>
            <a:r>
              <a:rPr lang="ur-PK" sz="2400" dirty="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اور یہ پھر چا روں طرف پھیلنے والی آگ بن جا ئے گی جس کی دنیا اس وقت متحمل نہیں ہو سکتی ۔</a:t>
            </a:r>
          </a:p>
        </p:txBody>
      </p:sp>
    </p:spTree>
    <p:extLst>
      <p:ext uri="{BB962C8B-B14F-4D97-AF65-F5344CB8AC3E}">
        <p14:creationId xmlns:p14="http://schemas.microsoft.com/office/powerpoint/2010/main" val="14008726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64490" y="1871126"/>
            <a:ext cx="10863020" cy="3166824"/>
          </a:xfrm>
          <a:prstGeom prst="roundRect">
            <a:avLst/>
          </a:prstGeom>
          <a:solidFill>
            <a:schemeClr val="accent6">
              <a:lumMod val="40000"/>
              <a:lumOff val="60000"/>
            </a:schemeClr>
          </a:solidFill>
          <a:ln w="88900">
            <a:solidFill>
              <a:schemeClr val="bg1"/>
            </a:solidFill>
          </a:ln>
          <a:effectLst>
            <a:softEdge rad="63500"/>
          </a:effectLst>
          <a:scene3d>
            <a:camera prst="orthographicFront"/>
            <a:lightRig rig="threePt" dir="t"/>
          </a:scene3d>
          <a:sp3d prstMaterial="dkEdge">
            <a:bevelT w="38100" h="38100" prst="hardEdge"/>
          </a:sp3d>
        </p:spPr>
        <p:txBody>
          <a:bodyPr wrap="square">
            <a:spAutoFit/>
          </a:bodyPr>
          <a:lstStyle/>
          <a:p>
            <a:pPr algn="ctr" rtl="1">
              <a:lnSpc>
                <a:spcPct val="150000"/>
              </a:lnSpc>
              <a:spcAft>
                <a:spcPts val="1000"/>
              </a:spcAft>
            </a:pPr>
            <a:r>
              <a:rPr lang="ur-PK" sz="2400" dirty="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ہم آنحضرت صلی اللہ علیہ وسلم سے محبت کا دعویٰ کرتے ہیں اور اس محبت کے تقاضے کی وجہ سے ہمارے دل اُس وقت چھلنی ہوتے ہیں </a:t>
            </a:r>
            <a: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
            </a:r>
            <a:b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br>
            <a: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جب </a:t>
            </a:r>
            <a:r>
              <a:rPr lang="ur-PK" sz="2400" dirty="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آنحضرت صلی اللہ علیہ وسلم کے بارے میں کوئی نازیبا الفاظ کہے جائیں یا کسی بھی  طرح غلط رنگ میں آپ کی طرف کوئی بات منسوب کی جائے</a:t>
            </a:r>
            <a: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a:t>
            </a:r>
            <a:b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br>
            <a: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 </a:t>
            </a:r>
            <a:r>
              <a:rPr lang="ur-PK" sz="2400" dirty="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لیکن اس محبت کا حقیقی اظہار اور اس کا فائدہ کس طرح ہو گا، اس بارے میں حضرت عبداللہ بن مسعود سے روایت ہے </a:t>
            </a:r>
            <a: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
            </a:r>
            <a:b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br>
            <a: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کہ </a:t>
            </a:r>
            <a:r>
              <a:rPr lang="ur-PK" sz="2400" b="1" dirty="0">
                <a:solidFill>
                  <a:schemeClr val="bg1"/>
                </a:solidFill>
                <a:effectLst>
                  <a:outerShdw blurRad="38100" dist="38100" dir="2700000" algn="tl">
                    <a:srgbClr val="000000">
                      <a:alpha val="43137"/>
                    </a:srgbClr>
                  </a:outerShdw>
                </a:effectLst>
                <a:latin typeface="Jameel Noori Nastaleeq" panose="02000503000000020004" pitchFamily="2" charset="-78"/>
                <a:ea typeface="Calibri" panose="020F0502020204030204" pitchFamily="34" charset="0"/>
                <a:cs typeface="Jameel Noori Nastaleeq" panose="02000503000000020004" pitchFamily="2" charset="-78"/>
              </a:rPr>
              <a:t>رسول اللہ </a:t>
            </a:r>
            <a:r>
              <a:rPr lang="ur-PK" sz="2400" b="1" dirty="0" smtClean="0">
                <a:solidFill>
                  <a:schemeClr val="bg1"/>
                </a:solidFill>
                <a:effectLst>
                  <a:outerShdw blurRad="38100" dist="38100" dir="2700000" algn="tl">
                    <a:srgbClr val="000000">
                      <a:alpha val="43137"/>
                    </a:srgbClr>
                  </a:outerShdw>
                </a:effectLst>
                <a:latin typeface="Jameel Noori Nastaleeq" panose="02000503000000020004" pitchFamily="2" charset="-78"/>
                <a:ea typeface="Calibri" panose="020F0502020204030204" pitchFamily="34" charset="0"/>
                <a:cs typeface="Jameel Noori Nastaleeq" panose="02000503000000020004" pitchFamily="2" charset="-78"/>
              </a:rPr>
              <a:t>ﷺنے </a:t>
            </a:r>
            <a:r>
              <a:rPr lang="ur-PK" sz="2400" b="1" dirty="0">
                <a:solidFill>
                  <a:schemeClr val="bg1"/>
                </a:solidFill>
                <a:effectLst>
                  <a:outerShdw blurRad="38100" dist="38100" dir="2700000" algn="tl">
                    <a:srgbClr val="000000">
                      <a:alpha val="43137"/>
                    </a:srgbClr>
                  </a:outerShdw>
                </a:effectLst>
                <a:latin typeface="Jameel Noori Nastaleeq" panose="02000503000000020004" pitchFamily="2" charset="-78"/>
                <a:ea typeface="Calibri" panose="020F0502020204030204" pitchFamily="34" charset="0"/>
                <a:cs typeface="Jameel Noori Nastaleeq" panose="02000503000000020004" pitchFamily="2" charset="-78"/>
              </a:rPr>
              <a:t>فرمایا کہ قیامت کے دن لوگوں میں سے سب سے زیادہ میرے نزدیک وہ شخص ہو گا جو ان میں سے مجھ پر سب سے </a:t>
            </a:r>
            <a:r>
              <a:rPr lang="ur-PK" sz="2400" b="1" dirty="0" smtClean="0">
                <a:solidFill>
                  <a:schemeClr val="bg1"/>
                </a:solidFill>
                <a:effectLst>
                  <a:outerShdw blurRad="38100" dist="38100" dir="2700000" algn="tl">
                    <a:srgbClr val="000000">
                      <a:alpha val="43137"/>
                    </a:srgbClr>
                  </a:outerShdw>
                </a:effectLst>
                <a:latin typeface="Jameel Noori Nastaleeq" panose="02000503000000020004" pitchFamily="2" charset="-78"/>
                <a:ea typeface="Calibri" panose="020F0502020204030204" pitchFamily="34" charset="0"/>
                <a:cs typeface="Jameel Noori Nastaleeq" panose="02000503000000020004" pitchFamily="2" charset="-78"/>
              </a:rPr>
              <a:t>زیادہ</a:t>
            </a:r>
            <a:br>
              <a:rPr lang="ur-PK" sz="2400" b="1" dirty="0" smtClean="0">
                <a:solidFill>
                  <a:schemeClr val="bg1"/>
                </a:solidFill>
                <a:effectLst>
                  <a:outerShdw blurRad="38100" dist="38100" dir="2700000" algn="tl">
                    <a:srgbClr val="000000">
                      <a:alpha val="43137"/>
                    </a:srgbClr>
                  </a:outerShdw>
                </a:effectLst>
                <a:latin typeface="Jameel Noori Nastaleeq" panose="02000503000000020004" pitchFamily="2" charset="-78"/>
                <a:ea typeface="Calibri" panose="020F0502020204030204" pitchFamily="34" charset="0"/>
                <a:cs typeface="Jameel Noori Nastaleeq" panose="02000503000000020004" pitchFamily="2" charset="-78"/>
              </a:rPr>
            </a:br>
            <a:r>
              <a:rPr lang="ur-PK" sz="2400" b="1" dirty="0" smtClean="0">
                <a:solidFill>
                  <a:schemeClr val="bg1"/>
                </a:solidFill>
                <a:effectLst>
                  <a:outerShdw blurRad="38100" dist="38100" dir="2700000" algn="tl">
                    <a:srgbClr val="000000">
                      <a:alpha val="43137"/>
                    </a:srgbClr>
                  </a:outerShdw>
                </a:effectLst>
                <a:latin typeface="Jameel Noori Nastaleeq" panose="02000503000000020004" pitchFamily="2" charset="-78"/>
                <a:ea typeface="Calibri" panose="020F0502020204030204" pitchFamily="34" charset="0"/>
                <a:cs typeface="Jameel Noori Nastaleeq" panose="02000503000000020004" pitchFamily="2" charset="-78"/>
              </a:rPr>
              <a:t> </a:t>
            </a:r>
            <a:r>
              <a:rPr lang="ur-PK" sz="2400" b="1" dirty="0">
                <a:solidFill>
                  <a:schemeClr val="bg1"/>
                </a:solidFill>
                <a:effectLst>
                  <a:outerShdw blurRad="38100" dist="38100" dir="2700000" algn="tl">
                    <a:srgbClr val="000000">
                      <a:alpha val="43137"/>
                    </a:srgbClr>
                  </a:outerShdw>
                </a:effectLst>
                <a:latin typeface="Jameel Noori Nastaleeq" panose="02000503000000020004" pitchFamily="2" charset="-78"/>
                <a:ea typeface="Calibri" panose="020F0502020204030204" pitchFamily="34" charset="0"/>
                <a:cs typeface="Jameel Noori Nastaleeq" panose="02000503000000020004" pitchFamily="2" charset="-78"/>
              </a:rPr>
              <a:t>درُود بھیجنے والا ہوگا</a:t>
            </a:r>
            <a:r>
              <a:rPr lang="ur-PK" sz="2400" dirty="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 پس آنحضرت </a:t>
            </a:r>
            <a: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ﷺسے </a:t>
            </a:r>
            <a:r>
              <a:rPr lang="ur-PK" sz="2400" dirty="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حقیقی محبت کا اظہار جس کے نتیجے میں آپؐ کا قرب ملے درُود شریف پڑھنے سے ہی ہے۔ </a:t>
            </a:r>
          </a:p>
        </p:txBody>
      </p:sp>
      <p:sp>
        <p:nvSpPr>
          <p:cNvPr id="10" name="Frame 9"/>
          <p:cNvSpPr/>
          <p:nvPr/>
        </p:nvSpPr>
        <p:spPr>
          <a:xfrm>
            <a:off x="0" y="0"/>
            <a:ext cx="12192000" cy="6858000"/>
          </a:xfrm>
          <a:prstGeom prst="frame">
            <a:avLst>
              <a:gd name="adj1" fmla="val 1784"/>
            </a:avLst>
          </a:prstGeom>
          <a:solidFill>
            <a:srgbClr val="593B0F"/>
          </a:solidFill>
          <a:ln>
            <a:noFill/>
          </a:ln>
          <a:effectLst>
            <a:glow rad="38100">
              <a:schemeClr val="bg1"/>
            </a:glow>
            <a:outerShdw blurRad="50800" dist="38100" dir="2700000" algn="tl" rotWithShape="0">
              <a:prstClr val="black">
                <a:alpha val="40000"/>
              </a:prstClr>
            </a:outerShdw>
            <a:softEdge rad="12700"/>
          </a:effectLst>
          <a:scene3d>
            <a:camera prst="orthographicFront">
              <a:rot lat="0" lon="0" rev="0"/>
            </a:camera>
            <a:lightRig rig="sunset" dir="t"/>
          </a:scene3d>
          <a:sp3d prstMaterial="dkEdge">
            <a:bevelT w="101600" prst="riblet"/>
            <a:bevelB w="101600" prst="riblet"/>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tx1"/>
              </a:solidFill>
            </a:endParaRPr>
          </a:p>
        </p:txBody>
      </p:sp>
      <p:sp>
        <p:nvSpPr>
          <p:cNvPr id="7" name="Oval 6"/>
          <p:cNvSpPr/>
          <p:nvPr/>
        </p:nvSpPr>
        <p:spPr>
          <a:xfrm>
            <a:off x="372352" y="374357"/>
            <a:ext cx="553155" cy="519351"/>
          </a:xfrm>
          <a:prstGeom prst="ellipse">
            <a:avLst/>
          </a:prstGeom>
          <a:solidFill>
            <a:schemeClr val="bg1"/>
          </a:solidFill>
          <a:ln w="73025">
            <a:solidFill>
              <a:srgbClr val="3A0000">
                <a:alpha val="67000"/>
              </a:srgbClr>
            </a:solidFill>
          </a:ln>
          <a:effectLst>
            <a:softEdge rad="0"/>
          </a:effectLst>
        </p:spPr>
        <p:txBody>
          <a:bodyPr wrap="square">
            <a:spAutoFit/>
          </a:bodyPr>
          <a:lstStyle/>
          <a:p>
            <a:pPr algn="ctr" rtl="1"/>
            <a:r>
              <a:rPr lang="en-US" b="1" dirty="0" smtClean="0">
                <a:solidFill>
                  <a:schemeClr val="accent6">
                    <a:lumMod val="75000"/>
                  </a:schemeClr>
                </a:solidFill>
                <a:effectLst>
                  <a:outerShdw blurRad="38100" dist="38100" dir="2700000" algn="tl">
                    <a:srgbClr val="000000">
                      <a:alpha val="43137"/>
                    </a:srgbClr>
                  </a:outerShdw>
                </a:effectLst>
                <a:latin typeface="Jameel Noori Nastaleeq" panose="02000503000000020004" pitchFamily="2" charset="-78"/>
                <a:cs typeface="Jameel Noori Nastaleeq" panose="02000503000000020004" pitchFamily="2" charset="-78"/>
              </a:rPr>
              <a:t>09</a:t>
            </a:r>
            <a:endParaRPr lang="ur-PK" sz="1400" b="1" dirty="0">
              <a:solidFill>
                <a:schemeClr val="accent6">
                  <a:lumMod val="75000"/>
                </a:schemeClr>
              </a:solidFill>
              <a:effectLst>
                <a:outerShdw blurRad="38100" dist="38100" dir="2700000" algn="tl">
                  <a:srgbClr val="000000">
                    <a:alpha val="43137"/>
                  </a:srgbClr>
                </a:outerShdw>
              </a:effectLst>
              <a:latin typeface="Jameel Noori Nastaleeq" panose="02000503000000020004" pitchFamily="2" charset="-78"/>
              <a:cs typeface="Jameel Noori Nastaleeq" panose="02000503000000020004" pitchFamily="2" charset="-78"/>
            </a:endParaRPr>
          </a:p>
        </p:txBody>
      </p:sp>
    </p:spTree>
    <p:extLst>
      <p:ext uri="{BB962C8B-B14F-4D97-AF65-F5344CB8AC3E}">
        <p14:creationId xmlns:p14="http://schemas.microsoft.com/office/powerpoint/2010/main" val="31902661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5948" y="1232654"/>
            <a:ext cx="11120104" cy="4392692"/>
          </a:xfrm>
          <a:prstGeom prst="roundRect">
            <a:avLst/>
          </a:prstGeom>
          <a:solidFill>
            <a:schemeClr val="accent6">
              <a:lumMod val="40000"/>
              <a:lumOff val="60000"/>
            </a:schemeClr>
          </a:solidFill>
          <a:ln w="88900">
            <a:solidFill>
              <a:schemeClr val="bg1"/>
            </a:solidFill>
          </a:ln>
          <a:effectLst>
            <a:softEdge rad="63500"/>
          </a:effectLst>
          <a:scene3d>
            <a:camera prst="orthographicFront"/>
            <a:lightRig rig="threePt" dir="t"/>
          </a:scene3d>
          <a:sp3d prstMaterial="dkEdge">
            <a:bevelT w="38100" h="38100" prst="hardEdge"/>
          </a:sp3d>
        </p:spPr>
        <p:txBody>
          <a:bodyPr wrap="square">
            <a:spAutoFit/>
          </a:bodyPr>
          <a:lstStyle/>
          <a:p>
            <a:pPr algn="ctr" rtl="1">
              <a:lnSpc>
                <a:spcPct val="150000"/>
              </a:lnSpc>
              <a:spcAft>
                <a:spcPts val="1000"/>
              </a:spcAft>
            </a:pPr>
            <a:r>
              <a:rPr lang="ur-PK" sz="2400" dirty="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پھر حضرت انس رضی اللہ عنہ سے روایت ہے کہ </a:t>
            </a:r>
            <a:r>
              <a:rPr lang="ur-PK" sz="2400" b="1" dirty="0">
                <a:solidFill>
                  <a:schemeClr val="bg1"/>
                </a:solidFill>
                <a:effectLst>
                  <a:outerShdw blurRad="38100" dist="38100" dir="2700000" algn="tl">
                    <a:srgbClr val="000000">
                      <a:alpha val="43137"/>
                    </a:srgbClr>
                  </a:outerShdw>
                </a:effectLst>
                <a:latin typeface="Jameel Noori Nastaleeq" panose="02000503000000020004" pitchFamily="2" charset="-78"/>
                <a:ea typeface="Calibri" panose="020F0502020204030204" pitchFamily="34" charset="0"/>
                <a:cs typeface="Jameel Noori Nastaleeq" panose="02000503000000020004" pitchFamily="2" charset="-78"/>
              </a:rPr>
              <a:t>آنحضرت ﷺنے فرمایا کہ قیامت کے روز اس دن کے خطرات سے اور ہولناک مواقع سے </a:t>
            </a:r>
            <a:r>
              <a:rPr lang="ur-PK" sz="2400" b="1" dirty="0" smtClean="0">
                <a:solidFill>
                  <a:schemeClr val="bg1"/>
                </a:solidFill>
                <a:effectLst>
                  <a:outerShdw blurRad="38100" dist="38100" dir="2700000" algn="tl">
                    <a:srgbClr val="000000">
                      <a:alpha val="43137"/>
                    </a:srgbClr>
                  </a:outerShdw>
                </a:effectLst>
                <a:latin typeface="Jameel Noori Nastaleeq" panose="02000503000000020004" pitchFamily="2" charset="-78"/>
                <a:ea typeface="Calibri" panose="020F0502020204030204" pitchFamily="34" charset="0"/>
                <a:cs typeface="Jameel Noori Nastaleeq" panose="02000503000000020004" pitchFamily="2" charset="-78"/>
              </a:rPr>
              <a:t/>
            </a:r>
            <a:br>
              <a:rPr lang="ur-PK" sz="2400" b="1" dirty="0" smtClean="0">
                <a:solidFill>
                  <a:schemeClr val="bg1"/>
                </a:solidFill>
                <a:effectLst>
                  <a:outerShdw blurRad="38100" dist="38100" dir="2700000" algn="tl">
                    <a:srgbClr val="000000">
                      <a:alpha val="43137"/>
                    </a:srgbClr>
                  </a:outerShdw>
                </a:effectLst>
                <a:latin typeface="Jameel Noori Nastaleeq" panose="02000503000000020004" pitchFamily="2" charset="-78"/>
                <a:ea typeface="Calibri" panose="020F0502020204030204" pitchFamily="34" charset="0"/>
                <a:cs typeface="Jameel Noori Nastaleeq" panose="02000503000000020004" pitchFamily="2" charset="-78"/>
              </a:rPr>
            </a:br>
            <a:r>
              <a:rPr lang="ur-PK" sz="2400" b="1" dirty="0" smtClean="0">
                <a:solidFill>
                  <a:schemeClr val="bg1"/>
                </a:solidFill>
                <a:effectLst>
                  <a:outerShdw blurRad="38100" dist="38100" dir="2700000" algn="tl">
                    <a:srgbClr val="000000">
                      <a:alpha val="43137"/>
                    </a:srgbClr>
                  </a:outerShdw>
                </a:effectLst>
                <a:latin typeface="Jameel Noori Nastaleeq" panose="02000503000000020004" pitchFamily="2" charset="-78"/>
                <a:ea typeface="Calibri" panose="020F0502020204030204" pitchFamily="34" charset="0"/>
                <a:cs typeface="Jameel Noori Nastaleeq" panose="02000503000000020004" pitchFamily="2" charset="-78"/>
              </a:rPr>
              <a:t>تم </a:t>
            </a:r>
            <a:r>
              <a:rPr lang="ur-PK" sz="2400" b="1" dirty="0">
                <a:solidFill>
                  <a:schemeClr val="bg1"/>
                </a:solidFill>
                <a:effectLst>
                  <a:outerShdw blurRad="38100" dist="38100" dir="2700000" algn="tl">
                    <a:srgbClr val="000000">
                      <a:alpha val="43137"/>
                    </a:srgbClr>
                  </a:outerShdw>
                </a:effectLst>
                <a:latin typeface="Jameel Noori Nastaleeq" panose="02000503000000020004" pitchFamily="2" charset="-78"/>
                <a:ea typeface="Calibri" panose="020F0502020204030204" pitchFamily="34" charset="0"/>
                <a:cs typeface="Jameel Noori Nastaleeq" panose="02000503000000020004" pitchFamily="2" charset="-78"/>
              </a:rPr>
              <a:t>میں سے سب سے زیادہ محفوظ اور نجات یافتہ وہ شخص ہوگا جو دنیا میں مجھ پر سب سے زیادہ درُود بھیجنے والا ہوگا</a:t>
            </a:r>
            <a:r>
              <a:rPr lang="ur-PK" sz="2400" b="1" dirty="0" smtClean="0">
                <a:solidFill>
                  <a:schemeClr val="bg1"/>
                </a:solidFill>
                <a:effectLst>
                  <a:outerShdw blurRad="38100" dist="38100" dir="2700000" algn="tl">
                    <a:srgbClr val="000000">
                      <a:alpha val="43137"/>
                    </a:srgbClr>
                  </a:outerShdw>
                </a:effectLst>
                <a:latin typeface="Jameel Noori Nastaleeq" panose="02000503000000020004" pitchFamily="2" charset="-78"/>
                <a:ea typeface="Calibri" panose="020F0502020204030204" pitchFamily="34" charset="0"/>
                <a:cs typeface="Jameel Noori Nastaleeq" panose="02000503000000020004" pitchFamily="2" charset="-78"/>
              </a:rPr>
              <a:t>۔</a:t>
            </a:r>
            <a:br>
              <a:rPr lang="ur-PK" sz="2400" b="1" dirty="0" smtClean="0">
                <a:solidFill>
                  <a:schemeClr val="bg1"/>
                </a:solidFill>
                <a:effectLst>
                  <a:outerShdw blurRad="38100" dist="38100" dir="2700000" algn="tl">
                    <a:srgbClr val="000000">
                      <a:alpha val="43137"/>
                    </a:srgbClr>
                  </a:outerShdw>
                </a:effectLst>
                <a:latin typeface="Jameel Noori Nastaleeq" panose="02000503000000020004" pitchFamily="2" charset="-78"/>
                <a:ea typeface="Calibri" panose="020F0502020204030204" pitchFamily="34" charset="0"/>
                <a:cs typeface="Jameel Noori Nastaleeq" panose="02000503000000020004" pitchFamily="2" charset="-78"/>
              </a:rPr>
            </a:br>
            <a: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 </a:t>
            </a:r>
            <a:r>
              <a:rPr lang="ur-PK" sz="2400" dirty="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فرمایا کہ میرے لئے تو اللہ تعالیٰ کا اور اس کے فرشتوں کا درُود ہی کافی تھا۔ یہ تو اللہ تعالیٰ نے مومنوں کو ثواب پانے کا ایک موقع بخشاہے کہ تم درُود بھیجو۔  </a:t>
            </a:r>
            <a: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
            </a:r>
            <a:b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br>
            <a: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پھر </a:t>
            </a:r>
            <a:r>
              <a:rPr lang="ur-PK" sz="2400" dirty="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حضرت عبداللہ بن عمرو بن عاص سے روایت ہے انہوں نے حضرت نبی کریم  ﷺکوبھی فرماتے ہوئے سنا کہ جب تم مؤذن کو اذان دیتے ہوئے </a:t>
            </a:r>
            <a: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سنو</a:t>
            </a:r>
            <a:b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br>
            <a: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 </a:t>
            </a:r>
            <a:r>
              <a:rPr lang="ur-PK" sz="2400" dirty="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تو تم بھی وہی الفاظ دہراؤ جو وہ کہتا ہے، پھر مجھ پر درُود بھیجو۔ </a:t>
            </a:r>
            <a:r>
              <a:rPr lang="ur-PK" sz="2400" b="1" dirty="0">
                <a:solidFill>
                  <a:schemeClr val="bg1"/>
                </a:solidFill>
                <a:effectLst>
                  <a:outerShdw blurRad="38100" dist="38100" dir="2700000" algn="tl">
                    <a:srgbClr val="000000">
                      <a:alpha val="43137"/>
                    </a:srgbClr>
                  </a:outerShdw>
                </a:effectLst>
                <a:latin typeface="Jameel Noori Nastaleeq" panose="02000503000000020004" pitchFamily="2" charset="-78"/>
                <a:ea typeface="Calibri" panose="020F0502020204030204" pitchFamily="34" charset="0"/>
                <a:cs typeface="Jameel Noori Nastaleeq" panose="02000503000000020004" pitchFamily="2" charset="-78"/>
              </a:rPr>
              <a:t>جس شخص نے مجھ پر درُود </a:t>
            </a:r>
            <a:r>
              <a:rPr lang="ur-PK" sz="2400" b="1" dirty="0" smtClean="0">
                <a:solidFill>
                  <a:schemeClr val="bg1"/>
                </a:solidFill>
                <a:effectLst>
                  <a:outerShdw blurRad="38100" dist="38100" dir="2700000" algn="tl">
                    <a:srgbClr val="000000">
                      <a:alpha val="43137"/>
                    </a:srgbClr>
                  </a:outerShdw>
                </a:effectLst>
                <a:latin typeface="Jameel Noori Nastaleeq" panose="02000503000000020004" pitchFamily="2" charset="-78"/>
                <a:ea typeface="Calibri" panose="020F0502020204030204" pitchFamily="34" charset="0"/>
                <a:cs typeface="Jameel Noori Nastaleeq" panose="02000503000000020004" pitchFamily="2" charset="-78"/>
              </a:rPr>
              <a:t>پڑھا                              اللہ </a:t>
            </a:r>
            <a:r>
              <a:rPr lang="ur-PK" sz="2400" b="1" dirty="0">
                <a:solidFill>
                  <a:schemeClr val="bg1"/>
                </a:solidFill>
                <a:effectLst>
                  <a:outerShdw blurRad="38100" dist="38100" dir="2700000" algn="tl">
                    <a:srgbClr val="000000">
                      <a:alpha val="43137"/>
                    </a:srgbClr>
                  </a:outerShdw>
                </a:effectLst>
                <a:latin typeface="Jameel Noori Nastaleeq" panose="02000503000000020004" pitchFamily="2" charset="-78"/>
                <a:ea typeface="Calibri" panose="020F0502020204030204" pitchFamily="34" charset="0"/>
                <a:cs typeface="Jameel Noori Nastaleeq" panose="02000503000000020004" pitchFamily="2" charset="-78"/>
              </a:rPr>
              <a:t>تعالیٰ اس پر دس گنا </a:t>
            </a:r>
            <a:r>
              <a:rPr lang="ur-PK" sz="2400" b="1" dirty="0" smtClean="0">
                <a:solidFill>
                  <a:schemeClr val="bg1"/>
                </a:solidFill>
                <a:effectLst>
                  <a:outerShdw blurRad="38100" dist="38100" dir="2700000" algn="tl">
                    <a:srgbClr val="000000">
                      <a:alpha val="43137"/>
                    </a:srgbClr>
                  </a:outerShdw>
                </a:effectLst>
                <a:latin typeface="Jameel Noori Nastaleeq" panose="02000503000000020004" pitchFamily="2" charset="-78"/>
                <a:ea typeface="Calibri" panose="020F0502020204030204" pitchFamily="34" charset="0"/>
                <a:cs typeface="Jameel Noori Nastaleeq" panose="02000503000000020004" pitchFamily="2" charset="-78"/>
              </a:rPr>
              <a:t>                  رحمتیں </a:t>
            </a:r>
            <a:r>
              <a:rPr lang="ur-PK" sz="2400" b="1" dirty="0">
                <a:solidFill>
                  <a:schemeClr val="bg1"/>
                </a:solidFill>
                <a:effectLst>
                  <a:outerShdw blurRad="38100" dist="38100" dir="2700000" algn="tl">
                    <a:srgbClr val="000000">
                      <a:alpha val="43137"/>
                    </a:srgbClr>
                  </a:outerShdw>
                </a:effectLst>
                <a:latin typeface="Jameel Noori Nastaleeq" panose="02000503000000020004" pitchFamily="2" charset="-78"/>
                <a:ea typeface="Calibri" panose="020F0502020204030204" pitchFamily="34" charset="0"/>
                <a:cs typeface="Jameel Noori Nastaleeq" panose="02000503000000020004" pitchFamily="2" charset="-78"/>
              </a:rPr>
              <a:t>نازل فرمائے گا </a:t>
            </a:r>
            <a:r>
              <a:rPr lang="ur-PK" sz="2400" b="1" dirty="0" smtClean="0">
                <a:solidFill>
                  <a:schemeClr val="bg1"/>
                </a:solidFill>
                <a:effectLst>
                  <a:outerShdw blurRad="38100" dist="38100" dir="2700000" algn="tl">
                    <a:srgbClr val="000000">
                      <a:alpha val="43137"/>
                    </a:srgbClr>
                  </a:outerShdw>
                </a:effectLst>
                <a:latin typeface="Jameel Noori Nastaleeq" panose="02000503000000020004" pitchFamily="2" charset="-78"/>
                <a:ea typeface="Calibri" panose="020F0502020204030204" pitchFamily="34" charset="0"/>
                <a:cs typeface="Jameel Noori Nastaleeq" panose="02000503000000020004" pitchFamily="2" charset="-78"/>
              </a:rPr>
              <a:t>۔</a:t>
            </a:r>
            <a: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
            </a:r>
            <a:b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br>
            <a: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 </a:t>
            </a:r>
            <a:r>
              <a:rPr lang="ur-PK" sz="2400" dirty="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پھر فرمایا میرے لئے اللہ تعالیٰ سے وسیلہ مانگو ،یہ جنت کے مراتب میں سے ایک مرتبہ ہے جو اللہ تعالیٰ کے بندوں میں سے ایک بندے کو ملے گا</a:t>
            </a:r>
            <a: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a:t>
            </a:r>
            <a:b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br>
            <a: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 </a:t>
            </a:r>
            <a:r>
              <a:rPr lang="ur-PK" sz="2400" dirty="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اور میں امید رکھتا ہوں کہ وہ میں ہی ہوں گا۔ جس کسی نے بھی میرے لئے اللہ سے وسیلہ مانگا اس کے لئے شفاعت حلال ہو جائے گی</a:t>
            </a:r>
            <a: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a:t>
            </a:r>
            <a:endParaRPr lang="ur-PK" sz="2400" dirty="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endParaRPr>
          </a:p>
        </p:txBody>
      </p:sp>
      <p:sp>
        <p:nvSpPr>
          <p:cNvPr id="7" name="Frame 6"/>
          <p:cNvSpPr/>
          <p:nvPr/>
        </p:nvSpPr>
        <p:spPr>
          <a:xfrm>
            <a:off x="0" y="0"/>
            <a:ext cx="12192000" cy="6858000"/>
          </a:xfrm>
          <a:prstGeom prst="frame">
            <a:avLst>
              <a:gd name="adj1" fmla="val 1784"/>
            </a:avLst>
          </a:prstGeom>
          <a:solidFill>
            <a:srgbClr val="593B0F"/>
          </a:solidFill>
          <a:ln>
            <a:noFill/>
          </a:ln>
          <a:effectLst>
            <a:glow rad="38100">
              <a:schemeClr val="bg1"/>
            </a:glow>
            <a:outerShdw blurRad="50800" dist="38100" dir="2700000" algn="tl" rotWithShape="0">
              <a:prstClr val="black">
                <a:alpha val="40000"/>
              </a:prstClr>
            </a:outerShdw>
            <a:softEdge rad="12700"/>
          </a:effectLst>
          <a:scene3d>
            <a:camera prst="orthographicFront">
              <a:rot lat="0" lon="0" rev="0"/>
            </a:camera>
            <a:lightRig rig="sunset" dir="t"/>
          </a:scene3d>
          <a:sp3d prstMaterial="dkEdge">
            <a:bevelT w="101600" prst="riblet"/>
            <a:bevelB w="101600" prst="riblet"/>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tx1"/>
              </a:solidFill>
            </a:endParaRPr>
          </a:p>
        </p:txBody>
      </p:sp>
      <p:sp>
        <p:nvSpPr>
          <p:cNvPr id="8" name="Oval 7"/>
          <p:cNvSpPr/>
          <p:nvPr/>
        </p:nvSpPr>
        <p:spPr>
          <a:xfrm>
            <a:off x="372352" y="374357"/>
            <a:ext cx="553155" cy="519351"/>
          </a:xfrm>
          <a:prstGeom prst="ellipse">
            <a:avLst/>
          </a:prstGeom>
          <a:solidFill>
            <a:schemeClr val="bg1"/>
          </a:solidFill>
          <a:ln w="73025">
            <a:solidFill>
              <a:srgbClr val="3A0000">
                <a:alpha val="67000"/>
              </a:srgbClr>
            </a:solidFill>
          </a:ln>
          <a:effectLst>
            <a:softEdge rad="0"/>
          </a:effectLst>
        </p:spPr>
        <p:txBody>
          <a:bodyPr wrap="square">
            <a:spAutoFit/>
          </a:bodyPr>
          <a:lstStyle/>
          <a:p>
            <a:pPr algn="ctr" rtl="1"/>
            <a:r>
              <a:rPr lang="en-US" b="1" dirty="0" smtClean="0">
                <a:solidFill>
                  <a:schemeClr val="accent6">
                    <a:lumMod val="75000"/>
                  </a:schemeClr>
                </a:solidFill>
                <a:effectLst>
                  <a:outerShdw blurRad="38100" dist="38100" dir="2700000" algn="tl">
                    <a:srgbClr val="000000">
                      <a:alpha val="43137"/>
                    </a:srgbClr>
                  </a:outerShdw>
                </a:effectLst>
                <a:latin typeface="Jameel Noori Nastaleeq" panose="02000503000000020004" pitchFamily="2" charset="-78"/>
                <a:cs typeface="Jameel Noori Nastaleeq" panose="02000503000000020004" pitchFamily="2" charset="-78"/>
              </a:rPr>
              <a:t>10</a:t>
            </a:r>
            <a:endParaRPr lang="ur-PK" sz="1400" b="1" dirty="0">
              <a:solidFill>
                <a:schemeClr val="accent6">
                  <a:lumMod val="75000"/>
                </a:schemeClr>
              </a:solidFill>
              <a:effectLst>
                <a:outerShdw blurRad="38100" dist="38100" dir="2700000" algn="tl">
                  <a:srgbClr val="000000">
                    <a:alpha val="43137"/>
                  </a:srgbClr>
                </a:outerShdw>
              </a:effectLst>
              <a:latin typeface="Jameel Noori Nastaleeq" panose="02000503000000020004" pitchFamily="2" charset="-78"/>
              <a:cs typeface="Jameel Noori Nastaleeq" panose="02000503000000020004" pitchFamily="2" charset="-78"/>
            </a:endParaRPr>
          </a:p>
        </p:txBody>
      </p:sp>
    </p:spTree>
    <p:extLst>
      <p:ext uri="{BB962C8B-B14F-4D97-AF65-F5344CB8AC3E}">
        <p14:creationId xmlns:p14="http://schemas.microsoft.com/office/powerpoint/2010/main" val="9672796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64396" y="1468179"/>
            <a:ext cx="11263207" cy="3921641"/>
          </a:xfrm>
          <a:prstGeom prst="roundRect">
            <a:avLst/>
          </a:prstGeom>
          <a:solidFill>
            <a:schemeClr val="accent6">
              <a:lumMod val="40000"/>
              <a:lumOff val="60000"/>
            </a:schemeClr>
          </a:solidFill>
          <a:ln w="88900">
            <a:solidFill>
              <a:schemeClr val="bg1"/>
            </a:solidFill>
          </a:ln>
          <a:effectLst>
            <a:softEdge rad="63500"/>
          </a:effectLst>
          <a:scene3d>
            <a:camera prst="orthographicFront"/>
            <a:lightRig rig="threePt" dir="t"/>
          </a:scene3d>
          <a:sp3d prstMaterial="dkEdge">
            <a:bevelT w="38100" h="38100" prst="hardEdge"/>
          </a:sp3d>
        </p:spPr>
        <p:txBody>
          <a:bodyPr wrap="square">
            <a:spAutoFit/>
          </a:bodyPr>
          <a:lstStyle/>
          <a:p>
            <a:pPr algn="ctr" rtl="1">
              <a:lnSpc>
                <a:spcPct val="150000"/>
              </a:lnSpc>
              <a:spcAft>
                <a:spcPts val="1000"/>
              </a:spcAft>
            </a:pPr>
            <a:r>
              <a:rPr lang="ur-PK" sz="2400" dirty="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	پس یہ درُود جہاں آنحضرت ﷺ سے محبت میں اضافہ کرتا ہے وہاں قبولیتِ دعا کے لئے بھی ضروری ہے اور اپنی بخشش کے لئے بھی ضروری ہے </a:t>
            </a:r>
            <a: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a:t>
            </a:r>
            <a:b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br>
            <a: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 </a:t>
            </a:r>
            <a:r>
              <a:rPr lang="ur-PK" sz="2400" dirty="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حضرت عمر رضی اللہ عنہ نے اسی لئے فرمایا ہے </a:t>
            </a:r>
            <a:r>
              <a:rPr lang="ur-PK" sz="2400" b="1" dirty="0">
                <a:solidFill>
                  <a:schemeClr val="bg1"/>
                </a:solidFill>
                <a:effectLst>
                  <a:outerShdw blurRad="38100" dist="38100" dir="2700000" algn="tl">
                    <a:srgbClr val="000000">
                      <a:alpha val="43137"/>
                    </a:srgbClr>
                  </a:outerShdw>
                </a:effectLst>
                <a:latin typeface="Jameel Noori Nastaleeq" panose="02000503000000020004" pitchFamily="2" charset="-78"/>
                <a:ea typeface="Calibri" panose="020F0502020204030204" pitchFamily="34" charset="0"/>
                <a:cs typeface="Jameel Noori Nastaleeq" panose="02000503000000020004" pitchFamily="2" charset="-78"/>
              </a:rPr>
              <a:t>کہ دعا آسمان اور زمین کے درمیان ٹھہر جاتی ہے اور جب تک اپنے بنی  ﷺپر تم درُود نہ بھیجو </a:t>
            </a:r>
            <a:r>
              <a:rPr lang="ur-PK" sz="2400" b="1" dirty="0" smtClean="0">
                <a:solidFill>
                  <a:schemeClr val="bg1"/>
                </a:solidFill>
                <a:effectLst>
                  <a:outerShdw blurRad="38100" dist="38100" dir="2700000" algn="tl">
                    <a:srgbClr val="000000">
                      <a:alpha val="43137"/>
                    </a:srgbClr>
                  </a:outerShdw>
                </a:effectLst>
                <a:latin typeface="Jameel Noori Nastaleeq" panose="02000503000000020004" pitchFamily="2" charset="-78"/>
                <a:ea typeface="Calibri" panose="020F0502020204030204" pitchFamily="34" charset="0"/>
                <a:cs typeface="Jameel Noori Nastaleeq" panose="02000503000000020004" pitchFamily="2" charset="-78"/>
              </a:rPr>
              <a:t/>
            </a:r>
            <a:br>
              <a:rPr lang="ur-PK" sz="2400" b="1" dirty="0" smtClean="0">
                <a:solidFill>
                  <a:schemeClr val="bg1"/>
                </a:solidFill>
                <a:effectLst>
                  <a:outerShdw blurRad="38100" dist="38100" dir="2700000" algn="tl">
                    <a:srgbClr val="000000">
                      <a:alpha val="43137"/>
                    </a:srgbClr>
                  </a:outerShdw>
                </a:effectLst>
                <a:latin typeface="Jameel Noori Nastaleeq" panose="02000503000000020004" pitchFamily="2" charset="-78"/>
                <a:ea typeface="Calibri" panose="020F0502020204030204" pitchFamily="34" charset="0"/>
                <a:cs typeface="Jameel Noori Nastaleeq" panose="02000503000000020004" pitchFamily="2" charset="-78"/>
              </a:rPr>
            </a:br>
            <a:r>
              <a:rPr lang="ur-PK" sz="2400" b="1" dirty="0" smtClean="0">
                <a:solidFill>
                  <a:schemeClr val="bg1"/>
                </a:solidFill>
                <a:effectLst>
                  <a:outerShdw blurRad="38100" dist="38100" dir="2700000" algn="tl">
                    <a:srgbClr val="000000">
                      <a:alpha val="43137"/>
                    </a:srgbClr>
                  </a:outerShdw>
                </a:effectLst>
                <a:latin typeface="Jameel Noori Nastaleeq" panose="02000503000000020004" pitchFamily="2" charset="-78"/>
                <a:ea typeface="Calibri" panose="020F0502020204030204" pitchFamily="34" charset="0"/>
                <a:cs typeface="Jameel Noori Nastaleeq" panose="02000503000000020004" pitchFamily="2" charset="-78"/>
              </a:rPr>
              <a:t>اس </a:t>
            </a:r>
            <a:r>
              <a:rPr lang="ur-PK" sz="2400" b="1" dirty="0">
                <a:solidFill>
                  <a:schemeClr val="bg1"/>
                </a:solidFill>
                <a:effectLst>
                  <a:outerShdw blurRad="38100" dist="38100" dir="2700000" algn="tl">
                    <a:srgbClr val="000000">
                      <a:alpha val="43137"/>
                    </a:srgbClr>
                  </a:outerShdw>
                </a:effectLst>
                <a:latin typeface="Jameel Noori Nastaleeq" panose="02000503000000020004" pitchFamily="2" charset="-78"/>
                <a:ea typeface="Calibri" panose="020F0502020204030204" pitchFamily="34" charset="0"/>
                <a:cs typeface="Jameel Noori Nastaleeq" panose="02000503000000020004" pitchFamily="2" charset="-78"/>
              </a:rPr>
              <a:t>میں سے کوئی حصہ بھی خدا تعالیٰ کے حضور پیش ہونے کے لئے اُوپر نہیں جاتا ۔</a:t>
            </a:r>
          </a:p>
          <a:p>
            <a:pPr algn="ctr" rtl="1">
              <a:lnSpc>
                <a:spcPct val="150000"/>
              </a:lnSpc>
              <a:spcAft>
                <a:spcPts val="1000"/>
              </a:spcAft>
            </a:pPr>
            <a:r>
              <a:rPr lang="ur-PK" sz="2400" b="1" dirty="0">
                <a:solidFill>
                  <a:srgbClr val="800000"/>
                </a:solidFill>
                <a:effectLst>
                  <a:outerShdw blurRad="38100" dist="38100" dir="2700000" algn="tl">
                    <a:srgbClr val="000000">
                      <a:alpha val="43137"/>
                    </a:srgbClr>
                  </a:outerShdw>
                </a:effectLst>
                <a:latin typeface="Jameel Noori Nastaleeq" panose="02000503000000020004" pitchFamily="2" charset="-78"/>
                <a:ea typeface="Calibri" panose="020F0502020204030204" pitchFamily="34" charset="0"/>
                <a:cs typeface="Jameel Noori Nastaleeq" panose="02000503000000020004" pitchFamily="2" charset="-78"/>
              </a:rPr>
              <a:t>درُود پڑھنے کے لئے کس طرح کوشش ہونی چاہئے </a:t>
            </a:r>
            <a:r>
              <a:rPr lang="ur-PK" sz="2400" b="1" dirty="0" smtClean="0">
                <a:solidFill>
                  <a:srgbClr val="800000"/>
                </a:solidFill>
                <a:effectLst>
                  <a:outerShdw blurRad="38100" dist="38100" dir="2700000" algn="tl">
                    <a:srgbClr val="000000">
                      <a:alpha val="43137"/>
                    </a:srgbClr>
                  </a:outerShdw>
                </a:effectLst>
                <a:latin typeface="Jameel Noori Nastaleeq" panose="02000503000000020004" pitchFamily="2" charset="-78"/>
                <a:ea typeface="Calibri" panose="020F0502020204030204" pitchFamily="34" charset="0"/>
                <a:cs typeface="Jameel Noori Nastaleeq" panose="02000503000000020004" pitchFamily="2" charset="-78"/>
              </a:rPr>
              <a:t>؟</a:t>
            </a:r>
            <a: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اِس </a:t>
            </a:r>
            <a:r>
              <a:rPr lang="ur-PK" sz="2400" dirty="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بارے میں حضرت مسیح موعود علیہ السلام اپنے ایک مرید کو لکھتے ہوئے فرماتے ہیں </a:t>
            </a:r>
            <a: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
            </a:r>
            <a:b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br>
            <a: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کہ </a:t>
            </a:r>
            <a:r>
              <a:rPr lang="ur-PK" sz="2400" dirty="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آپ </a:t>
            </a:r>
            <a:r>
              <a:rPr lang="ur-PK" sz="2400" dirty="0">
                <a:solidFill>
                  <a:srgbClr val="800000"/>
                </a:solidFill>
                <a:latin typeface="Jameel Noori Nastaleeq" panose="02000503000000020004" pitchFamily="2" charset="-78"/>
                <a:ea typeface="Calibri" panose="020F0502020204030204" pitchFamily="34" charset="0"/>
                <a:cs typeface="Jameel Noori Nastaleeq" panose="02000503000000020004" pitchFamily="2" charset="-78"/>
              </a:rPr>
              <a:t>درُود شریف کے پڑھنے میں بہت ہی متوجہ رہیں اور جیسا کہ کوئی اپنے پیارے کے لئے فی الحقیقت برکت چاہتا ہے </a:t>
            </a:r>
            <a:r>
              <a:rPr lang="ur-PK" sz="2400" dirty="0" smtClean="0">
                <a:solidFill>
                  <a:srgbClr val="800000"/>
                </a:solidFill>
                <a:latin typeface="Jameel Noori Nastaleeq" panose="02000503000000020004" pitchFamily="2" charset="-78"/>
                <a:ea typeface="Calibri" panose="020F0502020204030204" pitchFamily="34" charset="0"/>
                <a:cs typeface="Jameel Noori Nastaleeq" panose="02000503000000020004" pitchFamily="2" charset="-78"/>
              </a:rPr>
              <a:t/>
            </a:r>
            <a:br>
              <a:rPr lang="ur-PK" sz="2400" dirty="0" smtClean="0">
                <a:solidFill>
                  <a:srgbClr val="800000"/>
                </a:solidFill>
                <a:latin typeface="Jameel Noori Nastaleeq" panose="02000503000000020004" pitchFamily="2" charset="-78"/>
                <a:ea typeface="Calibri" panose="020F0502020204030204" pitchFamily="34" charset="0"/>
                <a:cs typeface="Jameel Noori Nastaleeq" panose="02000503000000020004" pitchFamily="2" charset="-78"/>
              </a:rPr>
            </a:br>
            <a:r>
              <a:rPr lang="ur-PK" sz="2400" dirty="0" smtClean="0">
                <a:solidFill>
                  <a:srgbClr val="800000"/>
                </a:solidFill>
                <a:latin typeface="Jameel Noori Nastaleeq" panose="02000503000000020004" pitchFamily="2" charset="-78"/>
                <a:ea typeface="Calibri" panose="020F0502020204030204" pitchFamily="34" charset="0"/>
                <a:cs typeface="Jameel Noori Nastaleeq" panose="02000503000000020004" pitchFamily="2" charset="-78"/>
              </a:rPr>
              <a:t>ایسے </a:t>
            </a:r>
            <a:r>
              <a:rPr lang="ur-PK" sz="2400" dirty="0">
                <a:solidFill>
                  <a:srgbClr val="800000"/>
                </a:solidFill>
                <a:latin typeface="Jameel Noori Nastaleeq" panose="02000503000000020004" pitchFamily="2" charset="-78"/>
                <a:ea typeface="Calibri" panose="020F0502020204030204" pitchFamily="34" charset="0"/>
                <a:cs typeface="Jameel Noori Nastaleeq" panose="02000503000000020004" pitchFamily="2" charset="-78"/>
              </a:rPr>
              <a:t>ہی ذوق اور اخلاص سے حضرت نبی کریم صلی اللہ علیہ وسلم کے لئے برکت چاہیں۔ پس ہمیں چاہئے کہ یہ ذاتی جوش پیدا کرنے کی کوشش کریں۔</a:t>
            </a:r>
          </a:p>
        </p:txBody>
      </p:sp>
      <p:sp>
        <p:nvSpPr>
          <p:cNvPr id="7" name="Frame 6"/>
          <p:cNvSpPr/>
          <p:nvPr/>
        </p:nvSpPr>
        <p:spPr>
          <a:xfrm>
            <a:off x="0" y="0"/>
            <a:ext cx="12192000" cy="6858000"/>
          </a:xfrm>
          <a:prstGeom prst="frame">
            <a:avLst>
              <a:gd name="adj1" fmla="val 1784"/>
            </a:avLst>
          </a:prstGeom>
          <a:solidFill>
            <a:srgbClr val="593B0F"/>
          </a:solidFill>
          <a:ln>
            <a:noFill/>
          </a:ln>
          <a:effectLst>
            <a:glow rad="38100">
              <a:schemeClr val="bg1"/>
            </a:glow>
            <a:outerShdw blurRad="50800" dist="38100" dir="2700000" algn="tl" rotWithShape="0">
              <a:prstClr val="black">
                <a:alpha val="40000"/>
              </a:prstClr>
            </a:outerShdw>
            <a:softEdge rad="12700"/>
          </a:effectLst>
          <a:scene3d>
            <a:camera prst="orthographicFront">
              <a:rot lat="0" lon="0" rev="0"/>
            </a:camera>
            <a:lightRig rig="sunset" dir="t"/>
          </a:scene3d>
          <a:sp3d prstMaterial="dkEdge">
            <a:bevelT w="101600" prst="riblet"/>
            <a:bevelB w="101600" prst="riblet"/>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tx1"/>
              </a:solidFill>
            </a:endParaRPr>
          </a:p>
        </p:txBody>
      </p:sp>
      <p:sp>
        <p:nvSpPr>
          <p:cNvPr id="8" name="Oval 7"/>
          <p:cNvSpPr/>
          <p:nvPr/>
        </p:nvSpPr>
        <p:spPr>
          <a:xfrm>
            <a:off x="372352" y="374357"/>
            <a:ext cx="553155" cy="519351"/>
          </a:xfrm>
          <a:prstGeom prst="ellipse">
            <a:avLst/>
          </a:prstGeom>
          <a:solidFill>
            <a:schemeClr val="bg1"/>
          </a:solidFill>
          <a:ln w="73025">
            <a:solidFill>
              <a:srgbClr val="3A0000">
                <a:alpha val="67000"/>
              </a:srgbClr>
            </a:solidFill>
          </a:ln>
          <a:effectLst>
            <a:softEdge rad="0"/>
          </a:effectLst>
        </p:spPr>
        <p:txBody>
          <a:bodyPr wrap="square">
            <a:spAutoFit/>
          </a:bodyPr>
          <a:lstStyle/>
          <a:p>
            <a:pPr algn="ctr" rtl="1"/>
            <a:r>
              <a:rPr lang="en-US" b="1" dirty="0" smtClean="0">
                <a:solidFill>
                  <a:schemeClr val="accent6">
                    <a:lumMod val="75000"/>
                  </a:schemeClr>
                </a:solidFill>
                <a:effectLst>
                  <a:outerShdw blurRad="38100" dist="38100" dir="2700000" algn="tl">
                    <a:srgbClr val="000000">
                      <a:alpha val="43137"/>
                    </a:srgbClr>
                  </a:outerShdw>
                </a:effectLst>
                <a:latin typeface="Jameel Noori Nastaleeq" panose="02000503000000020004" pitchFamily="2" charset="-78"/>
                <a:cs typeface="Jameel Noori Nastaleeq" panose="02000503000000020004" pitchFamily="2" charset="-78"/>
              </a:rPr>
              <a:t>11</a:t>
            </a:r>
            <a:endParaRPr lang="ur-PK" sz="1400" b="1" dirty="0">
              <a:solidFill>
                <a:schemeClr val="accent6">
                  <a:lumMod val="75000"/>
                </a:schemeClr>
              </a:solidFill>
              <a:effectLst>
                <a:outerShdw blurRad="38100" dist="38100" dir="2700000" algn="tl">
                  <a:srgbClr val="000000">
                    <a:alpha val="43137"/>
                  </a:srgbClr>
                </a:outerShdw>
              </a:effectLst>
              <a:latin typeface="Jameel Noori Nastaleeq" panose="02000503000000020004" pitchFamily="2" charset="-78"/>
              <a:cs typeface="Jameel Noori Nastaleeq" panose="02000503000000020004" pitchFamily="2" charset="-78"/>
            </a:endParaRPr>
          </a:p>
        </p:txBody>
      </p:sp>
    </p:spTree>
    <p:extLst>
      <p:ext uri="{BB962C8B-B14F-4D97-AF65-F5344CB8AC3E}">
        <p14:creationId xmlns:p14="http://schemas.microsoft.com/office/powerpoint/2010/main" val="33800177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10462" y="2484060"/>
            <a:ext cx="10971075" cy="1889879"/>
          </a:xfrm>
          <a:prstGeom prst="roundRect">
            <a:avLst/>
          </a:prstGeom>
          <a:solidFill>
            <a:schemeClr val="accent6">
              <a:lumMod val="40000"/>
              <a:lumOff val="60000"/>
            </a:schemeClr>
          </a:solidFill>
          <a:ln w="88900">
            <a:solidFill>
              <a:schemeClr val="bg1"/>
            </a:solidFill>
          </a:ln>
          <a:effectLst>
            <a:softEdge rad="63500"/>
          </a:effectLst>
          <a:scene3d>
            <a:camera prst="orthographicFront"/>
            <a:lightRig rig="threePt" dir="t"/>
          </a:scene3d>
          <a:sp3d prstMaterial="dkEdge">
            <a:bevelT w="38100" h="38100" prst="hardEdge"/>
          </a:sp3d>
        </p:spPr>
        <p:txBody>
          <a:bodyPr wrap="square">
            <a:spAutoFit/>
          </a:bodyPr>
          <a:lstStyle/>
          <a:p>
            <a:pPr algn="ctr" rtl="1">
              <a:lnSpc>
                <a:spcPct val="150000"/>
              </a:lnSpc>
              <a:spcAft>
                <a:spcPts val="1000"/>
              </a:spcAft>
            </a:pPr>
            <a:r>
              <a:rPr lang="ur-PK" sz="2400" dirty="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پھر درُو د شریف پڑھنے کی وجہ بیان کرتے ہوئے حضرت مسیح موعود </a:t>
            </a:r>
            <a: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ؑنے </a:t>
            </a:r>
            <a:r>
              <a:rPr lang="ur-PK" sz="2400" dirty="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فرمایا کہ ہمارے سید و مولی ٰ حضرت محمد صلی اللہ علیہ وسلم کا صدق و وفا دیکھئے </a:t>
            </a:r>
            <a: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a:t>
            </a:r>
            <a:b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br>
            <a: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 </a:t>
            </a:r>
            <a:r>
              <a:rPr lang="ur-PK" sz="2400" dirty="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آپ نے ہر قسم کی بد تحریک کا مقابلہ کیا۔ طرح طرح کے مصائب اٹھائے لیکن پرواہ نہ کی ۔ یہ صدق و وفا تھا جس کے باعث اللہ تعالیٰ نے فضل کیا</a:t>
            </a:r>
            <a: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a:t>
            </a:r>
            <a:b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br>
            <a: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 </a:t>
            </a:r>
            <a:r>
              <a:rPr lang="ur-PK" sz="2400" dirty="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اسی لئے تو اللہ تعالیٰ نے فرمایا </a:t>
            </a:r>
            <a: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ہے: اللہ </a:t>
            </a:r>
            <a:r>
              <a:rPr lang="ur-PK" sz="2400" dirty="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تعالیٰ اور اس کے فرشتے رسولؐ پر درُود بھیجتے ہیں۔ اے ایمان والو! تم بھی درُود اور سلام بھیجو نبیؐ پر</a:t>
            </a:r>
            <a: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a:t>
            </a:r>
            <a:endParaRPr lang="ur-PK" sz="2400" dirty="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endParaRPr>
          </a:p>
        </p:txBody>
      </p:sp>
      <p:sp>
        <p:nvSpPr>
          <p:cNvPr id="7" name="Frame 6"/>
          <p:cNvSpPr/>
          <p:nvPr/>
        </p:nvSpPr>
        <p:spPr>
          <a:xfrm>
            <a:off x="0" y="0"/>
            <a:ext cx="12192000" cy="6858000"/>
          </a:xfrm>
          <a:prstGeom prst="frame">
            <a:avLst>
              <a:gd name="adj1" fmla="val 1784"/>
            </a:avLst>
          </a:prstGeom>
          <a:solidFill>
            <a:srgbClr val="593B0F"/>
          </a:solidFill>
          <a:ln>
            <a:noFill/>
          </a:ln>
          <a:effectLst>
            <a:glow rad="38100">
              <a:schemeClr val="bg1"/>
            </a:glow>
            <a:outerShdw blurRad="50800" dist="38100" dir="2700000" algn="tl" rotWithShape="0">
              <a:prstClr val="black">
                <a:alpha val="40000"/>
              </a:prstClr>
            </a:outerShdw>
            <a:softEdge rad="12700"/>
          </a:effectLst>
          <a:scene3d>
            <a:camera prst="orthographicFront">
              <a:rot lat="0" lon="0" rev="0"/>
            </a:camera>
            <a:lightRig rig="sunset" dir="t"/>
          </a:scene3d>
          <a:sp3d prstMaterial="dkEdge">
            <a:bevelT w="101600" prst="riblet"/>
            <a:bevelB w="101600" prst="riblet"/>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tx1"/>
              </a:solidFill>
            </a:endParaRPr>
          </a:p>
        </p:txBody>
      </p:sp>
      <p:sp>
        <p:nvSpPr>
          <p:cNvPr id="8" name="Oval 7"/>
          <p:cNvSpPr/>
          <p:nvPr/>
        </p:nvSpPr>
        <p:spPr>
          <a:xfrm>
            <a:off x="372352" y="374357"/>
            <a:ext cx="553155" cy="519351"/>
          </a:xfrm>
          <a:prstGeom prst="ellipse">
            <a:avLst/>
          </a:prstGeom>
          <a:solidFill>
            <a:schemeClr val="bg1"/>
          </a:solidFill>
          <a:ln w="73025">
            <a:solidFill>
              <a:srgbClr val="3A0000">
                <a:alpha val="67000"/>
              </a:srgbClr>
            </a:solidFill>
          </a:ln>
          <a:effectLst>
            <a:softEdge rad="0"/>
          </a:effectLst>
        </p:spPr>
        <p:txBody>
          <a:bodyPr wrap="square">
            <a:spAutoFit/>
          </a:bodyPr>
          <a:lstStyle/>
          <a:p>
            <a:pPr algn="ctr" rtl="1"/>
            <a:r>
              <a:rPr lang="en-US" b="1" dirty="0" smtClean="0">
                <a:solidFill>
                  <a:schemeClr val="accent6">
                    <a:lumMod val="75000"/>
                  </a:schemeClr>
                </a:solidFill>
                <a:effectLst>
                  <a:outerShdw blurRad="38100" dist="38100" dir="2700000" algn="tl">
                    <a:srgbClr val="000000">
                      <a:alpha val="43137"/>
                    </a:srgbClr>
                  </a:outerShdw>
                </a:effectLst>
                <a:latin typeface="Jameel Noori Nastaleeq" panose="02000503000000020004" pitchFamily="2" charset="-78"/>
                <a:cs typeface="Jameel Noori Nastaleeq" panose="02000503000000020004" pitchFamily="2" charset="-78"/>
              </a:rPr>
              <a:t>12</a:t>
            </a:r>
            <a:endParaRPr lang="ur-PK" sz="1400" b="1" dirty="0">
              <a:solidFill>
                <a:schemeClr val="accent6">
                  <a:lumMod val="75000"/>
                </a:schemeClr>
              </a:solidFill>
              <a:effectLst>
                <a:outerShdw blurRad="38100" dist="38100" dir="2700000" algn="tl">
                  <a:srgbClr val="000000">
                    <a:alpha val="43137"/>
                  </a:srgbClr>
                </a:outerShdw>
              </a:effectLst>
              <a:latin typeface="Jameel Noori Nastaleeq" panose="02000503000000020004" pitchFamily="2" charset="-78"/>
              <a:cs typeface="Jameel Noori Nastaleeq" panose="02000503000000020004" pitchFamily="2" charset="-78"/>
            </a:endParaRPr>
          </a:p>
        </p:txBody>
      </p:sp>
    </p:spTree>
    <p:extLst>
      <p:ext uri="{BB962C8B-B14F-4D97-AF65-F5344CB8AC3E}">
        <p14:creationId xmlns:p14="http://schemas.microsoft.com/office/powerpoint/2010/main" val="42260541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241777" y="1539121"/>
            <a:ext cx="9528652" cy="3779758"/>
          </a:xfrm>
          <a:prstGeom prst="roundRect">
            <a:avLst/>
          </a:prstGeom>
          <a:solidFill>
            <a:schemeClr val="accent6">
              <a:lumMod val="40000"/>
              <a:lumOff val="60000"/>
            </a:schemeClr>
          </a:solidFill>
          <a:ln w="88900">
            <a:solidFill>
              <a:schemeClr val="bg1"/>
            </a:solidFill>
          </a:ln>
          <a:effectLst>
            <a:softEdge rad="63500"/>
          </a:effectLst>
          <a:scene3d>
            <a:camera prst="orthographicFront"/>
            <a:lightRig rig="threePt" dir="t"/>
          </a:scene3d>
          <a:sp3d prstMaterial="dkEdge">
            <a:bevelT w="38100" h="38100" prst="hardEdge"/>
          </a:sp3d>
        </p:spPr>
        <p:txBody>
          <a:bodyPr wrap="square">
            <a:spAutoFit/>
          </a:bodyPr>
          <a:lstStyle/>
          <a:p>
            <a:pPr algn="ctr" rtl="1">
              <a:lnSpc>
                <a:spcPct val="150000"/>
              </a:lnSpc>
              <a:spcAft>
                <a:spcPts val="1000"/>
              </a:spcAft>
            </a:pPr>
            <a:r>
              <a:rPr lang="ur-PK" sz="2400" dirty="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پھر یہ بیان فرماتے ہوئے کہ درود شریف حصول استقامت اور قبولیت دعا کا ذریعہ ہے حضرت مسیح </a:t>
            </a:r>
            <a: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موعودؑ فرماتے ہیں: </a:t>
            </a:r>
            <a:b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br>
            <a: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کہ </a:t>
            </a:r>
            <a:r>
              <a:rPr lang="ur-PK" sz="2400" dirty="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رسول اللہ </a:t>
            </a:r>
            <a: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ﷺکی </a:t>
            </a:r>
            <a:r>
              <a:rPr lang="ur-PK" sz="2400" dirty="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محبت کے اِز دیاد اور تجدید کے لئے یعنی محبت میں بڑھنے کے لئے اور اس کی تجدید کرنے کے </a:t>
            </a:r>
            <a: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لئے</a:t>
            </a:r>
            <a:b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br>
            <a: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 </a:t>
            </a:r>
            <a:r>
              <a:rPr lang="ur-PK" sz="2400" dirty="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ہر نماز میں درُود شریف کا پڑھنا ضروری ہوگیا ہے تاکہ اس دعا کی قبولیت کے لئے استقامت کا ایک ذریعہ ہاتھ میں آجائے</a:t>
            </a:r>
            <a: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a:t>
            </a:r>
            <a:b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br>
            <a: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 </a:t>
            </a:r>
            <a:r>
              <a:rPr lang="ur-PK" sz="2400" b="1" dirty="0">
                <a:solidFill>
                  <a:srgbClr val="800000"/>
                </a:solidFill>
                <a:latin typeface="Jameel Noori Nastaleeq" panose="02000503000000020004" pitchFamily="2" charset="-78"/>
                <a:ea typeface="Calibri" panose="020F0502020204030204" pitchFamily="34" charset="0"/>
                <a:cs typeface="Jameel Noori Nastaleeq" panose="02000503000000020004" pitchFamily="2" charset="-78"/>
              </a:rPr>
              <a:t>درُود شریف جو حصولِ استقامت کا ایک زبر دست ذریعہ ہے بکثرت پڑھو، نہ رسم اور عادت کے طور پر بلکہ رسول اللہ </a:t>
            </a:r>
            <a:r>
              <a:rPr lang="ur-PK" sz="2400" b="1" dirty="0" smtClean="0">
                <a:solidFill>
                  <a:srgbClr val="800000"/>
                </a:solidFill>
                <a:latin typeface="Jameel Noori Nastaleeq" panose="02000503000000020004" pitchFamily="2" charset="-78"/>
                <a:ea typeface="Calibri" panose="020F0502020204030204" pitchFamily="34" charset="0"/>
                <a:cs typeface="Jameel Noori Nastaleeq" panose="02000503000000020004" pitchFamily="2" charset="-78"/>
              </a:rPr>
              <a:t>ﷺ</a:t>
            </a:r>
            <a:br>
              <a:rPr lang="ur-PK" sz="2400" b="1" dirty="0" smtClean="0">
                <a:solidFill>
                  <a:srgbClr val="800000"/>
                </a:solidFill>
                <a:latin typeface="Jameel Noori Nastaleeq" panose="02000503000000020004" pitchFamily="2" charset="-78"/>
                <a:ea typeface="Calibri" panose="020F0502020204030204" pitchFamily="34" charset="0"/>
                <a:cs typeface="Jameel Noori Nastaleeq" panose="02000503000000020004" pitchFamily="2" charset="-78"/>
              </a:rPr>
            </a:br>
            <a:r>
              <a:rPr lang="ur-PK" sz="2400" b="1" dirty="0" smtClean="0">
                <a:solidFill>
                  <a:srgbClr val="800000"/>
                </a:solidFill>
                <a:latin typeface="Jameel Noori Nastaleeq" panose="02000503000000020004" pitchFamily="2" charset="-78"/>
                <a:ea typeface="Calibri" panose="020F0502020204030204" pitchFamily="34" charset="0"/>
                <a:cs typeface="Jameel Noori Nastaleeq" panose="02000503000000020004" pitchFamily="2" charset="-78"/>
              </a:rPr>
              <a:t>کے </a:t>
            </a:r>
            <a:r>
              <a:rPr lang="ur-PK" sz="2400" b="1" dirty="0">
                <a:solidFill>
                  <a:srgbClr val="800000"/>
                </a:solidFill>
                <a:latin typeface="Jameel Noori Nastaleeq" panose="02000503000000020004" pitchFamily="2" charset="-78"/>
                <a:ea typeface="Calibri" panose="020F0502020204030204" pitchFamily="34" charset="0"/>
                <a:cs typeface="Jameel Noori Nastaleeq" panose="02000503000000020004" pitchFamily="2" charset="-78"/>
              </a:rPr>
              <a:t>حُسن اور احسان کو مدّنظر رکھ کر اور آپ کے مدارج اور مراتب کی ترقی کے لئے اور آپ کی کامیابیوں کے واسطے </a:t>
            </a:r>
            <a:r>
              <a:rPr lang="ur-PK" sz="2400" b="1" dirty="0" smtClean="0">
                <a:solidFill>
                  <a:srgbClr val="800000"/>
                </a:solidFill>
                <a:latin typeface="Jameel Noori Nastaleeq" panose="02000503000000020004" pitchFamily="2" charset="-78"/>
                <a:ea typeface="Calibri" panose="020F0502020204030204" pitchFamily="34" charset="0"/>
                <a:cs typeface="Jameel Noori Nastaleeq" panose="02000503000000020004" pitchFamily="2" charset="-78"/>
              </a:rPr>
              <a:t>۔</a:t>
            </a:r>
            <a:br>
              <a:rPr lang="ur-PK" sz="2400" b="1" dirty="0" smtClean="0">
                <a:solidFill>
                  <a:srgbClr val="800000"/>
                </a:solidFill>
                <a:latin typeface="Jameel Noori Nastaleeq" panose="02000503000000020004" pitchFamily="2" charset="-78"/>
                <a:ea typeface="Calibri" panose="020F0502020204030204" pitchFamily="34" charset="0"/>
                <a:cs typeface="Jameel Noori Nastaleeq" panose="02000503000000020004" pitchFamily="2" charset="-78"/>
              </a:rPr>
            </a:br>
            <a:r>
              <a:rPr lang="ur-PK" sz="2400" b="1" dirty="0" smtClean="0">
                <a:solidFill>
                  <a:srgbClr val="800000"/>
                </a:solidFill>
                <a:latin typeface="Jameel Noori Nastaleeq" panose="02000503000000020004" pitchFamily="2" charset="-78"/>
                <a:ea typeface="Calibri" panose="020F0502020204030204" pitchFamily="34" charset="0"/>
                <a:cs typeface="Jameel Noori Nastaleeq" panose="02000503000000020004" pitchFamily="2" charset="-78"/>
              </a:rPr>
              <a:t> </a:t>
            </a:r>
            <a:r>
              <a:rPr lang="ur-PK" sz="2400" b="1" dirty="0">
                <a:solidFill>
                  <a:srgbClr val="800000"/>
                </a:solidFill>
                <a:latin typeface="Jameel Noori Nastaleeq" panose="02000503000000020004" pitchFamily="2" charset="-78"/>
                <a:ea typeface="Calibri" panose="020F0502020204030204" pitchFamily="34" charset="0"/>
                <a:cs typeface="Jameel Noori Nastaleeq" panose="02000503000000020004" pitchFamily="2" charset="-78"/>
              </a:rPr>
              <a:t>اس کا نتیجہ یہ ہو گا کہ قبولیتِ دعا کا شیریں اور لذیذ پھل تم کو ملے گا۔ </a:t>
            </a:r>
          </a:p>
        </p:txBody>
      </p:sp>
      <p:sp>
        <p:nvSpPr>
          <p:cNvPr id="10" name="Frame 9"/>
          <p:cNvSpPr/>
          <p:nvPr/>
        </p:nvSpPr>
        <p:spPr>
          <a:xfrm>
            <a:off x="0" y="0"/>
            <a:ext cx="12192000" cy="6858000"/>
          </a:xfrm>
          <a:prstGeom prst="frame">
            <a:avLst>
              <a:gd name="adj1" fmla="val 1784"/>
            </a:avLst>
          </a:prstGeom>
          <a:solidFill>
            <a:srgbClr val="593B0F"/>
          </a:solidFill>
          <a:ln>
            <a:noFill/>
          </a:ln>
          <a:effectLst>
            <a:glow rad="38100">
              <a:schemeClr val="bg1"/>
            </a:glow>
            <a:outerShdw blurRad="50800" dist="38100" dir="2700000" algn="tl" rotWithShape="0">
              <a:prstClr val="black">
                <a:alpha val="40000"/>
              </a:prstClr>
            </a:outerShdw>
            <a:softEdge rad="12700"/>
          </a:effectLst>
          <a:scene3d>
            <a:camera prst="orthographicFront">
              <a:rot lat="0" lon="0" rev="0"/>
            </a:camera>
            <a:lightRig rig="sunset" dir="t"/>
          </a:scene3d>
          <a:sp3d prstMaterial="dkEdge">
            <a:bevelT w="101600" prst="riblet"/>
            <a:bevelB w="101600" prst="riblet"/>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tx1"/>
              </a:solidFill>
            </a:endParaRPr>
          </a:p>
        </p:txBody>
      </p:sp>
      <p:sp>
        <p:nvSpPr>
          <p:cNvPr id="8" name="Oval 7"/>
          <p:cNvSpPr/>
          <p:nvPr/>
        </p:nvSpPr>
        <p:spPr>
          <a:xfrm>
            <a:off x="372352" y="374357"/>
            <a:ext cx="553155" cy="519351"/>
          </a:xfrm>
          <a:prstGeom prst="ellipse">
            <a:avLst/>
          </a:prstGeom>
          <a:solidFill>
            <a:schemeClr val="bg1"/>
          </a:solidFill>
          <a:ln w="73025">
            <a:solidFill>
              <a:srgbClr val="3A0000">
                <a:alpha val="67000"/>
              </a:srgbClr>
            </a:solidFill>
          </a:ln>
          <a:effectLst>
            <a:softEdge rad="0"/>
          </a:effectLst>
        </p:spPr>
        <p:txBody>
          <a:bodyPr wrap="square">
            <a:spAutoFit/>
          </a:bodyPr>
          <a:lstStyle/>
          <a:p>
            <a:pPr algn="ctr" rtl="1"/>
            <a:r>
              <a:rPr lang="en-US" b="1" dirty="0" smtClean="0">
                <a:solidFill>
                  <a:schemeClr val="accent6">
                    <a:lumMod val="75000"/>
                  </a:schemeClr>
                </a:solidFill>
                <a:effectLst>
                  <a:outerShdw blurRad="38100" dist="38100" dir="2700000" algn="tl">
                    <a:srgbClr val="000000">
                      <a:alpha val="43137"/>
                    </a:srgbClr>
                  </a:outerShdw>
                </a:effectLst>
                <a:latin typeface="Jameel Noori Nastaleeq" panose="02000503000000020004" pitchFamily="2" charset="-78"/>
                <a:cs typeface="Jameel Noori Nastaleeq" panose="02000503000000020004" pitchFamily="2" charset="-78"/>
              </a:rPr>
              <a:t>13</a:t>
            </a:r>
            <a:endParaRPr lang="ur-PK" sz="1400" b="1" dirty="0">
              <a:solidFill>
                <a:schemeClr val="accent6">
                  <a:lumMod val="75000"/>
                </a:schemeClr>
              </a:solidFill>
              <a:effectLst>
                <a:outerShdw blurRad="38100" dist="38100" dir="2700000" algn="tl">
                  <a:srgbClr val="000000">
                    <a:alpha val="43137"/>
                  </a:srgbClr>
                </a:outerShdw>
              </a:effectLst>
              <a:latin typeface="Jameel Noori Nastaleeq" panose="02000503000000020004" pitchFamily="2" charset="-78"/>
              <a:cs typeface="Jameel Noori Nastaleeq" panose="02000503000000020004" pitchFamily="2" charset="-78"/>
            </a:endParaRPr>
          </a:p>
        </p:txBody>
      </p:sp>
    </p:spTree>
    <p:extLst>
      <p:ext uri="{BB962C8B-B14F-4D97-AF65-F5344CB8AC3E}">
        <p14:creationId xmlns:p14="http://schemas.microsoft.com/office/powerpoint/2010/main" val="22198032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608281" y="855246"/>
            <a:ext cx="10975437" cy="5147508"/>
          </a:xfrm>
          <a:prstGeom prst="roundRect">
            <a:avLst/>
          </a:prstGeom>
          <a:solidFill>
            <a:schemeClr val="accent6">
              <a:lumMod val="40000"/>
              <a:lumOff val="60000"/>
            </a:schemeClr>
          </a:solidFill>
          <a:ln w="88900">
            <a:solidFill>
              <a:schemeClr val="bg1"/>
            </a:solidFill>
          </a:ln>
          <a:effectLst>
            <a:softEdge rad="63500"/>
          </a:effectLst>
          <a:scene3d>
            <a:camera prst="orthographicFront"/>
            <a:lightRig rig="threePt" dir="t"/>
          </a:scene3d>
          <a:sp3d prstMaterial="dkEdge">
            <a:bevelT w="38100" h="38100" prst="hardEdge"/>
          </a:sp3d>
        </p:spPr>
        <p:txBody>
          <a:bodyPr wrap="square">
            <a:spAutoFit/>
          </a:bodyPr>
          <a:lstStyle/>
          <a:p>
            <a:pPr algn="ctr" rtl="1">
              <a:lnSpc>
                <a:spcPct val="150000"/>
              </a:lnSpc>
              <a:spcAft>
                <a:spcPts val="1000"/>
              </a:spcAft>
            </a:pPr>
            <a:r>
              <a:rPr lang="ur-PK" sz="2400" dirty="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	پھر آپ فرماتے ہیں یہ زمانہ کیسا مبارک زمانہ ہے کہ خدا تعالیٰ نے ان پُر آشوب دنوں میں محض اپنے فضل </a:t>
            </a:r>
            <a: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سے</a:t>
            </a:r>
            <a:r>
              <a:rPr lang="ur-PK" sz="20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(اُن </a:t>
            </a:r>
            <a:r>
              <a:rPr lang="ur-PK" sz="2000" dirty="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دنوں بھی آنحضرت  ﷺ </a:t>
            </a:r>
            <a:r>
              <a:rPr lang="ur-PK" sz="20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
            </a:r>
            <a:br>
              <a:rPr lang="ur-PK" sz="20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br>
            <a:r>
              <a:rPr lang="ur-PK" sz="20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کے </a:t>
            </a:r>
            <a:r>
              <a:rPr lang="ur-PK" sz="2000" dirty="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بارے میں غلط باتیں کی </a:t>
            </a:r>
            <a:r>
              <a:rPr lang="ur-PK" sz="20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جاتی </a:t>
            </a:r>
            <a:r>
              <a:rPr lang="ur-PK" sz="2000" dirty="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تھیں جب آپ نے یہ ارشاد فرمایا</a:t>
            </a:r>
            <a:r>
              <a:rPr lang="ur-PK" sz="20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a:t>
            </a:r>
            <a: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 آنحضرت  </a:t>
            </a:r>
            <a:r>
              <a:rPr lang="ur-PK" sz="2400" dirty="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ﷺ  کی عظمت کے اظہار کے لئے یہ مبارک ارادہ </a:t>
            </a:r>
            <a: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فرمایا</a:t>
            </a:r>
            <a:b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br>
            <a: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کہ </a:t>
            </a:r>
            <a:r>
              <a:rPr lang="ur-PK" sz="2400" dirty="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غیب سے اسلام کی نصرت کا انتظام فرمایا اور ایک سلسلے کو قائم کیا۔ ان لوگوں سے پوچھنا چاہتا ہوں جو اپنے دل میں اسلام کے لئے ایک </a:t>
            </a:r>
            <a: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درد </a:t>
            </a:r>
            <a:r>
              <a:rPr lang="ur-PK" sz="2400" dirty="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رکھتے </a:t>
            </a:r>
            <a: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ہیں</a:t>
            </a:r>
            <a:b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br>
            <a: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اور </a:t>
            </a:r>
            <a:r>
              <a:rPr lang="ur-PK" sz="2400" dirty="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اس کی عزت اور وقعت ان کے دلوں میں ہے وہ بتائیں کہ کیا کوئی زمانہ اس سے بڑھ کراسلام میں گزرا </a:t>
            </a:r>
            <a: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ہےجس </a:t>
            </a:r>
            <a:r>
              <a:rPr lang="ur-PK" sz="2400" dirty="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میں اس قدر سب و شتم اور </a:t>
            </a:r>
            <a: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توہین</a:t>
            </a:r>
            <a:b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br>
            <a: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 </a:t>
            </a:r>
            <a:r>
              <a:rPr lang="ur-PK" sz="2400" dirty="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آنحضرت </a:t>
            </a:r>
            <a: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ﷺکی </a:t>
            </a:r>
            <a:r>
              <a:rPr lang="ur-PK" sz="2400" dirty="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کی گئی ہو اور قرآن شریف کی ہتک ہوئی ہو۔ پھر مجھے مسلمانوں کی حالت پر سخت افسوس اور دلی رنج ہوتا </a:t>
            </a:r>
            <a: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ہے</a:t>
            </a:r>
            <a:b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br>
            <a: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 </a:t>
            </a:r>
            <a:r>
              <a:rPr lang="ur-PK" sz="2400" dirty="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اور بعض وقت میں اس درد سے بیقرار ہو جاتا ہوں کہ ان میں اتنی حس بھی باقی نہیں رہی کہ اس بے عزتی کو محسوس کرلیں ۔ </a:t>
            </a:r>
            <a: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
            </a:r>
            <a:b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br>
            <a: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کیا </a:t>
            </a:r>
            <a:r>
              <a:rPr lang="ur-PK" sz="2400" dirty="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آنحضرت صلی اللہ علیہ وسلم کی کچھ بھی عزت اللہ تعالیٰ کو منظور نہ تھی جو اس قدر سب و شتم پر وہ کوئی آسمانی سلسلہ قائم نہ </a:t>
            </a:r>
            <a: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کرتا؟</a:t>
            </a:r>
            <a:endParaRPr lang="ur-PK" sz="2400" dirty="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endParaRPr>
          </a:p>
          <a:p>
            <a:pPr algn="ctr" rtl="1">
              <a:lnSpc>
                <a:spcPct val="150000"/>
              </a:lnSpc>
              <a:spcAft>
                <a:spcPts val="1000"/>
              </a:spcAft>
            </a:pPr>
            <a:r>
              <a:rPr lang="ur-PK" sz="2400" dirty="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	پس ہمارا یہ اور بھی زیادہ فرض بن جاتا ہے کہ پہلے سے بڑھ کر درُود بھیجیں آنحضرت ﷺپر</a:t>
            </a:r>
            <a: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 </a:t>
            </a:r>
          </a:p>
        </p:txBody>
      </p:sp>
      <p:sp>
        <p:nvSpPr>
          <p:cNvPr id="11" name="Frame 10"/>
          <p:cNvSpPr/>
          <p:nvPr/>
        </p:nvSpPr>
        <p:spPr>
          <a:xfrm>
            <a:off x="0" y="0"/>
            <a:ext cx="12192000" cy="6858000"/>
          </a:xfrm>
          <a:prstGeom prst="frame">
            <a:avLst>
              <a:gd name="adj1" fmla="val 1784"/>
            </a:avLst>
          </a:prstGeom>
          <a:solidFill>
            <a:srgbClr val="593B0F"/>
          </a:solidFill>
          <a:ln>
            <a:noFill/>
          </a:ln>
          <a:effectLst>
            <a:glow rad="38100">
              <a:schemeClr val="bg1"/>
            </a:glow>
            <a:outerShdw blurRad="50800" dist="38100" dir="2700000" algn="tl" rotWithShape="0">
              <a:prstClr val="black">
                <a:alpha val="40000"/>
              </a:prstClr>
            </a:outerShdw>
            <a:softEdge rad="12700"/>
          </a:effectLst>
          <a:scene3d>
            <a:camera prst="orthographicFront">
              <a:rot lat="0" lon="0" rev="0"/>
            </a:camera>
            <a:lightRig rig="sunset" dir="t"/>
          </a:scene3d>
          <a:sp3d prstMaterial="dkEdge">
            <a:bevelT w="101600" prst="riblet"/>
            <a:bevelB w="101600" prst="riblet"/>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tx1"/>
              </a:solidFill>
            </a:endParaRPr>
          </a:p>
        </p:txBody>
      </p:sp>
      <p:sp>
        <p:nvSpPr>
          <p:cNvPr id="8" name="Oval 7"/>
          <p:cNvSpPr/>
          <p:nvPr/>
        </p:nvSpPr>
        <p:spPr>
          <a:xfrm>
            <a:off x="372352" y="374357"/>
            <a:ext cx="553155" cy="519351"/>
          </a:xfrm>
          <a:prstGeom prst="ellipse">
            <a:avLst/>
          </a:prstGeom>
          <a:solidFill>
            <a:schemeClr val="bg1"/>
          </a:solidFill>
          <a:ln w="73025">
            <a:solidFill>
              <a:srgbClr val="3A0000">
                <a:alpha val="67000"/>
              </a:srgbClr>
            </a:solidFill>
          </a:ln>
          <a:effectLst>
            <a:softEdge rad="0"/>
          </a:effectLst>
        </p:spPr>
        <p:txBody>
          <a:bodyPr wrap="square">
            <a:spAutoFit/>
          </a:bodyPr>
          <a:lstStyle/>
          <a:p>
            <a:pPr algn="ctr" rtl="1"/>
            <a:r>
              <a:rPr lang="en-US" b="1" dirty="0" smtClean="0">
                <a:solidFill>
                  <a:schemeClr val="accent6">
                    <a:lumMod val="75000"/>
                  </a:schemeClr>
                </a:solidFill>
                <a:effectLst>
                  <a:outerShdw blurRad="38100" dist="38100" dir="2700000" algn="tl">
                    <a:srgbClr val="000000">
                      <a:alpha val="43137"/>
                    </a:srgbClr>
                  </a:outerShdw>
                </a:effectLst>
                <a:latin typeface="Jameel Noori Nastaleeq" panose="02000503000000020004" pitchFamily="2" charset="-78"/>
                <a:cs typeface="Jameel Noori Nastaleeq" panose="02000503000000020004" pitchFamily="2" charset="-78"/>
              </a:rPr>
              <a:t>14</a:t>
            </a:r>
            <a:endParaRPr lang="ur-PK" sz="1400" b="1" dirty="0">
              <a:solidFill>
                <a:schemeClr val="accent6">
                  <a:lumMod val="75000"/>
                </a:schemeClr>
              </a:solidFill>
              <a:effectLst>
                <a:outerShdw blurRad="38100" dist="38100" dir="2700000" algn="tl">
                  <a:srgbClr val="000000">
                    <a:alpha val="43137"/>
                  </a:srgbClr>
                </a:outerShdw>
              </a:effectLst>
              <a:latin typeface="Jameel Noori Nastaleeq" panose="02000503000000020004" pitchFamily="2" charset="-78"/>
              <a:cs typeface="Jameel Noori Nastaleeq" panose="02000503000000020004" pitchFamily="2" charset="-78"/>
            </a:endParaRPr>
          </a:p>
        </p:txBody>
      </p:sp>
    </p:spTree>
    <p:extLst>
      <p:ext uri="{BB962C8B-B14F-4D97-AF65-F5344CB8AC3E}">
        <p14:creationId xmlns:p14="http://schemas.microsoft.com/office/powerpoint/2010/main" val="9283223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69998" y="1539121"/>
            <a:ext cx="11052004" cy="3779758"/>
          </a:xfrm>
          <a:prstGeom prst="roundRect">
            <a:avLst/>
          </a:prstGeom>
          <a:solidFill>
            <a:schemeClr val="accent6">
              <a:lumMod val="40000"/>
              <a:lumOff val="60000"/>
            </a:schemeClr>
          </a:solidFill>
          <a:ln w="88900">
            <a:solidFill>
              <a:schemeClr val="bg1"/>
            </a:solidFill>
          </a:ln>
          <a:effectLst>
            <a:softEdge rad="63500"/>
          </a:effectLst>
          <a:scene3d>
            <a:camera prst="orthographicFront"/>
            <a:lightRig rig="threePt" dir="t"/>
          </a:scene3d>
          <a:sp3d prstMaterial="dkEdge">
            <a:bevelT w="38100" h="38100" prst="hardEdge"/>
          </a:sp3d>
        </p:spPr>
        <p:txBody>
          <a:bodyPr wrap="square">
            <a:spAutoFit/>
          </a:bodyPr>
          <a:lstStyle/>
          <a:p>
            <a:pPr algn="ctr" rtl="1">
              <a:lnSpc>
                <a:spcPct val="150000"/>
              </a:lnSpc>
              <a:spcAft>
                <a:spcPts val="1000"/>
              </a:spcAft>
            </a:pPr>
            <a:r>
              <a:rPr lang="ur-PK" sz="2400" b="1" dirty="0">
                <a:solidFill>
                  <a:schemeClr val="bg1"/>
                </a:solidFill>
                <a:effectLst>
                  <a:outerShdw blurRad="38100" dist="38100" dir="2700000" algn="tl">
                    <a:srgbClr val="000000">
                      <a:alpha val="43137"/>
                    </a:srgbClr>
                  </a:outerShdw>
                </a:effectLst>
                <a:latin typeface="Jameel Noori Nastaleeq" panose="02000503000000020004" pitchFamily="2" charset="-78"/>
                <a:ea typeface="Calibri" panose="020F0502020204030204" pitchFamily="34" charset="0"/>
                <a:cs typeface="Jameel Noori Nastaleeq" panose="02000503000000020004" pitchFamily="2" charset="-78"/>
              </a:rPr>
              <a:t>آپؑ نے یہ فرمایا کہ مجھے اس لئے بھیجا گیا ہے تاکہ میں آنحضرت </a:t>
            </a:r>
            <a:r>
              <a:rPr lang="ur-PK" sz="2400" b="1" dirty="0" smtClean="0">
                <a:solidFill>
                  <a:schemeClr val="bg1"/>
                </a:solidFill>
                <a:effectLst>
                  <a:outerShdw blurRad="38100" dist="38100" dir="2700000" algn="tl">
                    <a:srgbClr val="000000">
                      <a:alpha val="43137"/>
                    </a:srgbClr>
                  </a:outerShdw>
                </a:effectLst>
                <a:latin typeface="Jameel Noori Nastaleeq" panose="02000503000000020004" pitchFamily="2" charset="-78"/>
                <a:ea typeface="Calibri" panose="020F0502020204030204" pitchFamily="34" charset="0"/>
                <a:cs typeface="Jameel Noori Nastaleeq" panose="02000503000000020004" pitchFamily="2" charset="-78"/>
              </a:rPr>
              <a:t>ﷺکھوئی </a:t>
            </a:r>
            <a:r>
              <a:rPr lang="ur-PK" sz="2400" b="1" dirty="0">
                <a:solidFill>
                  <a:schemeClr val="bg1"/>
                </a:solidFill>
                <a:effectLst>
                  <a:outerShdw blurRad="38100" dist="38100" dir="2700000" algn="tl">
                    <a:srgbClr val="000000">
                      <a:alpha val="43137"/>
                    </a:srgbClr>
                  </a:outerShdw>
                </a:effectLst>
                <a:latin typeface="Jameel Noori Nastaleeq" panose="02000503000000020004" pitchFamily="2" charset="-78"/>
                <a:ea typeface="Calibri" panose="020F0502020204030204" pitchFamily="34" charset="0"/>
                <a:cs typeface="Jameel Noori Nastaleeq" panose="02000503000000020004" pitchFamily="2" charset="-78"/>
              </a:rPr>
              <a:t>ہوئی عظمت کو پھر قائم کر وں</a:t>
            </a:r>
            <a:r>
              <a:rPr lang="ur-PK" sz="2400" b="1" dirty="0" smtClean="0">
                <a:solidFill>
                  <a:schemeClr val="bg1"/>
                </a:solidFill>
                <a:effectLst>
                  <a:outerShdw blurRad="38100" dist="38100" dir="2700000" algn="tl">
                    <a:srgbClr val="000000">
                      <a:alpha val="43137"/>
                    </a:srgbClr>
                  </a:outerShdw>
                </a:effectLst>
                <a:latin typeface="Jameel Noori Nastaleeq" panose="02000503000000020004" pitchFamily="2" charset="-78"/>
                <a:ea typeface="Calibri" panose="020F0502020204030204" pitchFamily="34" charset="0"/>
                <a:cs typeface="Jameel Noori Nastaleeq" panose="02000503000000020004" pitchFamily="2" charset="-78"/>
              </a:rPr>
              <a:t>۔ </a:t>
            </a:r>
            <a:r>
              <a:rPr lang="ur-PK" sz="2400" b="1" dirty="0">
                <a:solidFill>
                  <a:schemeClr val="bg1"/>
                </a:solidFill>
                <a:effectLst>
                  <a:outerShdw blurRad="38100" dist="38100" dir="2700000" algn="tl">
                    <a:srgbClr val="000000">
                      <a:alpha val="43137"/>
                    </a:srgbClr>
                  </a:outerShdw>
                </a:effectLst>
                <a:latin typeface="Jameel Noori Nastaleeq" panose="02000503000000020004" pitchFamily="2" charset="-78"/>
                <a:ea typeface="Calibri" panose="020F0502020204030204" pitchFamily="34" charset="0"/>
                <a:cs typeface="Jameel Noori Nastaleeq" panose="02000503000000020004" pitchFamily="2" charset="-78"/>
              </a:rPr>
              <a:t>اور قرآن کی سچائیوں کو دنیا کو دکھاؤں</a:t>
            </a:r>
            <a:r>
              <a:rPr lang="ur-PK" sz="2400" b="1" dirty="0" smtClean="0">
                <a:solidFill>
                  <a:schemeClr val="bg1"/>
                </a:solidFill>
                <a:effectLst>
                  <a:outerShdw blurRad="38100" dist="38100" dir="2700000" algn="tl">
                    <a:srgbClr val="000000">
                      <a:alpha val="43137"/>
                    </a:srgbClr>
                  </a:outerShdw>
                </a:effectLst>
                <a:latin typeface="Jameel Noori Nastaleeq" panose="02000503000000020004" pitchFamily="2" charset="-78"/>
                <a:ea typeface="Calibri" panose="020F0502020204030204" pitchFamily="34" charset="0"/>
                <a:cs typeface="Jameel Noori Nastaleeq" panose="02000503000000020004" pitchFamily="2" charset="-78"/>
              </a:rPr>
              <a:t>۔</a:t>
            </a:r>
            <a:br>
              <a:rPr lang="ur-PK" sz="2400" b="1" dirty="0" smtClean="0">
                <a:solidFill>
                  <a:schemeClr val="bg1"/>
                </a:solidFill>
                <a:effectLst>
                  <a:outerShdw blurRad="38100" dist="38100" dir="2700000" algn="tl">
                    <a:srgbClr val="000000">
                      <a:alpha val="43137"/>
                    </a:srgbClr>
                  </a:outerShdw>
                </a:effectLst>
                <a:latin typeface="Jameel Noori Nastaleeq" panose="02000503000000020004" pitchFamily="2" charset="-78"/>
                <a:ea typeface="Calibri" panose="020F0502020204030204" pitchFamily="34" charset="0"/>
                <a:cs typeface="Jameel Noori Nastaleeq" panose="02000503000000020004" pitchFamily="2" charset="-78"/>
              </a:rPr>
            </a:br>
            <a:r>
              <a:rPr lang="ur-PK" sz="2400" b="1" dirty="0" smtClean="0">
                <a:solidFill>
                  <a:schemeClr val="bg1"/>
                </a:solidFill>
                <a:effectLst>
                  <a:outerShdw blurRad="38100" dist="38100" dir="2700000" algn="tl">
                    <a:srgbClr val="000000">
                      <a:alpha val="43137"/>
                    </a:srgbClr>
                  </a:outerShdw>
                </a:effectLst>
                <a:latin typeface="Jameel Noori Nastaleeq" panose="02000503000000020004" pitchFamily="2" charset="-78"/>
                <a:ea typeface="Calibri" panose="020F0502020204030204" pitchFamily="34" charset="0"/>
                <a:cs typeface="Jameel Noori Nastaleeq" panose="02000503000000020004" pitchFamily="2" charset="-78"/>
              </a:rPr>
              <a:t> </a:t>
            </a:r>
            <a:r>
              <a:rPr lang="ur-PK" sz="2400" b="1" dirty="0">
                <a:solidFill>
                  <a:schemeClr val="bg1"/>
                </a:solidFill>
                <a:effectLst>
                  <a:outerShdw blurRad="38100" dist="38100" dir="2700000" algn="tl">
                    <a:srgbClr val="000000">
                      <a:alpha val="43137"/>
                    </a:srgbClr>
                  </a:outerShdw>
                </a:effectLst>
                <a:latin typeface="Jameel Noori Nastaleeq" panose="02000503000000020004" pitchFamily="2" charset="-78"/>
                <a:ea typeface="Calibri" panose="020F0502020204030204" pitchFamily="34" charset="0"/>
                <a:cs typeface="Jameel Noori Nastaleeq" panose="02000503000000020004" pitchFamily="2" charset="-78"/>
              </a:rPr>
              <a:t>پس درود شریف کو کثرت سے پڑھناآج ہر احمدی کے لئے ضرور ی ہے تاکہ حضرت مسیح موعود </a:t>
            </a:r>
            <a:r>
              <a:rPr lang="ur-PK" sz="2400" b="1" dirty="0" smtClean="0">
                <a:solidFill>
                  <a:schemeClr val="bg1"/>
                </a:solidFill>
                <a:effectLst>
                  <a:outerShdw blurRad="38100" dist="38100" dir="2700000" algn="tl">
                    <a:srgbClr val="000000">
                      <a:alpha val="43137"/>
                    </a:srgbClr>
                  </a:outerShdw>
                </a:effectLst>
                <a:latin typeface="Jameel Noori Nastaleeq" panose="02000503000000020004" pitchFamily="2" charset="-78"/>
                <a:ea typeface="Calibri" panose="020F0502020204030204" pitchFamily="34" charset="0"/>
                <a:cs typeface="Jameel Noori Nastaleeq" panose="02000503000000020004" pitchFamily="2" charset="-78"/>
              </a:rPr>
              <a:t>ؑکی </a:t>
            </a:r>
            <a:r>
              <a:rPr lang="ur-PK" sz="2400" b="1" dirty="0">
                <a:solidFill>
                  <a:schemeClr val="bg1"/>
                </a:solidFill>
                <a:effectLst>
                  <a:outerShdw blurRad="38100" dist="38100" dir="2700000" algn="tl">
                    <a:srgbClr val="000000">
                      <a:alpha val="43137"/>
                    </a:srgbClr>
                  </a:outerShdw>
                </a:effectLst>
                <a:latin typeface="Jameel Noori Nastaleeq" panose="02000503000000020004" pitchFamily="2" charset="-78"/>
                <a:ea typeface="Calibri" panose="020F0502020204030204" pitchFamily="34" charset="0"/>
                <a:cs typeface="Jameel Noori Nastaleeq" panose="02000503000000020004" pitchFamily="2" charset="-78"/>
              </a:rPr>
              <a:t>بعثت کے مقصدکوبھی ہم پورا کرنے والے ہوں</a:t>
            </a:r>
            <a:r>
              <a:rPr lang="ur-PK" sz="2400" b="1" dirty="0" smtClean="0">
                <a:solidFill>
                  <a:schemeClr val="bg1"/>
                </a:solidFill>
                <a:effectLst>
                  <a:outerShdw blurRad="38100" dist="38100" dir="2700000" algn="tl">
                    <a:srgbClr val="000000">
                      <a:alpha val="43137"/>
                    </a:srgbClr>
                  </a:outerShdw>
                </a:effectLst>
                <a:latin typeface="Jameel Noori Nastaleeq" panose="02000503000000020004" pitchFamily="2" charset="-78"/>
                <a:ea typeface="Calibri" panose="020F0502020204030204" pitchFamily="34" charset="0"/>
                <a:cs typeface="Jameel Noori Nastaleeq" panose="02000503000000020004" pitchFamily="2" charset="-78"/>
              </a:rPr>
              <a:t>۔</a:t>
            </a:r>
            <a:br>
              <a:rPr lang="ur-PK" sz="2400" b="1" dirty="0" smtClean="0">
                <a:solidFill>
                  <a:schemeClr val="bg1"/>
                </a:solidFill>
                <a:effectLst>
                  <a:outerShdw blurRad="38100" dist="38100" dir="2700000" algn="tl">
                    <a:srgbClr val="000000">
                      <a:alpha val="43137"/>
                    </a:srgbClr>
                  </a:outerShdw>
                </a:effectLst>
                <a:latin typeface="Jameel Noori Nastaleeq" panose="02000503000000020004" pitchFamily="2" charset="-78"/>
                <a:ea typeface="Calibri" panose="020F0502020204030204" pitchFamily="34" charset="0"/>
                <a:cs typeface="Jameel Noori Nastaleeq" panose="02000503000000020004" pitchFamily="2" charset="-78"/>
              </a:rPr>
            </a:br>
            <a: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 </a:t>
            </a:r>
            <a:r>
              <a:rPr lang="ur-PK" sz="2400" dirty="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خدا تعالیٰ کی آواز پر ہم لبیک کہنے والے ہوں  اور آنحضرت  ﷺسے عشق و محبت کے دعویٰ پر پورے اترنے والے ہوں</a:t>
            </a:r>
            <a: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a:t>
            </a:r>
            <a:b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br>
            <a: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 </a:t>
            </a:r>
            <a:r>
              <a:rPr lang="ur-PK" sz="2400" dirty="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صرف نعروں اور جلوسوں سے یہ محبت کا حق ادا نہیں ہو گا جو غیر از جماعت مسلمان کرتے رہتے ہیں</a:t>
            </a:r>
            <a: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a:t>
            </a:r>
            <a:b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br>
            <a: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 </a:t>
            </a:r>
            <a:r>
              <a:rPr lang="ur-PK" sz="2400" b="1" dirty="0">
                <a:solidFill>
                  <a:schemeClr val="bg1"/>
                </a:solidFill>
                <a:effectLst>
                  <a:outerShdw blurRad="38100" dist="38100" dir="2700000" algn="tl">
                    <a:srgbClr val="000000">
                      <a:alpha val="43137"/>
                    </a:srgbClr>
                  </a:outerShdw>
                </a:effectLst>
                <a:latin typeface="Jameel Noori Nastaleeq" panose="02000503000000020004" pitchFamily="2" charset="-78"/>
                <a:ea typeface="Calibri" panose="020F0502020204030204" pitchFamily="34" charset="0"/>
                <a:cs typeface="Jameel Noori Nastaleeq" panose="02000503000000020004" pitchFamily="2" charset="-78"/>
              </a:rPr>
              <a:t>اس محبت کا حق ادا کرنے کے لئے آج ہر احمدی کروڑوں کروڑ </a:t>
            </a:r>
            <a:r>
              <a:rPr lang="ur-PK" sz="2400" b="1" dirty="0" smtClean="0">
                <a:solidFill>
                  <a:schemeClr val="bg1"/>
                </a:solidFill>
                <a:effectLst>
                  <a:outerShdw blurRad="38100" dist="38100" dir="2700000" algn="tl">
                    <a:srgbClr val="000000">
                      <a:alpha val="43137"/>
                    </a:srgbClr>
                  </a:outerShdw>
                </a:effectLst>
                <a:latin typeface="Jameel Noori Nastaleeq" panose="02000503000000020004" pitchFamily="2" charset="-78"/>
                <a:ea typeface="Calibri" panose="020F0502020204030204" pitchFamily="34" charset="0"/>
                <a:cs typeface="Jameel Noori Nastaleeq" panose="02000503000000020004" pitchFamily="2" charset="-78"/>
              </a:rPr>
              <a:t>                           درُود </a:t>
            </a:r>
            <a:r>
              <a:rPr lang="ur-PK" sz="2400" b="1" dirty="0">
                <a:solidFill>
                  <a:schemeClr val="bg1"/>
                </a:solidFill>
                <a:effectLst>
                  <a:outerShdw blurRad="38100" dist="38100" dir="2700000" algn="tl">
                    <a:srgbClr val="000000">
                      <a:alpha val="43137"/>
                    </a:srgbClr>
                  </a:outerShdw>
                </a:effectLst>
                <a:latin typeface="Jameel Noori Nastaleeq" panose="02000503000000020004" pitchFamily="2" charset="-78"/>
                <a:ea typeface="Calibri" panose="020F0502020204030204" pitchFamily="34" charset="0"/>
                <a:cs typeface="Jameel Noori Nastaleeq" panose="02000503000000020004" pitchFamily="2" charset="-78"/>
              </a:rPr>
              <a:t>اور </a:t>
            </a:r>
            <a:r>
              <a:rPr lang="ur-PK" sz="2400" b="1" dirty="0" smtClean="0">
                <a:solidFill>
                  <a:schemeClr val="bg1"/>
                </a:solidFill>
                <a:effectLst>
                  <a:outerShdw blurRad="38100" dist="38100" dir="2700000" algn="tl">
                    <a:srgbClr val="000000">
                      <a:alpha val="43137"/>
                    </a:srgbClr>
                  </a:outerShdw>
                </a:effectLst>
                <a:latin typeface="Jameel Noori Nastaleeq" panose="02000503000000020004" pitchFamily="2" charset="-78"/>
                <a:ea typeface="Calibri" panose="020F0502020204030204" pitchFamily="34" charset="0"/>
                <a:cs typeface="Jameel Noori Nastaleeq" panose="02000503000000020004" pitchFamily="2" charset="-78"/>
              </a:rPr>
              <a:t>سلام                 </a:t>
            </a:r>
            <a:r>
              <a:rPr lang="ur-PK" sz="2400" b="1" dirty="0">
                <a:solidFill>
                  <a:schemeClr val="bg1"/>
                </a:solidFill>
                <a:effectLst>
                  <a:outerShdw blurRad="38100" dist="38100" dir="2700000" algn="tl">
                    <a:srgbClr val="000000">
                      <a:alpha val="43137"/>
                    </a:srgbClr>
                  </a:outerShdw>
                </a:effectLst>
                <a:latin typeface="Jameel Noori Nastaleeq" panose="02000503000000020004" pitchFamily="2" charset="-78"/>
                <a:ea typeface="Calibri" panose="020F0502020204030204" pitchFamily="34" charset="0"/>
                <a:cs typeface="Jameel Noori Nastaleeq" panose="02000503000000020004" pitchFamily="2" charset="-78"/>
              </a:rPr>
              <a:t>اپنے دل کے درد کے ساتھ ملا کر عرش پر پہنچائے</a:t>
            </a:r>
            <a:r>
              <a:rPr lang="ur-PK" sz="2400" b="1" dirty="0" smtClean="0">
                <a:solidFill>
                  <a:schemeClr val="bg1"/>
                </a:solidFill>
                <a:effectLst>
                  <a:outerShdw blurRad="38100" dist="38100" dir="2700000" algn="tl">
                    <a:srgbClr val="000000">
                      <a:alpha val="43137"/>
                    </a:srgbClr>
                  </a:outerShdw>
                </a:effectLst>
                <a:latin typeface="Jameel Noori Nastaleeq" panose="02000503000000020004" pitchFamily="2" charset="-78"/>
                <a:ea typeface="Calibri" panose="020F0502020204030204" pitchFamily="34" charset="0"/>
                <a:cs typeface="Jameel Noori Nastaleeq" panose="02000503000000020004" pitchFamily="2" charset="-78"/>
              </a:rPr>
              <a:t>۔</a:t>
            </a:r>
            <a:br>
              <a:rPr lang="ur-PK" sz="2400" b="1" dirty="0" smtClean="0">
                <a:solidFill>
                  <a:schemeClr val="bg1"/>
                </a:solidFill>
                <a:effectLst>
                  <a:outerShdw blurRad="38100" dist="38100" dir="2700000" algn="tl">
                    <a:srgbClr val="000000">
                      <a:alpha val="43137"/>
                    </a:srgbClr>
                  </a:outerShdw>
                </a:effectLst>
                <a:latin typeface="Jameel Noori Nastaleeq" panose="02000503000000020004" pitchFamily="2" charset="-78"/>
                <a:ea typeface="Calibri" panose="020F0502020204030204" pitchFamily="34" charset="0"/>
                <a:cs typeface="Jameel Noori Nastaleeq" panose="02000503000000020004" pitchFamily="2" charset="-78"/>
              </a:rPr>
            </a:br>
            <a: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 </a:t>
            </a:r>
            <a:r>
              <a:rPr lang="ur-PK" sz="2400" dirty="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یہ درُود بندوں کی بندوقوں کی </a:t>
            </a:r>
            <a: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گولیوں </a:t>
            </a:r>
            <a:r>
              <a:rPr lang="ur-PK" sz="2400" dirty="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سے زیادہ دشمن کے خاتمے میں کام آئے گا۔</a:t>
            </a:r>
          </a:p>
        </p:txBody>
      </p:sp>
      <p:sp>
        <p:nvSpPr>
          <p:cNvPr id="7" name="Frame 6"/>
          <p:cNvSpPr/>
          <p:nvPr/>
        </p:nvSpPr>
        <p:spPr>
          <a:xfrm>
            <a:off x="0" y="0"/>
            <a:ext cx="12192000" cy="6858000"/>
          </a:xfrm>
          <a:prstGeom prst="frame">
            <a:avLst>
              <a:gd name="adj1" fmla="val 1784"/>
            </a:avLst>
          </a:prstGeom>
          <a:solidFill>
            <a:srgbClr val="593B0F"/>
          </a:solidFill>
          <a:ln>
            <a:noFill/>
          </a:ln>
          <a:effectLst>
            <a:glow rad="38100">
              <a:schemeClr val="bg1"/>
            </a:glow>
            <a:outerShdw blurRad="50800" dist="38100" dir="2700000" algn="tl" rotWithShape="0">
              <a:prstClr val="black">
                <a:alpha val="40000"/>
              </a:prstClr>
            </a:outerShdw>
            <a:softEdge rad="12700"/>
          </a:effectLst>
          <a:scene3d>
            <a:camera prst="orthographicFront">
              <a:rot lat="0" lon="0" rev="0"/>
            </a:camera>
            <a:lightRig rig="sunset" dir="t"/>
          </a:scene3d>
          <a:sp3d prstMaterial="dkEdge">
            <a:bevelT w="101600" prst="riblet"/>
            <a:bevelB w="101600" prst="riblet"/>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tx1"/>
              </a:solidFill>
            </a:endParaRPr>
          </a:p>
        </p:txBody>
      </p:sp>
      <p:sp>
        <p:nvSpPr>
          <p:cNvPr id="8" name="Oval 7"/>
          <p:cNvSpPr/>
          <p:nvPr/>
        </p:nvSpPr>
        <p:spPr>
          <a:xfrm>
            <a:off x="372352" y="374357"/>
            <a:ext cx="553155" cy="519351"/>
          </a:xfrm>
          <a:prstGeom prst="ellipse">
            <a:avLst/>
          </a:prstGeom>
          <a:solidFill>
            <a:schemeClr val="bg1"/>
          </a:solidFill>
          <a:ln w="73025">
            <a:solidFill>
              <a:srgbClr val="3A0000">
                <a:alpha val="67000"/>
              </a:srgbClr>
            </a:solidFill>
          </a:ln>
          <a:effectLst>
            <a:softEdge rad="0"/>
          </a:effectLst>
        </p:spPr>
        <p:txBody>
          <a:bodyPr wrap="square">
            <a:spAutoFit/>
          </a:bodyPr>
          <a:lstStyle/>
          <a:p>
            <a:pPr algn="ctr" rtl="1"/>
            <a:r>
              <a:rPr lang="en-US" b="1" dirty="0" smtClean="0">
                <a:solidFill>
                  <a:schemeClr val="accent6">
                    <a:lumMod val="75000"/>
                  </a:schemeClr>
                </a:solidFill>
                <a:effectLst>
                  <a:outerShdw blurRad="38100" dist="38100" dir="2700000" algn="tl">
                    <a:srgbClr val="000000">
                      <a:alpha val="43137"/>
                    </a:srgbClr>
                  </a:outerShdw>
                </a:effectLst>
                <a:latin typeface="Jameel Noori Nastaleeq" panose="02000503000000020004" pitchFamily="2" charset="-78"/>
                <a:cs typeface="Jameel Noori Nastaleeq" panose="02000503000000020004" pitchFamily="2" charset="-78"/>
              </a:rPr>
              <a:t>15</a:t>
            </a:r>
            <a:endParaRPr lang="ur-PK" sz="1400" b="1" dirty="0">
              <a:solidFill>
                <a:schemeClr val="accent6">
                  <a:lumMod val="75000"/>
                </a:schemeClr>
              </a:solidFill>
              <a:effectLst>
                <a:outerShdw blurRad="38100" dist="38100" dir="2700000" algn="tl">
                  <a:srgbClr val="000000">
                    <a:alpha val="43137"/>
                  </a:srgbClr>
                </a:outerShdw>
              </a:effectLst>
              <a:latin typeface="Jameel Noori Nastaleeq" panose="02000503000000020004" pitchFamily="2" charset="-78"/>
              <a:cs typeface="Jameel Noori Nastaleeq" panose="02000503000000020004" pitchFamily="2" charset="-78"/>
            </a:endParaRPr>
          </a:p>
        </p:txBody>
      </p:sp>
    </p:spTree>
    <p:extLst>
      <p:ext uri="{BB962C8B-B14F-4D97-AF65-F5344CB8AC3E}">
        <p14:creationId xmlns:p14="http://schemas.microsoft.com/office/powerpoint/2010/main" val="37988896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95650" y="940042"/>
            <a:ext cx="11000699" cy="5005626"/>
          </a:xfrm>
          <a:prstGeom prst="roundRect">
            <a:avLst/>
          </a:prstGeom>
          <a:solidFill>
            <a:schemeClr val="accent6">
              <a:lumMod val="40000"/>
              <a:lumOff val="60000"/>
            </a:schemeClr>
          </a:solidFill>
          <a:ln w="88900">
            <a:solidFill>
              <a:schemeClr val="bg1"/>
            </a:solidFill>
          </a:ln>
          <a:effectLst>
            <a:softEdge rad="63500"/>
          </a:effectLst>
          <a:scene3d>
            <a:camera prst="orthographicFront"/>
            <a:lightRig rig="threePt" dir="t"/>
          </a:scene3d>
          <a:sp3d prstMaterial="dkEdge">
            <a:bevelT w="38100" h="38100" prst="hardEdge"/>
          </a:sp3d>
        </p:spPr>
        <p:txBody>
          <a:bodyPr wrap="square">
            <a:spAutoFit/>
          </a:bodyPr>
          <a:lstStyle/>
          <a:p>
            <a:pPr algn="ctr" rtl="1">
              <a:lnSpc>
                <a:spcPct val="150000"/>
              </a:lnSpc>
              <a:spcAft>
                <a:spcPts val="1000"/>
              </a:spcAft>
            </a:pPr>
            <a:r>
              <a:rPr lang="ur-PK" sz="2400" dirty="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پھر مزید وضاحت فرماتے ہوئے </a:t>
            </a:r>
            <a:r>
              <a:rPr lang="ur-PK" sz="2400" b="1" dirty="0">
                <a:solidFill>
                  <a:srgbClr val="800000"/>
                </a:solidFill>
                <a:latin typeface="Jameel Noori Nastaleeq" panose="02000503000000020004" pitchFamily="2" charset="-78"/>
                <a:ea typeface="Calibri" panose="020F0502020204030204" pitchFamily="34" charset="0"/>
                <a:cs typeface="Jameel Noori Nastaleeq" panose="02000503000000020004" pitchFamily="2" charset="-78"/>
              </a:rPr>
              <a:t>کہ درُو د پڑھنے کا طریق کیا </a:t>
            </a:r>
            <a:r>
              <a:rPr lang="ur-PK" sz="2400" b="1" dirty="0" smtClean="0">
                <a:solidFill>
                  <a:srgbClr val="800000"/>
                </a:solidFill>
                <a:latin typeface="Jameel Noori Nastaleeq" panose="02000503000000020004" pitchFamily="2" charset="-78"/>
                <a:ea typeface="Calibri" panose="020F0502020204030204" pitchFamily="34" charset="0"/>
                <a:cs typeface="Jameel Noori Nastaleeq" panose="02000503000000020004" pitchFamily="2" charset="-78"/>
              </a:rPr>
              <a:t>ہے؟ </a:t>
            </a:r>
            <a:br>
              <a:rPr lang="ur-PK" sz="2400" b="1" dirty="0" smtClean="0">
                <a:solidFill>
                  <a:srgbClr val="800000"/>
                </a:solidFill>
                <a:latin typeface="Jameel Noori Nastaleeq" panose="02000503000000020004" pitchFamily="2" charset="-78"/>
                <a:ea typeface="Calibri" panose="020F0502020204030204" pitchFamily="34" charset="0"/>
                <a:cs typeface="Jameel Noori Nastaleeq" panose="02000503000000020004" pitchFamily="2" charset="-78"/>
              </a:rPr>
            </a:br>
            <a: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آپؑ </a:t>
            </a:r>
            <a:r>
              <a:rPr lang="ur-PK" sz="2400" dirty="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فرماتے ہیں کہ درُود شریف اس طور پر نہ پڑھیں کہ جیسا عام لوگ طو طے کی طرح پڑھتے ہیں، نہ ان کو جناب حضرت رسول اللہ </a:t>
            </a:r>
            <a: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ﷺکے </a:t>
            </a:r>
            <a:b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br>
            <a: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کچھ </a:t>
            </a:r>
            <a:r>
              <a:rPr lang="ur-PK" sz="2400" dirty="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کامل خلوص ہوتا ہے نہ وہ حضورِ تام سے اپنے رسولِ مقبول کے لئے برکات الٰہی مانگتے ہیں بلکہ </a:t>
            </a:r>
            <a:r>
              <a:rPr lang="ur-PK" sz="2400" b="1" dirty="0">
                <a:solidFill>
                  <a:srgbClr val="800000"/>
                </a:solidFill>
                <a:latin typeface="Jameel Noori Nastaleeq" panose="02000503000000020004" pitchFamily="2" charset="-78"/>
                <a:ea typeface="Calibri" panose="020F0502020204030204" pitchFamily="34" charset="0"/>
                <a:cs typeface="Jameel Noori Nastaleeq" panose="02000503000000020004" pitchFamily="2" charset="-78"/>
              </a:rPr>
              <a:t>درُود شریف سے پہلے اپنا یہ مذہب قائم کرلینا </a:t>
            </a:r>
            <a:r>
              <a:rPr lang="ur-PK" sz="2400" b="1" dirty="0" smtClean="0">
                <a:solidFill>
                  <a:srgbClr val="800000"/>
                </a:solidFill>
                <a:latin typeface="Jameel Noori Nastaleeq" panose="02000503000000020004" pitchFamily="2" charset="-78"/>
                <a:ea typeface="Calibri" panose="020F0502020204030204" pitchFamily="34" charset="0"/>
                <a:cs typeface="Jameel Noori Nastaleeq" panose="02000503000000020004" pitchFamily="2" charset="-78"/>
              </a:rPr>
              <a:t>چاہئے</a:t>
            </a:r>
            <a:br>
              <a:rPr lang="ur-PK" sz="2400" b="1" dirty="0" smtClean="0">
                <a:solidFill>
                  <a:srgbClr val="800000"/>
                </a:solidFill>
                <a:latin typeface="Jameel Noori Nastaleeq" panose="02000503000000020004" pitchFamily="2" charset="-78"/>
                <a:ea typeface="Calibri" panose="020F0502020204030204" pitchFamily="34" charset="0"/>
                <a:cs typeface="Jameel Noori Nastaleeq" panose="02000503000000020004" pitchFamily="2" charset="-78"/>
              </a:rPr>
            </a:br>
            <a:r>
              <a:rPr lang="ur-PK" sz="2400" b="1" dirty="0" smtClean="0">
                <a:solidFill>
                  <a:srgbClr val="800000"/>
                </a:solidFill>
                <a:latin typeface="Jameel Noori Nastaleeq" panose="02000503000000020004" pitchFamily="2" charset="-78"/>
                <a:ea typeface="Calibri" panose="020F0502020204030204" pitchFamily="34" charset="0"/>
                <a:cs typeface="Jameel Noori Nastaleeq" panose="02000503000000020004" pitchFamily="2" charset="-78"/>
              </a:rPr>
              <a:t>کہ </a:t>
            </a:r>
            <a:r>
              <a:rPr lang="ur-PK" sz="2400" b="1" dirty="0">
                <a:solidFill>
                  <a:srgbClr val="800000"/>
                </a:solidFill>
                <a:latin typeface="Jameel Noori Nastaleeq" panose="02000503000000020004" pitchFamily="2" charset="-78"/>
                <a:ea typeface="Calibri" panose="020F0502020204030204" pitchFamily="34" charset="0"/>
                <a:cs typeface="Jameel Noori Nastaleeq" panose="02000503000000020004" pitchFamily="2" charset="-78"/>
              </a:rPr>
              <a:t>رابطہ محبت آنحضرت ﷺ اس درجے تک پہنچ گیا ہے کہ ہر گز اپنا دل یہ تجویز نہ کرسکے کہ ابتدائے زمانہ سے انتہا </a:t>
            </a:r>
            <a:r>
              <a:rPr lang="ur-PK" sz="2400" b="1" dirty="0" smtClean="0">
                <a:solidFill>
                  <a:srgbClr val="800000"/>
                </a:solidFill>
                <a:latin typeface="Jameel Noori Nastaleeq" panose="02000503000000020004" pitchFamily="2" charset="-78"/>
                <a:ea typeface="Calibri" panose="020F0502020204030204" pitchFamily="34" charset="0"/>
                <a:cs typeface="Jameel Noori Nastaleeq" panose="02000503000000020004" pitchFamily="2" charset="-78"/>
              </a:rPr>
              <a:t>تک</a:t>
            </a:r>
            <a:br>
              <a:rPr lang="ur-PK" sz="2400" b="1" dirty="0" smtClean="0">
                <a:solidFill>
                  <a:srgbClr val="800000"/>
                </a:solidFill>
                <a:latin typeface="Jameel Noori Nastaleeq" panose="02000503000000020004" pitchFamily="2" charset="-78"/>
                <a:ea typeface="Calibri" panose="020F0502020204030204" pitchFamily="34" charset="0"/>
                <a:cs typeface="Jameel Noori Nastaleeq" panose="02000503000000020004" pitchFamily="2" charset="-78"/>
              </a:rPr>
            </a:br>
            <a:r>
              <a:rPr lang="ur-PK" sz="2400" b="1" dirty="0" smtClean="0">
                <a:solidFill>
                  <a:srgbClr val="800000"/>
                </a:solidFill>
                <a:latin typeface="Jameel Noori Nastaleeq" panose="02000503000000020004" pitchFamily="2" charset="-78"/>
                <a:ea typeface="Calibri" panose="020F0502020204030204" pitchFamily="34" charset="0"/>
                <a:cs typeface="Jameel Noori Nastaleeq" panose="02000503000000020004" pitchFamily="2" charset="-78"/>
              </a:rPr>
              <a:t> </a:t>
            </a:r>
            <a:r>
              <a:rPr lang="ur-PK" sz="2400" b="1" dirty="0">
                <a:solidFill>
                  <a:srgbClr val="800000"/>
                </a:solidFill>
                <a:latin typeface="Jameel Noori Nastaleeq" panose="02000503000000020004" pitchFamily="2" charset="-78"/>
                <a:ea typeface="Calibri" panose="020F0502020204030204" pitchFamily="34" charset="0"/>
                <a:cs typeface="Jameel Noori Nastaleeq" panose="02000503000000020004" pitchFamily="2" charset="-78"/>
              </a:rPr>
              <a:t>کوئی </a:t>
            </a:r>
            <a:r>
              <a:rPr lang="ur-PK" sz="2400" b="1" dirty="0" smtClean="0">
                <a:solidFill>
                  <a:srgbClr val="800000"/>
                </a:solidFill>
                <a:latin typeface="Jameel Noori Nastaleeq" panose="02000503000000020004" pitchFamily="2" charset="-78"/>
                <a:ea typeface="Calibri" panose="020F0502020204030204" pitchFamily="34" charset="0"/>
                <a:cs typeface="Jameel Noori Nastaleeq" panose="02000503000000020004" pitchFamily="2" charset="-78"/>
              </a:rPr>
              <a:t>ایسا </a:t>
            </a:r>
            <a:r>
              <a:rPr lang="ur-PK" sz="2400" b="1" dirty="0">
                <a:solidFill>
                  <a:srgbClr val="800000"/>
                </a:solidFill>
                <a:latin typeface="Jameel Noori Nastaleeq" panose="02000503000000020004" pitchFamily="2" charset="-78"/>
                <a:ea typeface="Calibri" panose="020F0502020204030204" pitchFamily="34" charset="0"/>
                <a:cs typeface="Jameel Noori Nastaleeq" panose="02000503000000020004" pitchFamily="2" charset="-78"/>
              </a:rPr>
              <a:t>فرد بشر گزرا ہے جو اس مرتبہ محبت سے زیادہ محبت رکھتا تھا یا کوئی ایسا فرد آنے والا ہے جو اس سے ترقی کرے گا۔ </a:t>
            </a:r>
            <a:r>
              <a:rPr lang="ur-PK" sz="2400" b="1" dirty="0" smtClean="0">
                <a:solidFill>
                  <a:srgbClr val="800000"/>
                </a:solidFill>
                <a:latin typeface="Jameel Noori Nastaleeq" panose="02000503000000020004" pitchFamily="2" charset="-78"/>
                <a:ea typeface="Calibri" panose="020F0502020204030204" pitchFamily="34" charset="0"/>
                <a:cs typeface="Jameel Noori Nastaleeq" panose="02000503000000020004" pitchFamily="2" charset="-78"/>
              </a:rPr>
              <a:t/>
            </a:r>
            <a:br>
              <a:rPr lang="ur-PK" sz="2400" b="1" dirty="0" smtClean="0">
                <a:solidFill>
                  <a:srgbClr val="800000"/>
                </a:solidFill>
                <a:latin typeface="Jameel Noori Nastaleeq" panose="02000503000000020004" pitchFamily="2" charset="-78"/>
                <a:ea typeface="Calibri" panose="020F0502020204030204" pitchFamily="34" charset="0"/>
                <a:cs typeface="Jameel Noori Nastaleeq" panose="02000503000000020004" pitchFamily="2" charset="-78"/>
              </a:rPr>
            </a:br>
            <a: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اس </a:t>
            </a:r>
            <a:r>
              <a:rPr lang="ur-PK" sz="2400" dirty="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غرض سے پڑھنا چاہئے کہ تاخدا وند کریم اپنی کامل برکات اپنے نبی کریم پر نازل </a:t>
            </a:r>
            <a: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کرے</a:t>
            </a:r>
            <a:b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br>
            <a: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 </a:t>
            </a:r>
            <a:r>
              <a:rPr lang="ur-PK" sz="2400" dirty="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اور اس کو تمام عالم کے لئے سرچشمہ برکتوں کا بنا دے اور اس کی بزرگی اور اس کی شان و شوکت اِس عالم اور اُس عالم </a:t>
            </a:r>
            <a: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میں ظاہر </a:t>
            </a:r>
            <a:r>
              <a:rPr lang="ur-PK" sz="2400" dirty="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کرے</a:t>
            </a:r>
            <a: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a:t>
            </a:r>
            <a:b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br>
            <a: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  </a:t>
            </a:r>
            <a:r>
              <a:rPr lang="ur-PK" sz="2400" b="1" dirty="0">
                <a:solidFill>
                  <a:srgbClr val="800000"/>
                </a:solidFill>
                <a:latin typeface="Jameel Noori Nastaleeq" panose="02000503000000020004" pitchFamily="2" charset="-78"/>
                <a:ea typeface="Calibri" panose="020F0502020204030204" pitchFamily="34" charset="0"/>
                <a:cs typeface="Jameel Noori Nastaleeq" panose="02000503000000020004" pitchFamily="2" charset="-78"/>
              </a:rPr>
              <a:t>خالص یہی مقصود چاہئے کہ برکات کاملہ الٰہیہ حضرت رسول ِمقبول صلی اللہ علیہ وسلم پر نازل ہوں اور اس کا جلال دنیا اور آخرت میں چمکے۔ </a:t>
            </a:r>
          </a:p>
        </p:txBody>
      </p:sp>
      <p:sp>
        <p:nvSpPr>
          <p:cNvPr id="7" name="Frame 6"/>
          <p:cNvSpPr/>
          <p:nvPr/>
        </p:nvSpPr>
        <p:spPr>
          <a:xfrm>
            <a:off x="0" y="0"/>
            <a:ext cx="12192000" cy="6858000"/>
          </a:xfrm>
          <a:prstGeom prst="frame">
            <a:avLst>
              <a:gd name="adj1" fmla="val 1784"/>
            </a:avLst>
          </a:prstGeom>
          <a:solidFill>
            <a:srgbClr val="593B0F"/>
          </a:solidFill>
          <a:ln>
            <a:noFill/>
          </a:ln>
          <a:effectLst>
            <a:glow rad="38100">
              <a:schemeClr val="bg1"/>
            </a:glow>
            <a:outerShdw blurRad="50800" dist="38100" dir="2700000" algn="tl" rotWithShape="0">
              <a:prstClr val="black">
                <a:alpha val="40000"/>
              </a:prstClr>
            </a:outerShdw>
            <a:softEdge rad="12700"/>
          </a:effectLst>
          <a:scene3d>
            <a:camera prst="orthographicFront">
              <a:rot lat="0" lon="0" rev="0"/>
            </a:camera>
            <a:lightRig rig="sunset" dir="t"/>
          </a:scene3d>
          <a:sp3d prstMaterial="dkEdge">
            <a:bevelT w="101600" prst="riblet"/>
            <a:bevelB w="101600" prst="riblet"/>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tx1"/>
              </a:solidFill>
            </a:endParaRPr>
          </a:p>
        </p:txBody>
      </p:sp>
      <p:sp>
        <p:nvSpPr>
          <p:cNvPr id="8" name="Oval 7"/>
          <p:cNvSpPr/>
          <p:nvPr/>
        </p:nvSpPr>
        <p:spPr>
          <a:xfrm>
            <a:off x="372352" y="374357"/>
            <a:ext cx="553155" cy="519351"/>
          </a:xfrm>
          <a:prstGeom prst="ellipse">
            <a:avLst/>
          </a:prstGeom>
          <a:solidFill>
            <a:schemeClr val="bg1"/>
          </a:solidFill>
          <a:ln w="73025">
            <a:solidFill>
              <a:srgbClr val="3A0000">
                <a:alpha val="67000"/>
              </a:srgbClr>
            </a:solidFill>
          </a:ln>
          <a:effectLst>
            <a:softEdge rad="0"/>
          </a:effectLst>
        </p:spPr>
        <p:txBody>
          <a:bodyPr wrap="square">
            <a:spAutoFit/>
          </a:bodyPr>
          <a:lstStyle/>
          <a:p>
            <a:pPr algn="ctr" rtl="1"/>
            <a:r>
              <a:rPr lang="en-US" b="1" dirty="0" smtClean="0">
                <a:solidFill>
                  <a:schemeClr val="accent6">
                    <a:lumMod val="75000"/>
                  </a:schemeClr>
                </a:solidFill>
                <a:effectLst>
                  <a:outerShdw blurRad="38100" dist="38100" dir="2700000" algn="tl">
                    <a:srgbClr val="000000">
                      <a:alpha val="43137"/>
                    </a:srgbClr>
                  </a:outerShdw>
                </a:effectLst>
                <a:latin typeface="Jameel Noori Nastaleeq" panose="02000503000000020004" pitchFamily="2" charset="-78"/>
                <a:cs typeface="Jameel Noori Nastaleeq" panose="02000503000000020004" pitchFamily="2" charset="-78"/>
              </a:rPr>
              <a:t>16</a:t>
            </a:r>
            <a:endParaRPr lang="ur-PK" sz="1400" b="1" dirty="0">
              <a:solidFill>
                <a:schemeClr val="accent6">
                  <a:lumMod val="75000"/>
                </a:schemeClr>
              </a:solidFill>
              <a:effectLst>
                <a:outerShdw blurRad="38100" dist="38100" dir="2700000" algn="tl">
                  <a:srgbClr val="000000">
                    <a:alpha val="43137"/>
                  </a:srgbClr>
                </a:outerShdw>
              </a:effectLst>
              <a:latin typeface="Jameel Noori Nastaleeq" panose="02000503000000020004" pitchFamily="2" charset="-78"/>
              <a:cs typeface="Jameel Noori Nastaleeq" panose="02000503000000020004" pitchFamily="2" charset="-78"/>
            </a:endParaRPr>
          </a:p>
        </p:txBody>
      </p:sp>
    </p:spTree>
    <p:extLst>
      <p:ext uri="{BB962C8B-B14F-4D97-AF65-F5344CB8AC3E}">
        <p14:creationId xmlns:p14="http://schemas.microsoft.com/office/powerpoint/2010/main" val="30680916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801329" y="1531017"/>
            <a:ext cx="10797637" cy="4052173"/>
          </a:xfrm>
          <a:prstGeom prst="roundRect">
            <a:avLst/>
          </a:prstGeom>
          <a:solidFill>
            <a:schemeClr val="accent6">
              <a:lumMod val="40000"/>
              <a:lumOff val="60000"/>
            </a:schemeClr>
          </a:solidFill>
          <a:ln w="88900">
            <a:solidFill>
              <a:schemeClr val="bg1"/>
            </a:solidFill>
          </a:ln>
          <a:effectLst>
            <a:softEdge rad="63500"/>
          </a:effectLst>
          <a:scene3d>
            <a:camera prst="orthographicFront"/>
            <a:lightRig rig="threePt" dir="t"/>
          </a:scene3d>
          <a:sp3d prstMaterial="dkEdge">
            <a:bevelT w="38100" h="38100" prst="hardEdge"/>
          </a:sp3d>
        </p:spPr>
        <p:txBody>
          <a:bodyPr wrap="square">
            <a:spAutoFit/>
          </a:bodyPr>
          <a:lstStyle/>
          <a:p>
            <a:pPr algn="ctr" rtl="1">
              <a:lnSpc>
                <a:spcPct val="150000"/>
              </a:lnSpc>
              <a:spcAft>
                <a:spcPts val="1000"/>
              </a:spcAft>
            </a:pPr>
            <a:r>
              <a:rPr lang="ur-PK" sz="2400" dirty="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	پس جب اس طور پر یہ درُود شریف پڑھا گیا تو وہ رسم اور عادت سے باہر ہے اور بلاشبہ اس کے عجیب انوار صادر ہو ں گے</a:t>
            </a:r>
            <a: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a:t>
            </a:r>
            <a:b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br>
            <a: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 </a:t>
            </a:r>
            <a:r>
              <a:rPr lang="ur-PK" sz="2400" dirty="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فرمایا کہ </a:t>
            </a:r>
            <a: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درُو </a:t>
            </a:r>
            <a:r>
              <a:rPr lang="ur-PK" sz="2400" dirty="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د شریف وہی بہتر ہے جو آنحضرت  ﷺ کی زبانِ مبارک سے نکلا ہے اور وہ یہ ہے کہ </a:t>
            </a:r>
          </a:p>
          <a:p>
            <a:pPr algn="ctr" rtl="1">
              <a:lnSpc>
                <a:spcPct val="150000"/>
              </a:lnSpc>
              <a:spcAft>
                <a:spcPts val="1000"/>
              </a:spcAft>
            </a:pPr>
            <a:r>
              <a:rPr lang="ur-PK" sz="2100" dirty="0" smtClean="0">
                <a:solidFill>
                  <a:schemeClr val="bg1"/>
                </a:solidFill>
                <a:latin typeface="Bombay Black Unicode" panose="02000000000000000000" pitchFamily="2" charset="-78"/>
                <a:ea typeface="Calibri" panose="020F0502020204030204" pitchFamily="34" charset="0"/>
                <a:cs typeface="Bombay Black Unicode" panose="02000000000000000000" pitchFamily="2" charset="-78"/>
              </a:rPr>
              <a:t>اَللّٰھُمَّ </a:t>
            </a:r>
            <a:r>
              <a:rPr lang="ur-PK" sz="2100" dirty="0">
                <a:solidFill>
                  <a:schemeClr val="bg1"/>
                </a:solidFill>
                <a:latin typeface="Bombay Black Unicode" panose="02000000000000000000" pitchFamily="2" charset="-78"/>
                <a:ea typeface="Calibri" panose="020F0502020204030204" pitchFamily="34" charset="0"/>
                <a:cs typeface="Bombay Black Unicode" panose="02000000000000000000" pitchFamily="2" charset="-78"/>
              </a:rPr>
              <a:t>صَلِّ عَلٰی مُحَمَّدٍ وَّعَلٰی اٰلِ مُحَمَّدٍ </a:t>
            </a:r>
            <a:r>
              <a:rPr lang="ur-PK" sz="2100" dirty="0" smtClean="0">
                <a:solidFill>
                  <a:schemeClr val="bg1"/>
                </a:solidFill>
                <a:latin typeface="Bombay Black Unicode" panose="02000000000000000000" pitchFamily="2" charset="-78"/>
                <a:ea typeface="Calibri" panose="020F0502020204030204" pitchFamily="34" charset="0"/>
                <a:cs typeface="Bombay Black Unicode" panose="02000000000000000000" pitchFamily="2" charset="-78"/>
              </a:rPr>
              <a:t>                                       کَمَا </a:t>
            </a:r>
            <a:r>
              <a:rPr lang="ur-PK" sz="2100" dirty="0">
                <a:solidFill>
                  <a:schemeClr val="bg1"/>
                </a:solidFill>
                <a:latin typeface="Bombay Black Unicode" panose="02000000000000000000" pitchFamily="2" charset="-78"/>
                <a:ea typeface="Calibri" panose="020F0502020204030204" pitchFamily="34" charset="0"/>
                <a:cs typeface="Bombay Black Unicode" panose="02000000000000000000" pitchFamily="2" charset="-78"/>
              </a:rPr>
              <a:t>صَلَّیْتَ عَلٰی اِبْرَاھِیْمَ وعَلٰی اٰلِ </a:t>
            </a:r>
            <a:r>
              <a:rPr lang="ur-PK" sz="2100" dirty="0" smtClean="0">
                <a:solidFill>
                  <a:schemeClr val="bg1"/>
                </a:solidFill>
                <a:latin typeface="Bombay Black Unicode" panose="02000000000000000000" pitchFamily="2" charset="-78"/>
                <a:ea typeface="Calibri" panose="020F0502020204030204" pitchFamily="34" charset="0"/>
                <a:cs typeface="Bombay Black Unicode" panose="02000000000000000000" pitchFamily="2" charset="-78"/>
              </a:rPr>
              <a:t>اِبْرَاہِیْمَ                            </a:t>
            </a:r>
            <a:r>
              <a:rPr lang="ur-PK" sz="2100" dirty="0">
                <a:solidFill>
                  <a:schemeClr val="bg1"/>
                </a:solidFill>
                <a:latin typeface="Bombay Black Unicode" panose="02000000000000000000" pitchFamily="2" charset="-78"/>
                <a:ea typeface="Calibri" panose="020F0502020204030204" pitchFamily="34" charset="0"/>
                <a:cs typeface="Bombay Black Unicode" panose="02000000000000000000" pitchFamily="2" charset="-78"/>
              </a:rPr>
              <a:t>اِنَّکَ حَمِیْدٌ مَّجِیْد</a:t>
            </a:r>
          </a:p>
          <a:p>
            <a:pPr algn="ctr" rtl="1">
              <a:lnSpc>
                <a:spcPct val="150000"/>
              </a:lnSpc>
              <a:spcAft>
                <a:spcPts val="1000"/>
              </a:spcAft>
            </a:pPr>
            <a:r>
              <a:rPr lang="ur-PK" sz="2100" dirty="0" smtClean="0">
                <a:solidFill>
                  <a:schemeClr val="bg1"/>
                </a:solidFill>
                <a:latin typeface="Bombay Black Unicode" panose="02000000000000000000" pitchFamily="2" charset="-78"/>
                <a:ea typeface="Calibri" panose="020F0502020204030204" pitchFamily="34" charset="0"/>
                <a:cs typeface="Bombay Black Unicode" panose="02000000000000000000" pitchFamily="2" charset="-78"/>
              </a:rPr>
              <a:t> </a:t>
            </a:r>
            <a:r>
              <a:rPr lang="ur-PK" sz="2100" dirty="0">
                <a:solidFill>
                  <a:schemeClr val="bg1"/>
                </a:solidFill>
                <a:latin typeface="Bombay Black Unicode" panose="02000000000000000000" pitchFamily="2" charset="-78"/>
                <a:ea typeface="Calibri" panose="020F0502020204030204" pitchFamily="34" charset="0"/>
                <a:cs typeface="Bombay Black Unicode" panose="02000000000000000000" pitchFamily="2" charset="-78"/>
              </a:rPr>
              <a:t>اَللّٰھُمََّ بَارِکْ عَلٰی مُحَمَّدٍ وَّعَلٰی اٰلِ مُحَمَّدٍ </a:t>
            </a:r>
            <a:r>
              <a:rPr lang="ur-PK" sz="2100" dirty="0" smtClean="0">
                <a:solidFill>
                  <a:schemeClr val="bg1"/>
                </a:solidFill>
                <a:latin typeface="Bombay Black Unicode" panose="02000000000000000000" pitchFamily="2" charset="-78"/>
                <a:ea typeface="Calibri" panose="020F0502020204030204" pitchFamily="34" charset="0"/>
                <a:cs typeface="Bombay Black Unicode" panose="02000000000000000000" pitchFamily="2" charset="-78"/>
              </a:rPr>
              <a:t>                                          کَمَا </a:t>
            </a:r>
            <a:r>
              <a:rPr lang="ur-PK" sz="2100" dirty="0">
                <a:solidFill>
                  <a:schemeClr val="bg1"/>
                </a:solidFill>
                <a:latin typeface="Bombay Black Unicode" panose="02000000000000000000" pitchFamily="2" charset="-78"/>
                <a:ea typeface="Calibri" panose="020F0502020204030204" pitchFamily="34" charset="0"/>
                <a:cs typeface="Bombay Black Unicode" panose="02000000000000000000" pitchFamily="2" charset="-78"/>
              </a:rPr>
              <a:t>بَارَکْتَ عَلٰی اِبْرَاھِیْمَ وعَلٰی اٰلِ </a:t>
            </a:r>
            <a:r>
              <a:rPr lang="ur-PK" sz="2100" dirty="0" smtClean="0">
                <a:solidFill>
                  <a:schemeClr val="bg1"/>
                </a:solidFill>
                <a:latin typeface="Bombay Black Unicode" panose="02000000000000000000" pitchFamily="2" charset="-78"/>
                <a:ea typeface="Calibri" panose="020F0502020204030204" pitchFamily="34" charset="0"/>
                <a:cs typeface="Bombay Black Unicode" panose="02000000000000000000" pitchFamily="2" charset="-78"/>
              </a:rPr>
              <a:t>اِبْرَاہِیْمَ                                 </a:t>
            </a:r>
            <a:r>
              <a:rPr lang="ur-PK" sz="2100" dirty="0">
                <a:solidFill>
                  <a:schemeClr val="bg1"/>
                </a:solidFill>
                <a:latin typeface="Bombay Black Unicode" panose="02000000000000000000" pitchFamily="2" charset="-78"/>
                <a:ea typeface="Calibri" panose="020F0502020204030204" pitchFamily="34" charset="0"/>
                <a:cs typeface="Bombay Black Unicode" panose="02000000000000000000" pitchFamily="2" charset="-78"/>
              </a:rPr>
              <a:t>اِنَّکَ حَمِیْدٌ </a:t>
            </a:r>
            <a:r>
              <a:rPr lang="ur-PK" sz="2100" dirty="0" smtClean="0">
                <a:solidFill>
                  <a:schemeClr val="bg1"/>
                </a:solidFill>
                <a:latin typeface="Bombay Black Unicode" panose="02000000000000000000" pitchFamily="2" charset="-78"/>
                <a:ea typeface="Calibri" panose="020F0502020204030204" pitchFamily="34" charset="0"/>
                <a:cs typeface="Bombay Black Unicode" panose="02000000000000000000" pitchFamily="2" charset="-78"/>
              </a:rPr>
              <a:t>مَّجِیْدٌ</a:t>
            </a:r>
          </a:p>
          <a:p>
            <a:pPr algn="ctr" rtl="1">
              <a:lnSpc>
                <a:spcPct val="150000"/>
              </a:lnSpc>
              <a:spcAft>
                <a:spcPts val="1000"/>
              </a:spcAft>
            </a:pPr>
            <a: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غرض </a:t>
            </a:r>
            <a:r>
              <a:rPr lang="ur-PK" sz="2400" dirty="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سب اقسام درُود شریف سے یہی درُود شریف زیادہ مبارک ہے ۔ اخلاص اور محبت اور حضور اور توجہ سے ،</a:t>
            </a:r>
            <a: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تضرّع </a:t>
            </a:r>
            <a:r>
              <a:rPr lang="ur-PK" sz="2400" dirty="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سے پڑھنا </a:t>
            </a:r>
            <a: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چاہئے</a:t>
            </a:r>
            <a:b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br>
            <a: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 </a:t>
            </a:r>
            <a:r>
              <a:rPr lang="ur-PK" sz="2400" dirty="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اور اُس وقت تک ضرور پڑھتے رہیں کہ جب تک ایک حالت رقّت اور بے خودی اور تاثرکی پیدا ہو جائے اور سینے میں اِنشراح اور ذوق پایا جاوے۔ </a:t>
            </a:r>
          </a:p>
        </p:txBody>
      </p:sp>
      <p:sp>
        <p:nvSpPr>
          <p:cNvPr id="7" name="Frame 6"/>
          <p:cNvSpPr/>
          <p:nvPr/>
        </p:nvSpPr>
        <p:spPr>
          <a:xfrm>
            <a:off x="0" y="0"/>
            <a:ext cx="12192000" cy="6858000"/>
          </a:xfrm>
          <a:prstGeom prst="frame">
            <a:avLst>
              <a:gd name="adj1" fmla="val 1784"/>
            </a:avLst>
          </a:prstGeom>
          <a:solidFill>
            <a:srgbClr val="593B0F"/>
          </a:solidFill>
          <a:ln>
            <a:noFill/>
          </a:ln>
          <a:effectLst>
            <a:glow rad="38100">
              <a:schemeClr val="bg1"/>
            </a:glow>
            <a:outerShdw blurRad="50800" dist="38100" dir="2700000" algn="tl" rotWithShape="0">
              <a:prstClr val="black">
                <a:alpha val="40000"/>
              </a:prstClr>
            </a:outerShdw>
            <a:softEdge rad="12700"/>
          </a:effectLst>
          <a:scene3d>
            <a:camera prst="orthographicFront">
              <a:rot lat="0" lon="0" rev="0"/>
            </a:camera>
            <a:lightRig rig="sunset" dir="t"/>
          </a:scene3d>
          <a:sp3d prstMaterial="dkEdge">
            <a:bevelT w="101600" prst="riblet"/>
            <a:bevelB w="101600" prst="riblet"/>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tx1"/>
              </a:solidFill>
            </a:endParaRPr>
          </a:p>
        </p:txBody>
      </p:sp>
      <p:sp>
        <p:nvSpPr>
          <p:cNvPr id="8" name="Oval 7"/>
          <p:cNvSpPr/>
          <p:nvPr/>
        </p:nvSpPr>
        <p:spPr>
          <a:xfrm>
            <a:off x="372352" y="374357"/>
            <a:ext cx="553155" cy="519351"/>
          </a:xfrm>
          <a:prstGeom prst="ellipse">
            <a:avLst/>
          </a:prstGeom>
          <a:solidFill>
            <a:schemeClr val="bg1"/>
          </a:solidFill>
          <a:ln w="73025">
            <a:solidFill>
              <a:srgbClr val="3A0000">
                <a:alpha val="67000"/>
              </a:srgbClr>
            </a:solidFill>
          </a:ln>
          <a:effectLst>
            <a:softEdge rad="0"/>
          </a:effectLst>
        </p:spPr>
        <p:txBody>
          <a:bodyPr wrap="square">
            <a:spAutoFit/>
          </a:bodyPr>
          <a:lstStyle/>
          <a:p>
            <a:pPr algn="ctr" rtl="1"/>
            <a:r>
              <a:rPr lang="en-US" b="1" dirty="0" smtClean="0">
                <a:solidFill>
                  <a:schemeClr val="accent6">
                    <a:lumMod val="75000"/>
                  </a:schemeClr>
                </a:solidFill>
                <a:effectLst>
                  <a:outerShdw blurRad="38100" dist="38100" dir="2700000" algn="tl">
                    <a:srgbClr val="000000">
                      <a:alpha val="43137"/>
                    </a:srgbClr>
                  </a:outerShdw>
                </a:effectLst>
                <a:latin typeface="Jameel Noori Nastaleeq" panose="02000503000000020004" pitchFamily="2" charset="-78"/>
                <a:cs typeface="Jameel Noori Nastaleeq" panose="02000503000000020004" pitchFamily="2" charset="-78"/>
              </a:rPr>
              <a:t>17</a:t>
            </a:r>
            <a:endParaRPr lang="ur-PK" sz="1400" b="1" dirty="0">
              <a:solidFill>
                <a:schemeClr val="accent6">
                  <a:lumMod val="75000"/>
                </a:schemeClr>
              </a:solidFill>
              <a:effectLst>
                <a:outerShdw blurRad="38100" dist="38100" dir="2700000" algn="tl">
                  <a:srgbClr val="000000">
                    <a:alpha val="43137"/>
                  </a:srgbClr>
                </a:outerShdw>
              </a:effectLst>
              <a:latin typeface="Jameel Noori Nastaleeq" panose="02000503000000020004" pitchFamily="2" charset="-78"/>
              <a:cs typeface="Jameel Noori Nastaleeq" panose="02000503000000020004" pitchFamily="2" charset="-78"/>
            </a:endParaRPr>
          </a:p>
        </p:txBody>
      </p:sp>
    </p:spTree>
    <p:extLst>
      <p:ext uri="{BB962C8B-B14F-4D97-AF65-F5344CB8AC3E}">
        <p14:creationId xmlns:p14="http://schemas.microsoft.com/office/powerpoint/2010/main" val="18201860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0" y="126969"/>
            <a:ext cx="12061425" cy="1021080"/>
          </a:xfrm>
          <a:prstGeom prst="roundRect">
            <a:avLst>
              <a:gd name="adj" fmla="val 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r-PK" sz="4000" b="1" i="1" dirty="0" smtClean="0">
                <a:solidFill>
                  <a:schemeClr val="accent6">
                    <a:lumMod val="75000"/>
                  </a:schemeClr>
                </a:solidFill>
                <a:effectLst>
                  <a:outerShdw blurRad="38100" dist="38100" dir="2700000" algn="tl">
                    <a:srgbClr val="000000">
                      <a:alpha val="43137"/>
                    </a:srgbClr>
                  </a:outerShdw>
                </a:effectLst>
                <a:latin typeface="Jameel Noori Nastaleeq" panose="02000503000000020004" pitchFamily="2" charset="-78"/>
                <a:cs typeface="Jameel Noori Nastaleeq" panose="02000503000000020004" pitchFamily="2" charset="-78"/>
              </a:rPr>
              <a:t>اس</a:t>
            </a:r>
            <a:r>
              <a:rPr lang="ur-PK" sz="4400" b="1" i="1" dirty="0" smtClean="0">
                <a:solidFill>
                  <a:schemeClr val="accent6">
                    <a:lumMod val="75000"/>
                  </a:schemeClr>
                </a:solidFill>
                <a:effectLst>
                  <a:outerShdw blurRad="38100" dist="38100" dir="2700000" algn="tl">
                    <a:srgbClr val="000000">
                      <a:alpha val="43137"/>
                    </a:srgbClr>
                  </a:outerShdw>
                </a:effectLst>
                <a:latin typeface="Jameel Noori Nastaleeq" panose="02000503000000020004" pitchFamily="2" charset="-78"/>
                <a:cs typeface="Jameel Noori Nastaleeq" panose="02000503000000020004" pitchFamily="2" charset="-78"/>
              </a:rPr>
              <a:t> خطبہ میں۔۔۔</a:t>
            </a:r>
            <a:endParaRPr lang="en-US" sz="4000" b="1" i="1" dirty="0">
              <a:solidFill>
                <a:schemeClr val="accent6">
                  <a:lumMod val="75000"/>
                </a:schemeClr>
              </a:solidFill>
              <a:effectLst>
                <a:outerShdw blurRad="38100" dist="38100" dir="2700000" algn="tl">
                  <a:srgbClr val="000000">
                    <a:alpha val="43137"/>
                  </a:srgbClr>
                </a:outerShdw>
              </a:effectLst>
              <a:latin typeface="Jameel Noori Nastaleeq" panose="02000503000000020004" pitchFamily="2" charset="-78"/>
              <a:cs typeface="Jameel Noori Nastaleeq" panose="02000503000000020004" pitchFamily="2" charset="-78"/>
            </a:endParaRPr>
          </a:p>
        </p:txBody>
      </p:sp>
      <p:sp>
        <p:nvSpPr>
          <p:cNvPr id="17" name="Rounded Rectangle 16"/>
          <p:cNvSpPr/>
          <p:nvPr/>
        </p:nvSpPr>
        <p:spPr>
          <a:xfrm>
            <a:off x="1454559" y="2474928"/>
            <a:ext cx="9282881" cy="757654"/>
          </a:xfrm>
          <a:prstGeom prst="roundRect">
            <a:avLst/>
          </a:prstGeom>
          <a:solidFill>
            <a:schemeClr val="accent6">
              <a:lumMod val="40000"/>
              <a:lumOff val="60000"/>
            </a:schemeClr>
          </a:solidFill>
          <a:ln w="127000">
            <a:solidFill>
              <a:schemeClr val="bg1">
                <a:lumMod val="95000"/>
                <a:lumOff val="5000"/>
              </a:schemeClr>
            </a:solidFill>
          </a:ln>
          <a:effectLst>
            <a:softEdge rad="63500"/>
          </a:effectLst>
          <a:scene3d>
            <a:camera prst="orthographicFront"/>
            <a:lightRig rig="threePt" dir="t"/>
          </a:scene3d>
        </p:spPr>
        <p:txBody>
          <a:bodyPr wrap="square">
            <a:spAutoFit/>
          </a:bodyPr>
          <a:lstStyle/>
          <a:p>
            <a:pPr algn="ctr" rtl="1">
              <a:lnSpc>
                <a:spcPct val="150000"/>
              </a:lnSpc>
              <a:spcAft>
                <a:spcPts val="1000"/>
              </a:spcAft>
            </a:pPr>
            <a:r>
              <a:rPr lang="ur-PK" sz="2800" b="1" dirty="0" smtClean="0">
                <a:solidFill>
                  <a:schemeClr val="bg1"/>
                </a:solidFill>
                <a:effectLst>
                  <a:outerShdw blurRad="38100" dist="38100" dir="2700000" algn="tl">
                    <a:srgbClr val="000000">
                      <a:alpha val="43137"/>
                    </a:srgbClr>
                  </a:outerShdw>
                </a:effectLst>
                <a:latin typeface="Jameel Noori Nastaleeq" panose="02000503000000020004" pitchFamily="2" charset="-78"/>
                <a:ea typeface="Calibri" panose="020F0502020204030204" pitchFamily="34" charset="0"/>
                <a:cs typeface="Jameel Noori Nastaleeq" panose="02000503000000020004" pitchFamily="2" charset="-78"/>
              </a:rPr>
              <a:t>اسلام            اور آنحضرتﷺ پر حملوں کی پُر زور مذمت ،                    دشمنوں کی تمام سازشیں اور کوششیں         ناکام   ہوں گی</a:t>
            </a:r>
            <a:endParaRPr lang="ur-PK" sz="2800" b="1" dirty="0">
              <a:solidFill>
                <a:schemeClr val="bg1"/>
              </a:solidFill>
              <a:effectLst>
                <a:outerShdw blurRad="38100" dist="38100" dir="2700000" algn="tl">
                  <a:srgbClr val="000000">
                    <a:alpha val="43137"/>
                  </a:srgbClr>
                </a:outerShdw>
              </a:effectLst>
              <a:latin typeface="Jameel Noori Nastaleeq" panose="02000503000000020004" pitchFamily="2" charset="-78"/>
              <a:ea typeface="Calibri" panose="020F0502020204030204" pitchFamily="34" charset="0"/>
              <a:cs typeface="Jameel Noori Nastaleeq" panose="02000503000000020004" pitchFamily="2" charset="-78"/>
            </a:endParaRPr>
          </a:p>
        </p:txBody>
      </p:sp>
      <p:sp>
        <p:nvSpPr>
          <p:cNvPr id="5" name="Rounded Rectangle 4"/>
          <p:cNvSpPr/>
          <p:nvPr/>
        </p:nvSpPr>
        <p:spPr>
          <a:xfrm>
            <a:off x="1992338" y="3546990"/>
            <a:ext cx="8207321" cy="754604"/>
          </a:xfrm>
          <a:prstGeom prst="roundRect">
            <a:avLst/>
          </a:prstGeom>
          <a:solidFill>
            <a:schemeClr val="accent6">
              <a:lumMod val="40000"/>
              <a:lumOff val="60000"/>
            </a:schemeClr>
          </a:solidFill>
          <a:ln w="127000">
            <a:solidFill>
              <a:schemeClr val="bg1">
                <a:lumMod val="95000"/>
                <a:lumOff val="5000"/>
              </a:schemeClr>
            </a:solidFill>
          </a:ln>
          <a:effectLst>
            <a:softEdge rad="63500"/>
          </a:effectLst>
          <a:scene3d>
            <a:camera prst="orthographicFront"/>
            <a:lightRig rig="threePt" dir="t"/>
          </a:scene3d>
        </p:spPr>
        <p:txBody>
          <a:bodyPr wrap="square">
            <a:spAutoFit/>
          </a:bodyPr>
          <a:lstStyle/>
          <a:p>
            <a:pPr algn="ctr">
              <a:lnSpc>
                <a:spcPct val="150000"/>
              </a:lnSpc>
            </a:pPr>
            <a:r>
              <a:rPr lang="ur-PK" sz="2800" b="1" dirty="0" smtClean="0">
                <a:solidFill>
                  <a:schemeClr val="bg1"/>
                </a:solidFill>
                <a:effectLst>
                  <a:outerShdw blurRad="38100" dist="38100" dir="2700000" algn="tl">
                    <a:srgbClr val="000000">
                      <a:alpha val="43137"/>
                    </a:srgbClr>
                  </a:outerShdw>
                </a:effectLst>
                <a:latin typeface="Jameel Noori Nastaleeq" panose="02000503000000020004" pitchFamily="2" charset="-78"/>
                <a:cs typeface="Jameel Noori Nastaleeq" panose="02000503000000020004" pitchFamily="2" charset="-78"/>
              </a:rPr>
              <a:t>درُودشریف جو حصولِ استقامت       کا                    ذریعہ ہے                         بکژت  پڑھیں تو                   قبولیتِ دعا                کا            شیریں پھل ملے گا</a:t>
            </a:r>
            <a:endParaRPr lang="en-GB" sz="2800" b="1" dirty="0">
              <a:effectLst>
                <a:outerShdw blurRad="38100" dist="38100" dir="2700000" algn="tl">
                  <a:srgbClr val="000000">
                    <a:alpha val="43137"/>
                  </a:srgbClr>
                </a:outerShdw>
              </a:effectLst>
            </a:endParaRPr>
          </a:p>
        </p:txBody>
      </p:sp>
      <p:sp>
        <p:nvSpPr>
          <p:cNvPr id="7" name="Rounded Rectangle 6"/>
          <p:cNvSpPr/>
          <p:nvPr/>
        </p:nvSpPr>
        <p:spPr>
          <a:xfrm>
            <a:off x="1579244" y="4619052"/>
            <a:ext cx="9033508" cy="754604"/>
          </a:xfrm>
          <a:prstGeom prst="roundRect">
            <a:avLst/>
          </a:prstGeom>
          <a:solidFill>
            <a:schemeClr val="accent6">
              <a:lumMod val="40000"/>
              <a:lumOff val="60000"/>
            </a:schemeClr>
          </a:solidFill>
          <a:ln w="127000">
            <a:solidFill>
              <a:schemeClr val="bg1">
                <a:lumMod val="95000"/>
                <a:lumOff val="5000"/>
              </a:schemeClr>
            </a:solidFill>
          </a:ln>
          <a:effectLst>
            <a:softEdge rad="63500"/>
          </a:effectLst>
          <a:scene3d>
            <a:camera prst="orthographicFront"/>
            <a:lightRig rig="threePt" dir="t"/>
          </a:scene3d>
        </p:spPr>
        <p:txBody>
          <a:bodyPr wrap="square">
            <a:spAutoFit/>
          </a:bodyPr>
          <a:lstStyle/>
          <a:p>
            <a:pPr algn="ctr">
              <a:lnSpc>
                <a:spcPct val="150000"/>
              </a:lnSpc>
            </a:pPr>
            <a:r>
              <a:rPr lang="ur-PK" sz="2800" b="1" dirty="0" smtClean="0">
                <a:solidFill>
                  <a:schemeClr val="bg1"/>
                </a:solidFill>
                <a:effectLst>
                  <a:outerShdw blurRad="38100" dist="38100" dir="2700000" algn="tl">
                    <a:srgbClr val="000000">
                      <a:alpha val="43137"/>
                    </a:srgbClr>
                  </a:outerShdw>
                </a:effectLst>
                <a:latin typeface="Jameel Noori Nastaleeq" panose="02000503000000020004" pitchFamily="2" charset="-78"/>
                <a:ea typeface="Calibri" panose="020F0502020204030204" pitchFamily="34" charset="0"/>
                <a:cs typeface="Jameel Noori Nastaleeq" panose="02000503000000020004" pitchFamily="2" charset="-78"/>
              </a:rPr>
              <a:t>ٹی وی اور اخبارات کے ذریعہ جماعت احمدیہ کی طرف سے اسلام     کا صحیح مؤ قف اور تعلیم دنیا                     تک پہنچی</a:t>
            </a:r>
            <a:endParaRPr lang="en-GB" sz="2800" b="1" dirty="0">
              <a:effectLst>
                <a:outerShdw blurRad="38100" dist="38100" dir="2700000" algn="tl">
                  <a:srgbClr val="000000">
                    <a:alpha val="43137"/>
                  </a:srgbClr>
                </a:outerShdw>
              </a:effectLst>
            </a:endParaRPr>
          </a:p>
        </p:txBody>
      </p:sp>
      <p:sp>
        <p:nvSpPr>
          <p:cNvPr id="9" name="Frame 8"/>
          <p:cNvSpPr/>
          <p:nvPr/>
        </p:nvSpPr>
        <p:spPr>
          <a:xfrm>
            <a:off x="0" y="0"/>
            <a:ext cx="12192000" cy="6858000"/>
          </a:xfrm>
          <a:prstGeom prst="frame">
            <a:avLst>
              <a:gd name="adj1" fmla="val 1784"/>
            </a:avLst>
          </a:prstGeom>
          <a:solidFill>
            <a:srgbClr val="593B0F"/>
          </a:solidFill>
          <a:ln>
            <a:noFill/>
          </a:ln>
          <a:effectLst>
            <a:glow rad="38100">
              <a:schemeClr val="bg1"/>
            </a:glow>
            <a:outerShdw blurRad="50800" dist="38100" dir="2700000" algn="tl" rotWithShape="0">
              <a:prstClr val="black">
                <a:alpha val="40000"/>
              </a:prstClr>
            </a:outerShdw>
            <a:softEdge rad="12700"/>
          </a:effectLst>
          <a:scene3d>
            <a:camera prst="orthographicFront">
              <a:rot lat="0" lon="0" rev="0"/>
            </a:camera>
            <a:lightRig rig="sunset" dir="t"/>
          </a:scene3d>
          <a:sp3d prstMaterial="dkEdge">
            <a:bevelT w="101600" prst="riblet"/>
            <a:bevelB w="101600" prst="riblet"/>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708727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1439310" y="2152054"/>
            <a:ext cx="9313379" cy="2553891"/>
          </a:xfrm>
          <a:prstGeom prst="roundRect">
            <a:avLst/>
          </a:prstGeom>
          <a:solidFill>
            <a:schemeClr val="accent6">
              <a:lumMod val="40000"/>
              <a:lumOff val="60000"/>
            </a:schemeClr>
          </a:solidFill>
          <a:ln w="88900">
            <a:solidFill>
              <a:schemeClr val="bg1"/>
            </a:solidFill>
          </a:ln>
          <a:effectLst>
            <a:softEdge rad="63500"/>
          </a:effectLst>
          <a:scene3d>
            <a:camera prst="orthographicFront"/>
            <a:lightRig rig="threePt" dir="t"/>
          </a:scene3d>
          <a:sp3d prstMaterial="dkEdge">
            <a:bevelT w="38100" h="38100" prst="hardEdge"/>
          </a:sp3d>
        </p:spPr>
        <p:txBody>
          <a:bodyPr wrap="square">
            <a:spAutoFit/>
          </a:bodyPr>
          <a:lstStyle/>
          <a:p>
            <a:pPr algn="ctr" rtl="1">
              <a:lnSpc>
                <a:spcPct val="150000"/>
              </a:lnSpc>
              <a:spcAft>
                <a:spcPts val="1000"/>
              </a:spcAft>
            </a:pPr>
            <a: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اللہ </a:t>
            </a:r>
            <a:r>
              <a:rPr lang="ur-PK" sz="2400" dirty="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تعالیٰ یہ رُوح ہم سب میں پیدا کرے ۔ ہمارے دل سے ایسا درُود نکلے جو عرش پر پہنچے اور ہمیں بھی اس سے سیراب کرے</a:t>
            </a:r>
            <a: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a:t>
            </a:r>
            <a:b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br>
            <a: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 </a:t>
            </a:r>
            <a:r>
              <a:rPr lang="ur-PK" sz="2400" dirty="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اللہ تعالیٰ کے فضل سے ہم میں سے بہت سے ایسے ہیں جو درُود پڑھتے ہیں اور بڑے درد سے پڑھتے ہیں </a:t>
            </a:r>
            <a: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
            </a:r>
            <a:b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br>
            <a: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اور </a:t>
            </a:r>
            <a:r>
              <a:rPr lang="ur-PK" sz="2400" dirty="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اللہ تعالیٰ انہیں اس کے فیض کے نظارے بھی دکھاتا ہے</a:t>
            </a:r>
            <a: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a:t>
            </a:r>
            <a:b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br>
            <a: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 </a:t>
            </a:r>
            <a:r>
              <a:rPr lang="ur-PK" sz="2400" dirty="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اللہ تعالی کرے کہ اس طرح درُود پڑھنے والوں کی جماعت میں تعداد بڑھتی چلی جائے جس کا فائدہ جماعتی طور پر بھی ہوگا ۔ </a:t>
            </a:r>
          </a:p>
        </p:txBody>
      </p:sp>
      <p:sp>
        <p:nvSpPr>
          <p:cNvPr id="11" name="Frame 10"/>
          <p:cNvSpPr/>
          <p:nvPr/>
        </p:nvSpPr>
        <p:spPr>
          <a:xfrm>
            <a:off x="0" y="0"/>
            <a:ext cx="12192000" cy="6858000"/>
          </a:xfrm>
          <a:prstGeom prst="frame">
            <a:avLst>
              <a:gd name="adj1" fmla="val 1784"/>
            </a:avLst>
          </a:prstGeom>
          <a:solidFill>
            <a:srgbClr val="593B0F"/>
          </a:solidFill>
          <a:ln>
            <a:noFill/>
          </a:ln>
          <a:effectLst>
            <a:glow rad="38100">
              <a:schemeClr val="bg1"/>
            </a:glow>
            <a:outerShdw blurRad="50800" dist="38100" dir="2700000" algn="tl" rotWithShape="0">
              <a:prstClr val="black">
                <a:alpha val="40000"/>
              </a:prstClr>
            </a:outerShdw>
            <a:softEdge rad="12700"/>
          </a:effectLst>
          <a:scene3d>
            <a:camera prst="orthographicFront">
              <a:rot lat="0" lon="0" rev="0"/>
            </a:camera>
            <a:lightRig rig="sunset" dir="t"/>
          </a:scene3d>
          <a:sp3d prstMaterial="dkEdge">
            <a:bevelT w="101600" prst="riblet"/>
            <a:bevelB w="101600" prst="riblet"/>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tx1"/>
              </a:solidFill>
            </a:endParaRPr>
          </a:p>
        </p:txBody>
      </p:sp>
      <p:sp>
        <p:nvSpPr>
          <p:cNvPr id="8" name="Oval 7"/>
          <p:cNvSpPr/>
          <p:nvPr/>
        </p:nvSpPr>
        <p:spPr>
          <a:xfrm>
            <a:off x="372352" y="374357"/>
            <a:ext cx="553155" cy="519351"/>
          </a:xfrm>
          <a:prstGeom prst="ellipse">
            <a:avLst/>
          </a:prstGeom>
          <a:solidFill>
            <a:schemeClr val="bg1"/>
          </a:solidFill>
          <a:ln w="73025">
            <a:solidFill>
              <a:srgbClr val="3A0000">
                <a:alpha val="67000"/>
              </a:srgbClr>
            </a:solidFill>
          </a:ln>
          <a:effectLst>
            <a:softEdge rad="0"/>
          </a:effectLst>
        </p:spPr>
        <p:txBody>
          <a:bodyPr wrap="square">
            <a:spAutoFit/>
          </a:bodyPr>
          <a:lstStyle/>
          <a:p>
            <a:pPr algn="ctr" rtl="1"/>
            <a:r>
              <a:rPr lang="en-US" b="1" dirty="0" smtClean="0">
                <a:solidFill>
                  <a:schemeClr val="accent6">
                    <a:lumMod val="75000"/>
                  </a:schemeClr>
                </a:solidFill>
                <a:effectLst>
                  <a:outerShdw blurRad="38100" dist="38100" dir="2700000" algn="tl">
                    <a:srgbClr val="000000">
                      <a:alpha val="43137"/>
                    </a:srgbClr>
                  </a:outerShdw>
                </a:effectLst>
                <a:latin typeface="Jameel Noori Nastaleeq" panose="02000503000000020004" pitchFamily="2" charset="-78"/>
                <a:cs typeface="Jameel Noori Nastaleeq" panose="02000503000000020004" pitchFamily="2" charset="-78"/>
              </a:rPr>
              <a:t>18</a:t>
            </a:r>
            <a:endParaRPr lang="ur-PK" sz="1400" b="1" dirty="0">
              <a:solidFill>
                <a:schemeClr val="accent6">
                  <a:lumMod val="75000"/>
                </a:schemeClr>
              </a:solidFill>
              <a:effectLst>
                <a:outerShdw blurRad="38100" dist="38100" dir="2700000" algn="tl">
                  <a:srgbClr val="000000">
                    <a:alpha val="43137"/>
                  </a:srgbClr>
                </a:outerShdw>
              </a:effectLst>
              <a:latin typeface="Jameel Noori Nastaleeq" panose="02000503000000020004" pitchFamily="2" charset="-78"/>
              <a:cs typeface="Jameel Noori Nastaleeq" panose="02000503000000020004" pitchFamily="2" charset="-78"/>
            </a:endParaRPr>
          </a:p>
        </p:txBody>
      </p:sp>
    </p:spTree>
    <p:extLst>
      <p:ext uri="{BB962C8B-B14F-4D97-AF65-F5344CB8AC3E}">
        <p14:creationId xmlns:p14="http://schemas.microsoft.com/office/powerpoint/2010/main" val="6106293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561109" y="772120"/>
            <a:ext cx="11069782" cy="5618559"/>
          </a:xfrm>
          <a:prstGeom prst="roundRect">
            <a:avLst/>
          </a:prstGeom>
          <a:solidFill>
            <a:schemeClr val="accent6">
              <a:lumMod val="40000"/>
              <a:lumOff val="60000"/>
            </a:schemeClr>
          </a:solidFill>
          <a:ln w="88900">
            <a:solidFill>
              <a:schemeClr val="bg1"/>
            </a:solidFill>
          </a:ln>
          <a:effectLst>
            <a:softEdge rad="63500"/>
          </a:effectLst>
          <a:scene3d>
            <a:camera prst="orthographicFront"/>
            <a:lightRig rig="threePt" dir="t"/>
          </a:scene3d>
          <a:sp3d prstMaterial="dkEdge">
            <a:bevelT w="38100" h="38100" prst="hardEdge"/>
          </a:sp3d>
        </p:spPr>
        <p:txBody>
          <a:bodyPr wrap="square">
            <a:spAutoFit/>
          </a:bodyPr>
          <a:lstStyle/>
          <a:p>
            <a:pPr algn="ctr" rtl="1">
              <a:lnSpc>
                <a:spcPct val="150000"/>
              </a:lnSpc>
              <a:spcAft>
                <a:spcPts val="1000"/>
              </a:spcAft>
            </a:pPr>
            <a:r>
              <a:rPr lang="ur-PK" sz="2400" b="1" dirty="0">
                <a:solidFill>
                  <a:schemeClr val="bg1"/>
                </a:solidFill>
                <a:effectLst>
                  <a:outerShdw blurRad="38100" dist="38100" dir="2700000" algn="tl">
                    <a:srgbClr val="000000">
                      <a:alpha val="43137"/>
                    </a:srgbClr>
                  </a:outerShdw>
                </a:effectLst>
                <a:latin typeface="Jameel Noori Nastaleeq" panose="02000503000000020004" pitchFamily="2" charset="-78"/>
                <a:ea typeface="Calibri" panose="020F0502020204030204" pitchFamily="34" charset="0"/>
                <a:cs typeface="Jameel Noori Nastaleeq" panose="02000503000000020004" pitchFamily="2" charset="-78"/>
              </a:rPr>
              <a:t>حضرت مصلح موعو د کا درُود کا  انداز ایک مجھے بہت اچھا لگتا ہے گو ہم میں سے بعض  اس کے قریب قریب پڑھتے </a:t>
            </a:r>
            <a:r>
              <a:rPr lang="ur-PK" sz="2400" b="1" dirty="0" smtClean="0">
                <a:solidFill>
                  <a:schemeClr val="bg1"/>
                </a:solidFill>
                <a:effectLst>
                  <a:outerShdw blurRad="38100" dist="38100" dir="2700000" algn="tl">
                    <a:srgbClr val="000000">
                      <a:alpha val="43137"/>
                    </a:srgbClr>
                  </a:outerShdw>
                </a:effectLst>
                <a:latin typeface="Jameel Noori Nastaleeq" panose="02000503000000020004" pitchFamily="2" charset="-78"/>
                <a:ea typeface="Calibri" panose="020F0502020204030204" pitchFamily="34" charset="0"/>
                <a:cs typeface="Jameel Noori Nastaleeq" panose="02000503000000020004" pitchFamily="2" charset="-78"/>
              </a:rPr>
              <a:t>ہیں</a:t>
            </a:r>
            <a:br>
              <a:rPr lang="ur-PK" sz="2400" b="1" dirty="0" smtClean="0">
                <a:solidFill>
                  <a:schemeClr val="bg1"/>
                </a:solidFill>
                <a:effectLst>
                  <a:outerShdw blurRad="38100" dist="38100" dir="2700000" algn="tl">
                    <a:srgbClr val="000000">
                      <a:alpha val="43137"/>
                    </a:srgbClr>
                  </a:outerShdw>
                </a:effectLst>
                <a:latin typeface="Jameel Noori Nastaleeq" panose="02000503000000020004" pitchFamily="2" charset="-78"/>
                <a:ea typeface="Calibri" panose="020F0502020204030204" pitchFamily="34" charset="0"/>
                <a:cs typeface="Jameel Noori Nastaleeq" panose="02000503000000020004" pitchFamily="2" charset="-78"/>
              </a:rPr>
            </a:br>
            <a:r>
              <a:rPr lang="ur-PK" sz="2400" b="1" dirty="0" smtClean="0">
                <a:solidFill>
                  <a:schemeClr val="bg1"/>
                </a:solidFill>
                <a:effectLst>
                  <a:outerShdw blurRad="38100" dist="38100" dir="2700000" algn="tl">
                    <a:srgbClr val="000000">
                      <a:alpha val="43137"/>
                    </a:srgbClr>
                  </a:outerShdw>
                </a:effectLst>
                <a:latin typeface="Jameel Noori Nastaleeq" panose="02000503000000020004" pitchFamily="2" charset="-78"/>
                <a:ea typeface="Calibri" panose="020F0502020204030204" pitchFamily="34" charset="0"/>
                <a:cs typeface="Jameel Noori Nastaleeq" panose="02000503000000020004" pitchFamily="2" charset="-78"/>
              </a:rPr>
              <a:t> </a:t>
            </a:r>
            <a:r>
              <a:rPr lang="ur-PK" sz="2400" b="1" dirty="0">
                <a:solidFill>
                  <a:schemeClr val="bg1"/>
                </a:solidFill>
                <a:effectLst>
                  <a:outerShdw blurRad="38100" dist="38100" dir="2700000" algn="tl">
                    <a:srgbClr val="000000">
                      <a:alpha val="43137"/>
                    </a:srgbClr>
                  </a:outerShdw>
                </a:effectLst>
                <a:latin typeface="Jameel Noori Nastaleeq" panose="02000503000000020004" pitchFamily="2" charset="-78"/>
                <a:ea typeface="Calibri" panose="020F0502020204030204" pitchFamily="34" charset="0"/>
                <a:cs typeface="Jameel Noori Nastaleeq" panose="02000503000000020004" pitchFamily="2" charset="-78"/>
              </a:rPr>
              <a:t>لیکن یہ ایسا انداز ہے جو میں آپ کے سامنے بھی رکھنا چاہتاہوں </a:t>
            </a:r>
            <a:r>
              <a:rPr lang="ur-PK" sz="2400" dirty="0" smtClean="0">
                <a:solidFill>
                  <a:schemeClr val="bg1"/>
                </a:solidFill>
                <a:effectLst>
                  <a:outerShdw blurRad="38100" dist="38100" dir="2700000" algn="tl">
                    <a:srgbClr val="000000">
                      <a:alpha val="43137"/>
                    </a:srgbClr>
                  </a:outerShdw>
                </a:effectLst>
                <a:latin typeface="Jameel Noori Nastaleeq" panose="02000503000000020004" pitchFamily="2" charset="-78"/>
                <a:ea typeface="Calibri" panose="020F0502020204030204" pitchFamily="34" charset="0"/>
                <a:cs typeface="Jameel Noori Nastaleeq" panose="02000503000000020004" pitchFamily="2" charset="-78"/>
              </a:rPr>
              <a:t/>
            </a:r>
            <a:br>
              <a:rPr lang="ur-PK" sz="2400" dirty="0" smtClean="0">
                <a:solidFill>
                  <a:schemeClr val="bg1"/>
                </a:solidFill>
                <a:effectLst>
                  <a:outerShdw blurRad="38100" dist="38100" dir="2700000" algn="tl">
                    <a:srgbClr val="000000">
                      <a:alpha val="43137"/>
                    </a:srgbClr>
                  </a:outerShdw>
                </a:effectLst>
                <a:latin typeface="Jameel Noori Nastaleeq" panose="02000503000000020004" pitchFamily="2" charset="-78"/>
                <a:ea typeface="Calibri" panose="020F0502020204030204" pitchFamily="34" charset="0"/>
                <a:cs typeface="Jameel Noori Nastaleeq" panose="02000503000000020004" pitchFamily="2" charset="-78"/>
              </a:rPr>
            </a:br>
            <a: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جس </a:t>
            </a:r>
            <a:r>
              <a:rPr lang="ur-PK" sz="2400" dirty="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سے درُود کے ساتھ آنحضرت  ﷺ سے ذاتی محبت </a:t>
            </a:r>
            <a: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میں ایک </a:t>
            </a:r>
            <a:r>
              <a:rPr lang="ur-PK" sz="2400" dirty="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نئے رنگ میں اضافہ ہوتا ہے اور جماعتی ترقی کے لئے بھی دعا کا اِدراک پیدا ہوتا ہے</a:t>
            </a:r>
            <a: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a:t>
            </a:r>
            <a:b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br>
            <a: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 </a:t>
            </a:r>
            <a:r>
              <a:rPr lang="ur-PK" sz="2400" dirty="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آپ نے ایک جگہ فرمایا کہ جب ہم دوسرے کے لئے دعا کرتے ہیں تو یہ دعا ایک رنگ میں ہمارے لئے بھی بلندیٔ درجات کا موجب بنتی ہے </a:t>
            </a:r>
            <a: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a:t>
            </a:r>
            <a:b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br>
            <a: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چنانچہ </a:t>
            </a:r>
            <a:r>
              <a:rPr lang="ur-PK" sz="2400" dirty="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ہم جب درُود پڑھتے ہیں تو اس کے نتیجے میں جہاں رسول کریم </a:t>
            </a:r>
            <a: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ﷺکے </a:t>
            </a:r>
            <a:r>
              <a:rPr lang="ur-PK" sz="2400" dirty="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درجات بلند ہوتے ہیں وہاں ہمارے درجات میں بھی اضافہ ہوتا </a:t>
            </a:r>
            <a: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ہے</a:t>
            </a:r>
            <a:b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br>
            <a: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 </a:t>
            </a:r>
            <a:r>
              <a:rPr lang="ur-PK" sz="2400" dirty="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اور اُن کو انعام مل کر پھر اُن کے واسطہ سے ہم تک پہنچتا ہے۔ اس کی مثال ایسی ہے جیسے چھلنی میں کوئی چیز ڈالو تو وہ اس میں سے نکل </a:t>
            </a:r>
            <a: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کر</a:t>
            </a:r>
            <a:b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br>
            <a: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 </a:t>
            </a:r>
            <a:r>
              <a:rPr lang="ur-PK" sz="2400" dirty="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نیچے جو کپڑا پڑا ہو اس میں بھی آگرتی ہے اسی طرح محمد صلی اللہ علیہ وسلم  کو خدا تعالیٰ نے اس امت کے لئے بطور چھلنی بنایا ہے</a:t>
            </a:r>
            <a: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a:t>
            </a:r>
            <a:b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br>
            <a: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 </a:t>
            </a:r>
            <a:r>
              <a:rPr lang="ur-PK" sz="2400" dirty="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پہلے خدا ان کو اپنی برکات سے حصہ دیتا ہے اور پھر وہ برکات اُن کے توسط اور اُن کے طفیل سے ہمیں ملتی ہیں</a:t>
            </a:r>
            <a: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a:t>
            </a:r>
            <a:b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br>
            <a: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 </a:t>
            </a:r>
            <a:r>
              <a:rPr lang="ur-PK" sz="2400" dirty="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اسلام کا مسلمہ اصل ہے اور کوئی شخص اس سے انکار نہیں کرسکتا کہ دعائیں مرنے والے کو ضرور فائدہ پہنچاتی ہیں۔</a:t>
            </a:r>
          </a:p>
        </p:txBody>
      </p:sp>
      <p:sp>
        <p:nvSpPr>
          <p:cNvPr id="9" name="Frame 8"/>
          <p:cNvSpPr/>
          <p:nvPr/>
        </p:nvSpPr>
        <p:spPr>
          <a:xfrm>
            <a:off x="0" y="0"/>
            <a:ext cx="12192000" cy="6858000"/>
          </a:xfrm>
          <a:prstGeom prst="frame">
            <a:avLst>
              <a:gd name="adj1" fmla="val 1784"/>
            </a:avLst>
          </a:prstGeom>
          <a:solidFill>
            <a:srgbClr val="593B0F"/>
          </a:solidFill>
          <a:ln>
            <a:noFill/>
          </a:ln>
          <a:effectLst>
            <a:glow rad="38100">
              <a:schemeClr val="bg1"/>
            </a:glow>
            <a:outerShdw blurRad="50800" dist="38100" dir="2700000" algn="tl" rotWithShape="0">
              <a:prstClr val="black">
                <a:alpha val="40000"/>
              </a:prstClr>
            </a:outerShdw>
            <a:softEdge rad="12700"/>
          </a:effectLst>
          <a:scene3d>
            <a:camera prst="orthographicFront">
              <a:rot lat="0" lon="0" rev="0"/>
            </a:camera>
            <a:lightRig rig="sunset" dir="t"/>
          </a:scene3d>
          <a:sp3d prstMaterial="dkEdge">
            <a:bevelT w="101600" prst="riblet"/>
            <a:bevelB w="101600" prst="riblet"/>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tx1"/>
              </a:solidFill>
            </a:endParaRPr>
          </a:p>
        </p:txBody>
      </p:sp>
      <p:sp>
        <p:nvSpPr>
          <p:cNvPr id="8" name="Oval 7"/>
          <p:cNvSpPr/>
          <p:nvPr/>
        </p:nvSpPr>
        <p:spPr>
          <a:xfrm>
            <a:off x="372352" y="374357"/>
            <a:ext cx="553155" cy="519351"/>
          </a:xfrm>
          <a:prstGeom prst="ellipse">
            <a:avLst/>
          </a:prstGeom>
          <a:solidFill>
            <a:schemeClr val="bg1"/>
          </a:solidFill>
          <a:ln w="73025">
            <a:solidFill>
              <a:srgbClr val="3A0000">
                <a:alpha val="67000"/>
              </a:srgbClr>
            </a:solidFill>
          </a:ln>
          <a:effectLst>
            <a:softEdge rad="0"/>
          </a:effectLst>
        </p:spPr>
        <p:txBody>
          <a:bodyPr wrap="square">
            <a:spAutoFit/>
          </a:bodyPr>
          <a:lstStyle/>
          <a:p>
            <a:pPr algn="ctr" rtl="1"/>
            <a:r>
              <a:rPr lang="en-US" b="1" dirty="0" smtClean="0">
                <a:solidFill>
                  <a:schemeClr val="accent6">
                    <a:lumMod val="75000"/>
                  </a:schemeClr>
                </a:solidFill>
                <a:effectLst>
                  <a:outerShdw blurRad="38100" dist="38100" dir="2700000" algn="tl">
                    <a:srgbClr val="000000">
                      <a:alpha val="43137"/>
                    </a:srgbClr>
                  </a:outerShdw>
                </a:effectLst>
                <a:latin typeface="Jameel Noori Nastaleeq" panose="02000503000000020004" pitchFamily="2" charset="-78"/>
                <a:cs typeface="Jameel Noori Nastaleeq" panose="02000503000000020004" pitchFamily="2" charset="-78"/>
              </a:rPr>
              <a:t>19</a:t>
            </a:r>
            <a:endParaRPr lang="ur-PK" sz="1400" b="1" dirty="0">
              <a:solidFill>
                <a:schemeClr val="accent6">
                  <a:lumMod val="75000"/>
                </a:schemeClr>
              </a:solidFill>
              <a:effectLst>
                <a:outerShdw blurRad="38100" dist="38100" dir="2700000" algn="tl">
                  <a:srgbClr val="000000">
                    <a:alpha val="43137"/>
                  </a:srgbClr>
                </a:outerShdw>
              </a:effectLst>
              <a:latin typeface="Jameel Noori Nastaleeq" panose="02000503000000020004" pitchFamily="2" charset="-78"/>
              <a:cs typeface="Jameel Noori Nastaleeq" panose="02000503000000020004" pitchFamily="2" charset="-78"/>
            </a:endParaRPr>
          </a:p>
        </p:txBody>
      </p:sp>
    </p:spTree>
    <p:extLst>
      <p:ext uri="{BB962C8B-B14F-4D97-AF65-F5344CB8AC3E}">
        <p14:creationId xmlns:p14="http://schemas.microsoft.com/office/powerpoint/2010/main" val="10796895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972981" y="2152054"/>
            <a:ext cx="10246038" cy="2553891"/>
          </a:xfrm>
          <a:prstGeom prst="roundRect">
            <a:avLst/>
          </a:prstGeom>
          <a:solidFill>
            <a:schemeClr val="accent6">
              <a:lumMod val="40000"/>
              <a:lumOff val="60000"/>
            </a:schemeClr>
          </a:solidFill>
          <a:ln w="88900">
            <a:solidFill>
              <a:schemeClr val="bg1"/>
            </a:solidFill>
          </a:ln>
          <a:effectLst>
            <a:softEdge rad="63500"/>
          </a:effectLst>
          <a:scene3d>
            <a:camera prst="orthographicFront"/>
            <a:lightRig rig="threePt" dir="t"/>
          </a:scene3d>
          <a:sp3d prstMaterial="dkEdge">
            <a:bevelT w="38100" h="38100" prst="hardEdge"/>
          </a:sp3d>
        </p:spPr>
        <p:txBody>
          <a:bodyPr wrap="square">
            <a:spAutoFit/>
          </a:bodyPr>
          <a:lstStyle/>
          <a:p>
            <a:pPr algn="ctr" rtl="1">
              <a:lnSpc>
                <a:spcPct val="150000"/>
              </a:lnSpc>
              <a:spcAft>
                <a:spcPts val="1000"/>
              </a:spcAft>
            </a:pPr>
            <a:r>
              <a:rPr lang="ur-PK" sz="2400" dirty="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	پس یہ ذریعہ ہے جس سے بغیر اس کے کہ کوئی مشرکانہ حرکت ہو ہم خود بھی فائدہ اٹھا سکتے ہیں اور قوم بھی فائدہ اٹھاسکتی </a:t>
            </a:r>
            <a: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ہے</a:t>
            </a:r>
            <a:b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br>
            <a: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 گویا  </a:t>
            </a:r>
            <a:r>
              <a:rPr lang="ur-PK" sz="2400" dirty="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اس طرح  درُود پڑھنے اور جواب دینے سے قومی اور فردی دونوں فوائد حاصل ہوسکتے </a:t>
            </a:r>
            <a: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ہیں۔</a:t>
            </a:r>
            <a:b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br>
            <a: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 </a:t>
            </a:r>
            <a:r>
              <a:rPr lang="ur-PK" sz="2400" dirty="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پس یہ طریق ایسا ہے اور جیسا کہ میں پہلے بھی کہہ چکا ہوں اس سے جماعتی ترقی کے بھی راستے کھلتے ہیں اور جب جماعت ترقی کرے گی، </a:t>
            </a:r>
            <a: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
            </a:r>
            <a:b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br>
            <a: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جب </a:t>
            </a:r>
            <a:r>
              <a:rPr lang="ur-PK" sz="2400" dirty="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آنحضرت صلی اللہ علیہ وسلم پردرُود پڑھنے والوں کی تعداد بڑھے گی تو مخالفین کی تعداد بھی گھٹتی چلی جائے گی ۔</a:t>
            </a:r>
          </a:p>
        </p:txBody>
      </p:sp>
      <p:sp>
        <p:nvSpPr>
          <p:cNvPr id="7" name="Frame 6"/>
          <p:cNvSpPr/>
          <p:nvPr/>
        </p:nvSpPr>
        <p:spPr>
          <a:xfrm>
            <a:off x="0" y="0"/>
            <a:ext cx="12192000" cy="6858000"/>
          </a:xfrm>
          <a:prstGeom prst="frame">
            <a:avLst>
              <a:gd name="adj1" fmla="val 1784"/>
            </a:avLst>
          </a:prstGeom>
          <a:solidFill>
            <a:srgbClr val="593B0F"/>
          </a:solidFill>
          <a:ln>
            <a:noFill/>
          </a:ln>
          <a:effectLst>
            <a:glow rad="38100">
              <a:schemeClr val="bg1"/>
            </a:glow>
            <a:outerShdw blurRad="50800" dist="38100" dir="2700000" algn="tl" rotWithShape="0">
              <a:prstClr val="black">
                <a:alpha val="40000"/>
              </a:prstClr>
            </a:outerShdw>
            <a:softEdge rad="12700"/>
          </a:effectLst>
          <a:scene3d>
            <a:camera prst="orthographicFront">
              <a:rot lat="0" lon="0" rev="0"/>
            </a:camera>
            <a:lightRig rig="sunset" dir="t"/>
          </a:scene3d>
          <a:sp3d prstMaterial="dkEdge">
            <a:bevelT w="101600" prst="riblet"/>
            <a:bevelB w="101600" prst="riblet"/>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tx1"/>
              </a:solidFill>
            </a:endParaRPr>
          </a:p>
        </p:txBody>
      </p:sp>
      <p:sp>
        <p:nvSpPr>
          <p:cNvPr id="8" name="Oval 7"/>
          <p:cNvSpPr/>
          <p:nvPr/>
        </p:nvSpPr>
        <p:spPr>
          <a:xfrm>
            <a:off x="372352" y="374357"/>
            <a:ext cx="553155" cy="519351"/>
          </a:xfrm>
          <a:prstGeom prst="ellipse">
            <a:avLst/>
          </a:prstGeom>
          <a:solidFill>
            <a:schemeClr val="bg1"/>
          </a:solidFill>
          <a:ln w="73025">
            <a:solidFill>
              <a:srgbClr val="3A0000">
                <a:alpha val="67000"/>
              </a:srgbClr>
            </a:solidFill>
          </a:ln>
          <a:effectLst>
            <a:softEdge rad="0"/>
          </a:effectLst>
        </p:spPr>
        <p:txBody>
          <a:bodyPr wrap="square">
            <a:spAutoFit/>
          </a:bodyPr>
          <a:lstStyle/>
          <a:p>
            <a:pPr algn="ctr" rtl="1"/>
            <a:r>
              <a:rPr lang="en-US" b="1" dirty="0" smtClean="0">
                <a:solidFill>
                  <a:schemeClr val="accent6">
                    <a:lumMod val="75000"/>
                  </a:schemeClr>
                </a:solidFill>
                <a:effectLst>
                  <a:outerShdw blurRad="38100" dist="38100" dir="2700000" algn="tl">
                    <a:srgbClr val="000000">
                      <a:alpha val="43137"/>
                    </a:srgbClr>
                  </a:outerShdw>
                </a:effectLst>
                <a:latin typeface="Jameel Noori Nastaleeq" panose="02000503000000020004" pitchFamily="2" charset="-78"/>
                <a:cs typeface="Jameel Noori Nastaleeq" panose="02000503000000020004" pitchFamily="2" charset="-78"/>
              </a:rPr>
              <a:t>20</a:t>
            </a:r>
            <a:endParaRPr lang="ur-PK" sz="1400" b="1" dirty="0">
              <a:solidFill>
                <a:schemeClr val="accent6">
                  <a:lumMod val="75000"/>
                </a:schemeClr>
              </a:solidFill>
              <a:effectLst>
                <a:outerShdw blurRad="38100" dist="38100" dir="2700000" algn="tl">
                  <a:srgbClr val="000000">
                    <a:alpha val="43137"/>
                  </a:srgbClr>
                </a:outerShdw>
              </a:effectLst>
              <a:latin typeface="Jameel Noori Nastaleeq" panose="02000503000000020004" pitchFamily="2" charset="-78"/>
              <a:cs typeface="Jameel Noori Nastaleeq" panose="02000503000000020004" pitchFamily="2" charset="-78"/>
            </a:endParaRPr>
          </a:p>
        </p:txBody>
      </p:sp>
    </p:spTree>
    <p:extLst>
      <p:ext uri="{BB962C8B-B14F-4D97-AF65-F5344CB8AC3E}">
        <p14:creationId xmlns:p14="http://schemas.microsoft.com/office/powerpoint/2010/main" val="28145405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533185" y="1845588"/>
            <a:ext cx="11125630" cy="3166824"/>
          </a:xfrm>
          <a:prstGeom prst="roundRect">
            <a:avLst/>
          </a:prstGeom>
          <a:solidFill>
            <a:schemeClr val="accent6">
              <a:lumMod val="40000"/>
              <a:lumOff val="60000"/>
            </a:schemeClr>
          </a:solidFill>
          <a:ln w="88900">
            <a:solidFill>
              <a:schemeClr val="bg1"/>
            </a:solidFill>
          </a:ln>
          <a:effectLst>
            <a:softEdge rad="63500"/>
          </a:effectLst>
          <a:scene3d>
            <a:camera prst="orthographicFront"/>
            <a:lightRig rig="threePt" dir="t"/>
          </a:scene3d>
          <a:sp3d prstMaterial="dkEdge">
            <a:bevelT w="38100" h="38100" prst="hardEdge"/>
          </a:sp3d>
        </p:spPr>
        <p:txBody>
          <a:bodyPr wrap="square">
            <a:spAutoFit/>
          </a:bodyPr>
          <a:lstStyle/>
          <a:p>
            <a:pPr algn="ctr" rtl="1">
              <a:lnSpc>
                <a:spcPct val="150000"/>
              </a:lnSpc>
              <a:spcAft>
                <a:spcPts val="1000"/>
              </a:spcAft>
            </a:pPr>
            <a: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 </a:t>
            </a:r>
            <a:r>
              <a:rPr lang="ur-PK" sz="2400" dirty="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اس کے علاوہ ایک اوربات بھی کہنا چاہتا ہوں </a:t>
            </a:r>
            <a: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a:t>
            </a:r>
            <a:r>
              <a:rPr lang="en-US"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
            </a:r>
            <a:br>
              <a:rPr lang="en-US"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br>
            <a: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 </a:t>
            </a:r>
            <a:r>
              <a:rPr lang="ur-PK" sz="2400" dirty="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بعض لوگ سوال کرتے </a:t>
            </a:r>
            <a: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ہیں کہ  </a:t>
            </a:r>
            <a:r>
              <a:rPr lang="ur-PK" dirty="0">
                <a:solidFill>
                  <a:schemeClr val="bg1"/>
                </a:solidFill>
                <a:latin typeface="Bombay Black Unicode" panose="02000000000000000000" pitchFamily="2" charset="-78"/>
                <a:ea typeface="Calibri" panose="020F0502020204030204" pitchFamily="34" charset="0"/>
                <a:cs typeface="Bombay Black Unicode" panose="02000000000000000000" pitchFamily="2" charset="-78"/>
              </a:rPr>
              <a:t>اللھمّ صلّ علیٰ </a:t>
            </a:r>
            <a:r>
              <a:rPr lang="ur-PK" dirty="0" smtClean="0">
                <a:solidFill>
                  <a:schemeClr val="bg1"/>
                </a:solidFill>
                <a:latin typeface="Bombay Black Unicode" panose="02000000000000000000" pitchFamily="2" charset="-78"/>
                <a:ea typeface="Calibri" panose="020F0502020204030204" pitchFamily="34" charset="0"/>
                <a:cs typeface="Bombay Black Unicode" panose="02000000000000000000" pitchFamily="2" charset="-78"/>
              </a:rPr>
              <a:t>محمّد                          </a:t>
            </a:r>
            <a:r>
              <a:rPr lang="ur-PK" dirty="0">
                <a:solidFill>
                  <a:schemeClr val="bg1"/>
                </a:solidFill>
                <a:latin typeface="Bombay Black Unicode" panose="02000000000000000000" pitchFamily="2" charset="-78"/>
                <a:ea typeface="Calibri" panose="020F0502020204030204" pitchFamily="34" charset="0"/>
                <a:cs typeface="Bombay Black Unicode" panose="02000000000000000000" pitchFamily="2" charset="-78"/>
              </a:rPr>
              <a:t>اور </a:t>
            </a:r>
            <a:r>
              <a:rPr lang="ur-PK" dirty="0" smtClean="0">
                <a:solidFill>
                  <a:schemeClr val="bg1"/>
                </a:solidFill>
                <a:latin typeface="Bombay Black Unicode" panose="02000000000000000000" pitchFamily="2" charset="-78"/>
                <a:ea typeface="Calibri" panose="020F0502020204030204" pitchFamily="34" charset="0"/>
                <a:cs typeface="Bombay Black Unicode" panose="02000000000000000000" pitchFamily="2" charset="-78"/>
              </a:rPr>
              <a:t>                  اللھمّ </a:t>
            </a:r>
            <a:r>
              <a:rPr lang="ur-PK" dirty="0">
                <a:solidFill>
                  <a:schemeClr val="bg1"/>
                </a:solidFill>
                <a:latin typeface="Bombay Black Unicode" panose="02000000000000000000" pitchFamily="2" charset="-78"/>
                <a:ea typeface="Calibri" panose="020F0502020204030204" pitchFamily="34" charset="0"/>
                <a:cs typeface="Bombay Black Unicode" panose="02000000000000000000" pitchFamily="2" charset="-78"/>
              </a:rPr>
              <a:t>بارک علیٰ محمّد </a:t>
            </a:r>
            <a:r>
              <a:rPr lang="ur-PK" sz="2400" dirty="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علیحدہ علیحدہ کیوں ہیں؟  </a:t>
            </a:r>
            <a: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
            </a:r>
            <a:b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br>
            <a: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تو </a:t>
            </a:r>
            <a:r>
              <a:rPr lang="ur-PK" sz="2400" dirty="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اس بارے میں لغت میں اس طرح وضاحت ہے کہ لغوی اعتبار سے  </a:t>
            </a:r>
            <a:r>
              <a:rPr lang="en-US"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 </a:t>
            </a:r>
            <a: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الصلوٰۃ  </a:t>
            </a:r>
            <a:r>
              <a:rPr lang="en-US"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   </a:t>
            </a:r>
            <a: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کا </a:t>
            </a:r>
            <a:r>
              <a:rPr lang="ur-PK" sz="2400" dirty="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معانی </a:t>
            </a:r>
            <a:r>
              <a:rPr lang="en-US"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 </a:t>
            </a:r>
            <a: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التعظیم </a:t>
            </a:r>
            <a:r>
              <a:rPr lang="en-US"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 </a:t>
            </a:r>
            <a: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بھی </a:t>
            </a:r>
            <a:r>
              <a:rPr lang="ur-PK" sz="2400" dirty="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ہے</a:t>
            </a:r>
            <a: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a:t>
            </a:r>
            <a:b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br>
            <a: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 </a:t>
            </a:r>
            <a:r>
              <a:rPr lang="ur-PK" sz="2400" dirty="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پس خلاصہ یہ ہے کہ </a:t>
            </a:r>
            <a:r>
              <a:rPr lang="ur-PK" sz="1600" dirty="0">
                <a:solidFill>
                  <a:schemeClr val="bg1"/>
                </a:solidFill>
                <a:latin typeface="Bombay Black Unicode" panose="02000000000000000000" pitchFamily="2" charset="-78"/>
                <a:ea typeface="Calibri" panose="020F0502020204030204" pitchFamily="34" charset="0"/>
                <a:cs typeface="Bombay Black Unicode" panose="02000000000000000000" pitchFamily="2" charset="-78"/>
              </a:rPr>
              <a:t>اللھمّ صلّ علی </a:t>
            </a:r>
            <a:r>
              <a:rPr lang="ur-PK" sz="1600" dirty="0" smtClean="0">
                <a:solidFill>
                  <a:schemeClr val="bg1"/>
                </a:solidFill>
                <a:latin typeface="Bombay Black Unicode" panose="02000000000000000000" pitchFamily="2" charset="-78"/>
                <a:ea typeface="Calibri" panose="020F0502020204030204" pitchFamily="34" charset="0"/>
                <a:cs typeface="Bombay Black Unicode" panose="02000000000000000000" pitchFamily="2" charset="-78"/>
              </a:rPr>
              <a:t>محمّد</a:t>
            </a:r>
            <a:r>
              <a:rPr lang="en-US" sz="1600" dirty="0" smtClean="0">
                <a:solidFill>
                  <a:schemeClr val="bg1"/>
                </a:solidFill>
                <a:latin typeface="Bombay Black Unicode" panose="02000000000000000000" pitchFamily="2" charset="-78"/>
                <a:ea typeface="Calibri" panose="020F0502020204030204" pitchFamily="34" charset="0"/>
                <a:cs typeface="Bombay Black Unicode" panose="02000000000000000000" pitchFamily="2" charset="-78"/>
              </a:rPr>
              <a:t> </a:t>
            </a:r>
            <a: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میں </a:t>
            </a:r>
            <a:r>
              <a:rPr lang="ur-PK" sz="2400" dirty="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آپ کی شریعت کے غلبہ اور ہمیشہ قائم رہنے </a:t>
            </a:r>
            <a: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اور </a:t>
            </a:r>
            <a:r>
              <a:rPr lang="ur-PK" sz="2400" dirty="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امت کے حق میں آپ کی شفاعت سے فیض پانے کی دعا </a:t>
            </a:r>
            <a: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ہے</a:t>
            </a:r>
            <a:r>
              <a:rPr lang="en-US"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
            </a:r>
            <a:br>
              <a:rPr lang="en-US"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br>
            <a: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 </a:t>
            </a:r>
            <a:r>
              <a:rPr lang="ur-PK" sz="2400" dirty="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اور  </a:t>
            </a:r>
            <a:r>
              <a:rPr lang="ur-PK" sz="1600" dirty="0">
                <a:solidFill>
                  <a:schemeClr val="bg1"/>
                </a:solidFill>
                <a:latin typeface="Bombay Black Unicode" panose="02000000000000000000" pitchFamily="2" charset="-78"/>
                <a:ea typeface="Calibri" panose="020F0502020204030204" pitchFamily="34" charset="0"/>
                <a:cs typeface="Bombay Black Unicode" panose="02000000000000000000" pitchFamily="2" charset="-78"/>
              </a:rPr>
              <a:t>اللھمّ </a:t>
            </a:r>
            <a:r>
              <a:rPr lang="ur-PK" sz="1600" dirty="0" smtClean="0">
                <a:solidFill>
                  <a:schemeClr val="bg1"/>
                </a:solidFill>
                <a:latin typeface="Bombay Black Unicode" panose="02000000000000000000" pitchFamily="2" charset="-78"/>
                <a:ea typeface="Calibri" panose="020F0502020204030204" pitchFamily="34" charset="0"/>
                <a:cs typeface="Bombay Black Unicode" panose="02000000000000000000" pitchFamily="2" charset="-78"/>
              </a:rPr>
              <a:t>بارک</a:t>
            </a:r>
            <a:r>
              <a:rPr lang="en-US" sz="1600" dirty="0" smtClean="0">
                <a:solidFill>
                  <a:schemeClr val="bg1"/>
                </a:solidFill>
                <a:latin typeface="Bombay Black Unicode" panose="02000000000000000000" pitchFamily="2" charset="-78"/>
                <a:ea typeface="Calibri" panose="020F0502020204030204" pitchFamily="34" charset="0"/>
                <a:cs typeface="Bombay Black Unicode" panose="02000000000000000000" pitchFamily="2" charset="-78"/>
              </a:rPr>
              <a:t> </a:t>
            </a:r>
            <a: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میں </a:t>
            </a:r>
            <a:r>
              <a:rPr lang="ur-PK" sz="2400" dirty="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آپ  ﷺکی عزت و عظمت اور شان اور بزرگی کے ہمیشہ قائم رہنے کے لئے دعا ہے۔ </a:t>
            </a:r>
          </a:p>
        </p:txBody>
      </p:sp>
      <p:sp>
        <p:nvSpPr>
          <p:cNvPr id="13" name="Frame 12"/>
          <p:cNvSpPr/>
          <p:nvPr/>
        </p:nvSpPr>
        <p:spPr>
          <a:xfrm>
            <a:off x="0" y="0"/>
            <a:ext cx="12192000" cy="6858000"/>
          </a:xfrm>
          <a:prstGeom prst="frame">
            <a:avLst>
              <a:gd name="adj1" fmla="val 1784"/>
            </a:avLst>
          </a:prstGeom>
          <a:solidFill>
            <a:srgbClr val="593B0F"/>
          </a:solidFill>
          <a:ln>
            <a:noFill/>
          </a:ln>
          <a:effectLst>
            <a:glow rad="38100">
              <a:schemeClr val="bg1"/>
            </a:glow>
            <a:outerShdw blurRad="50800" dist="38100" dir="2700000" algn="tl" rotWithShape="0">
              <a:prstClr val="black">
                <a:alpha val="40000"/>
              </a:prstClr>
            </a:outerShdw>
            <a:softEdge rad="12700"/>
          </a:effectLst>
          <a:scene3d>
            <a:camera prst="orthographicFront">
              <a:rot lat="0" lon="0" rev="0"/>
            </a:camera>
            <a:lightRig rig="sunset" dir="t"/>
          </a:scene3d>
          <a:sp3d prstMaterial="dkEdge">
            <a:bevelT w="101600" prst="riblet"/>
            <a:bevelB w="101600" prst="riblet"/>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tx1"/>
              </a:solidFill>
            </a:endParaRPr>
          </a:p>
        </p:txBody>
      </p:sp>
      <p:sp>
        <p:nvSpPr>
          <p:cNvPr id="7" name="Oval 6"/>
          <p:cNvSpPr/>
          <p:nvPr/>
        </p:nvSpPr>
        <p:spPr>
          <a:xfrm>
            <a:off x="372352" y="374357"/>
            <a:ext cx="553155" cy="519351"/>
          </a:xfrm>
          <a:prstGeom prst="ellipse">
            <a:avLst/>
          </a:prstGeom>
          <a:solidFill>
            <a:schemeClr val="bg1"/>
          </a:solidFill>
          <a:ln w="73025">
            <a:solidFill>
              <a:srgbClr val="3A0000">
                <a:alpha val="67000"/>
              </a:srgbClr>
            </a:solidFill>
          </a:ln>
          <a:effectLst>
            <a:softEdge rad="0"/>
          </a:effectLst>
        </p:spPr>
        <p:txBody>
          <a:bodyPr wrap="square">
            <a:spAutoFit/>
          </a:bodyPr>
          <a:lstStyle/>
          <a:p>
            <a:pPr algn="ctr" rtl="1"/>
            <a:r>
              <a:rPr lang="en-US" b="1" dirty="0" smtClean="0">
                <a:solidFill>
                  <a:schemeClr val="accent6">
                    <a:lumMod val="75000"/>
                  </a:schemeClr>
                </a:solidFill>
                <a:effectLst>
                  <a:outerShdw blurRad="38100" dist="38100" dir="2700000" algn="tl">
                    <a:srgbClr val="000000">
                      <a:alpha val="43137"/>
                    </a:srgbClr>
                  </a:outerShdw>
                </a:effectLst>
                <a:latin typeface="Jameel Noori Nastaleeq" panose="02000503000000020004" pitchFamily="2" charset="-78"/>
                <a:cs typeface="Jameel Noori Nastaleeq" panose="02000503000000020004" pitchFamily="2" charset="-78"/>
              </a:rPr>
              <a:t>21</a:t>
            </a:r>
            <a:endParaRPr lang="ur-PK" sz="1400" b="1" dirty="0">
              <a:solidFill>
                <a:schemeClr val="accent6">
                  <a:lumMod val="75000"/>
                </a:schemeClr>
              </a:solidFill>
              <a:effectLst>
                <a:outerShdw blurRad="38100" dist="38100" dir="2700000" algn="tl">
                  <a:srgbClr val="000000">
                    <a:alpha val="43137"/>
                  </a:srgbClr>
                </a:outerShdw>
              </a:effectLst>
              <a:latin typeface="Jameel Noori Nastaleeq" panose="02000503000000020004" pitchFamily="2" charset="-78"/>
              <a:cs typeface="Jameel Noori Nastaleeq" panose="02000503000000020004" pitchFamily="2" charset="-78"/>
            </a:endParaRPr>
          </a:p>
        </p:txBody>
      </p:sp>
    </p:spTree>
    <p:extLst>
      <p:ext uri="{BB962C8B-B14F-4D97-AF65-F5344CB8AC3E}">
        <p14:creationId xmlns:p14="http://schemas.microsoft.com/office/powerpoint/2010/main" val="10085044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853109" y="1074778"/>
            <a:ext cx="10485782" cy="2553891"/>
          </a:xfrm>
          <a:prstGeom prst="roundRect">
            <a:avLst/>
          </a:prstGeom>
          <a:solidFill>
            <a:schemeClr val="accent6">
              <a:lumMod val="40000"/>
              <a:lumOff val="60000"/>
            </a:schemeClr>
          </a:solidFill>
          <a:ln w="88900">
            <a:solidFill>
              <a:schemeClr val="bg1"/>
            </a:solidFill>
          </a:ln>
          <a:effectLst>
            <a:softEdge rad="63500"/>
          </a:effectLst>
          <a:scene3d>
            <a:camera prst="orthographicFront"/>
            <a:lightRig rig="threePt" dir="t"/>
          </a:scene3d>
          <a:sp3d prstMaterial="dkEdge">
            <a:bevelT w="38100" h="38100" prst="hardEdge"/>
          </a:sp3d>
        </p:spPr>
        <p:txBody>
          <a:bodyPr wrap="square">
            <a:spAutoFit/>
          </a:bodyPr>
          <a:lstStyle/>
          <a:p>
            <a:pPr algn="ctr" rtl="1">
              <a:lnSpc>
                <a:spcPct val="150000"/>
              </a:lnSpc>
              <a:spcAft>
                <a:spcPts val="1000"/>
              </a:spcAft>
            </a:pPr>
            <a:r>
              <a:rPr lang="ur-PK" sz="2400" dirty="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اللہ تعالیٰ ہمیں حقیقی رنگ میں درُود پڑھنے کی توفیق عطا فرمائے اور اس درُود کی وجہ سے ہم جہاں خدا تعالیٰ کا قرب حاصل کرنے والے </a:t>
            </a:r>
            <a: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ہوں</a:t>
            </a:r>
            <a:r>
              <a:rPr lang="en-US"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
            </a:r>
            <a:br>
              <a:rPr lang="en-US"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br>
            <a: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 </a:t>
            </a:r>
            <a:r>
              <a:rPr lang="ur-PK" sz="2400" dirty="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وہاں آنحضرت ﷺکی محبت میں ہمیشہ ترقی کرتے چلے جانے والے بھی </a:t>
            </a:r>
            <a: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ہوں </a:t>
            </a:r>
            <a:r>
              <a:rPr lang="ur-PK" sz="2400" dirty="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اور آپ کی شریعت کے پھیلانے کے کام </a:t>
            </a:r>
            <a: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میں</a:t>
            </a:r>
            <a:r>
              <a:rPr lang="en-US"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
            </a:r>
            <a:br>
              <a:rPr lang="en-US"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br>
            <a: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 </a:t>
            </a:r>
            <a:r>
              <a:rPr lang="ur-PK" sz="2400" dirty="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اپنی صلاحیتوں کو صرف کرنے والے ہوں</a:t>
            </a:r>
            <a: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 </a:t>
            </a:r>
            <a:r>
              <a:rPr lang="ur-PK" sz="2400" dirty="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آپ  ﷺکے مطابق دنیا سے فتنہ و فسا د کو ختم کرنے کے لئے اپنا کردار ادا کرنے والے ہوں۔ </a:t>
            </a:r>
            <a:r>
              <a:rPr lang="en-US"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
            </a:r>
            <a:br>
              <a:rPr lang="en-US"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br>
            <a: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اللہ </a:t>
            </a:r>
            <a:r>
              <a:rPr lang="ur-PK" sz="2400" dirty="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تعالیٰ ہمیں اس کی توفیق عطا فرمائے۔ آمین</a:t>
            </a:r>
          </a:p>
        </p:txBody>
      </p:sp>
      <p:sp>
        <p:nvSpPr>
          <p:cNvPr id="10" name="Rounded Rectangle 9"/>
          <p:cNvSpPr/>
          <p:nvPr/>
        </p:nvSpPr>
        <p:spPr>
          <a:xfrm>
            <a:off x="1000877" y="4227432"/>
            <a:ext cx="10190246" cy="1815391"/>
          </a:xfrm>
          <a:prstGeom prst="roundRect">
            <a:avLst/>
          </a:prstGeom>
          <a:solidFill>
            <a:schemeClr val="accent6">
              <a:lumMod val="40000"/>
              <a:lumOff val="60000"/>
            </a:schemeClr>
          </a:solidFill>
          <a:ln w="88900">
            <a:solidFill>
              <a:schemeClr val="bg1"/>
            </a:solidFill>
          </a:ln>
          <a:effectLst>
            <a:softEdge rad="63500"/>
          </a:effectLst>
          <a:scene3d>
            <a:camera prst="orthographicFront"/>
            <a:lightRig rig="threePt" dir="t"/>
          </a:scene3d>
          <a:sp3d prstMaterial="dkEdge">
            <a:bevelT w="38100" h="38100" prst="hardEdge"/>
          </a:sp3d>
        </p:spPr>
        <p:txBody>
          <a:bodyPr wrap="square">
            <a:spAutoFit/>
          </a:bodyPr>
          <a:lstStyle/>
          <a:p>
            <a:pPr algn="ctr" rtl="1">
              <a:lnSpc>
                <a:spcPct val="150000"/>
              </a:lnSpc>
              <a:spcAft>
                <a:spcPts val="1000"/>
              </a:spcAft>
            </a:pPr>
            <a:r>
              <a:rPr lang="ur-PK" sz="2300" dirty="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	خطبہ جمعہ کے آخر پر حضور انور نے </a:t>
            </a:r>
            <a:r>
              <a:rPr lang="ur-PK" sz="2300" b="1" dirty="0">
                <a:solidFill>
                  <a:schemeClr val="bg1"/>
                </a:solidFill>
                <a:effectLst>
                  <a:outerShdw blurRad="38100" dist="38100" dir="2700000" algn="tl">
                    <a:srgbClr val="000000">
                      <a:alpha val="43137"/>
                    </a:srgbClr>
                  </a:outerShdw>
                </a:effectLst>
                <a:latin typeface="Jameel Noori Nastaleeq" panose="02000503000000020004" pitchFamily="2" charset="-78"/>
                <a:ea typeface="Calibri" panose="020F0502020204030204" pitchFamily="34" charset="0"/>
                <a:cs typeface="Jameel Noori Nastaleeq" panose="02000503000000020004" pitchFamily="2" charset="-78"/>
              </a:rPr>
              <a:t>مکرم مولوی عبدالقادر دہلوی صاحب درویش </a:t>
            </a:r>
            <a:r>
              <a:rPr lang="ur-PK" sz="2300" b="1" dirty="0" smtClean="0">
                <a:solidFill>
                  <a:schemeClr val="bg1"/>
                </a:solidFill>
                <a:effectLst>
                  <a:outerShdw blurRad="38100" dist="38100" dir="2700000" algn="tl">
                    <a:srgbClr val="000000">
                      <a:alpha val="43137"/>
                    </a:srgbClr>
                  </a:outerShdw>
                </a:effectLst>
                <a:latin typeface="Jameel Noori Nastaleeq" panose="02000503000000020004" pitchFamily="2" charset="-78"/>
                <a:ea typeface="Calibri" panose="020F0502020204030204" pitchFamily="34" charset="0"/>
                <a:cs typeface="Jameel Noori Nastaleeq" panose="02000503000000020004" pitchFamily="2" charset="-78"/>
              </a:rPr>
              <a:t>قادیان</a:t>
            </a:r>
            <a:r>
              <a:rPr lang="en-US" sz="23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
            </a:r>
            <a:br>
              <a:rPr lang="en-US" sz="23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br>
            <a:r>
              <a:rPr lang="ur-PK" sz="23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 </a:t>
            </a:r>
            <a:r>
              <a:rPr lang="ur-PK" sz="2300" dirty="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اور </a:t>
            </a:r>
            <a:r>
              <a:rPr lang="ur-PK" sz="2300" b="1" dirty="0">
                <a:solidFill>
                  <a:schemeClr val="bg1"/>
                </a:solidFill>
                <a:effectLst>
                  <a:outerShdw blurRad="38100" dist="38100" dir="2700000" algn="tl">
                    <a:srgbClr val="000000">
                      <a:alpha val="43137"/>
                    </a:srgbClr>
                  </a:outerShdw>
                </a:effectLst>
                <a:latin typeface="Jameel Noori Nastaleeq" panose="02000503000000020004" pitchFamily="2" charset="-78"/>
                <a:ea typeface="Calibri" panose="020F0502020204030204" pitchFamily="34" charset="0"/>
                <a:cs typeface="Jameel Noori Nastaleeq" panose="02000503000000020004" pitchFamily="2" charset="-78"/>
              </a:rPr>
              <a:t>محترمہ مبارکہ بیگم صاحب اہلیہ مکرم بشیر احمد صاحب حافظ آبادی مرحوم </a:t>
            </a:r>
            <a:r>
              <a:rPr lang="ur-PK" sz="2300" dirty="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کی وفات پر ان کا ذکرِ </a:t>
            </a:r>
            <a:r>
              <a:rPr lang="ur-PK" sz="23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خیر</a:t>
            </a:r>
            <a:r>
              <a:rPr lang="en-US" sz="23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
            </a:r>
            <a:br>
              <a:rPr lang="en-US" sz="23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br>
            <a:r>
              <a:rPr lang="ur-PK" sz="23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 </a:t>
            </a:r>
            <a:r>
              <a:rPr lang="ur-PK" sz="2300" dirty="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اور ہر دو مرحومین کے اوصافِ حمیدہ اور خدمات کا تذکرہ فرمایا اور بعد نماز جمعہ ان مرحومین کی نماز جنازہ غائب پڑھا نے کا بھی اعلان فرمایا۔ </a:t>
            </a:r>
          </a:p>
        </p:txBody>
      </p:sp>
      <p:sp>
        <p:nvSpPr>
          <p:cNvPr id="11" name="Frame 10"/>
          <p:cNvSpPr/>
          <p:nvPr/>
        </p:nvSpPr>
        <p:spPr>
          <a:xfrm>
            <a:off x="0" y="0"/>
            <a:ext cx="12192000" cy="6858000"/>
          </a:xfrm>
          <a:prstGeom prst="frame">
            <a:avLst>
              <a:gd name="adj1" fmla="val 1784"/>
            </a:avLst>
          </a:prstGeom>
          <a:solidFill>
            <a:srgbClr val="593B0F"/>
          </a:solidFill>
          <a:ln>
            <a:noFill/>
          </a:ln>
          <a:effectLst>
            <a:glow rad="38100">
              <a:schemeClr val="bg1"/>
            </a:glow>
            <a:outerShdw blurRad="50800" dist="38100" dir="2700000" algn="tl" rotWithShape="0">
              <a:prstClr val="black">
                <a:alpha val="40000"/>
              </a:prstClr>
            </a:outerShdw>
            <a:softEdge rad="12700"/>
          </a:effectLst>
          <a:scene3d>
            <a:camera prst="orthographicFront">
              <a:rot lat="0" lon="0" rev="0"/>
            </a:camera>
            <a:lightRig rig="sunset" dir="t"/>
          </a:scene3d>
          <a:sp3d prstMaterial="dkEdge">
            <a:bevelT w="101600" prst="riblet"/>
            <a:bevelB w="101600" prst="riblet"/>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tx1"/>
              </a:solidFill>
            </a:endParaRPr>
          </a:p>
        </p:txBody>
      </p:sp>
      <p:sp>
        <p:nvSpPr>
          <p:cNvPr id="7" name="Oval 6"/>
          <p:cNvSpPr/>
          <p:nvPr/>
        </p:nvSpPr>
        <p:spPr>
          <a:xfrm>
            <a:off x="372352" y="374357"/>
            <a:ext cx="553155" cy="519351"/>
          </a:xfrm>
          <a:prstGeom prst="ellipse">
            <a:avLst/>
          </a:prstGeom>
          <a:solidFill>
            <a:schemeClr val="bg1"/>
          </a:solidFill>
          <a:ln w="73025">
            <a:solidFill>
              <a:srgbClr val="3A0000">
                <a:alpha val="67000"/>
              </a:srgbClr>
            </a:solidFill>
          </a:ln>
          <a:effectLst>
            <a:softEdge rad="0"/>
          </a:effectLst>
        </p:spPr>
        <p:txBody>
          <a:bodyPr wrap="square">
            <a:spAutoFit/>
          </a:bodyPr>
          <a:lstStyle/>
          <a:p>
            <a:pPr algn="ctr" rtl="1"/>
            <a:r>
              <a:rPr lang="en-US" b="1" dirty="0" smtClean="0">
                <a:solidFill>
                  <a:schemeClr val="accent6">
                    <a:lumMod val="75000"/>
                  </a:schemeClr>
                </a:solidFill>
                <a:effectLst>
                  <a:outerShdw blurRad="38100" dist="38100" dir="2700000" algn="tl">
                    <a:srgbClr val="000000">
                      <a:alpha val="43137"/>
                    </a:srgbClr>
                  </a:outerShdw>
                </a:effectLst>
                <a:latin typeface="Jameel Noori Nastaleeq" panose="02000503000000020004" pitchFamily="2" charset="-78"/>
                <a:cs typeface="Jameel Noori Nastaleeq" panose="02000503000000020004" pitchFamily="2" charset="-78"/>
              </a:rPr>
              <a:t>22</a:t>
            </a:r>
            <a:endParaRPr lang="ur-PK" sz="1400" b="1" dirty="0">
              <a:solidFill>
                <a:schemeClr val="accent6">
                  <a:lumMod val="75000"/>
                </a:schemeClr>
              </a:solidFill>
              <a:effectLst>
                <a:outerShdw blurRad="38100" dist="38100" dir="2700000" algn="tl">
                  <a:srgbClr val="000000">
                    <a:alpha val="43137"/>
                  </a:srgbClr>
                </a:outerShdw>
              </a:effectLst>
              <a:latin typeface="Jameel Noori Nastaleeq" panose="02000503000000020004" pitchFamily="2" charset="-78"/>
              <a:cs typeface="Jameel Noori Nastaleeq" panose="02000503000000020004" pitchFamily="2" charset="-78"/>
            </a:endParaRPr>
          </a:p>
        </p:txBody>
      </p:sp>
    </p:spTree>
    <p:extLst>
      <p:ext uri="{BB962C8B-B14F-4D97-AF65-F5344CB8AC3E}">
        <p14:creationId xmlns:p14="http://schemas.microsoft.com/office/powerpoint/2010/main" val="38283320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314700" y="1767552"/>
            <a:ext cx="9562600" cy="3490317"/>
          </a:xfrm>
          <a:prstGeom prst="roundRect">
            <a:avLst/>
          </a:prstGeom>
          <a:solidFill>
            <a:schemeClr val="accent6">
              <a:lumMod val="40000"/>
              <a:lumOff val="60000"/>
            </a:schemeClr>
          </a:solidFill>
          <a:ln w="88900">
            <a:solidFill>
              <a:schemeClr val="bg1"/>
            </a:solidFill>
          </a:ln>
          <a:effectLst>
            <a:softEdge rad="63500"/>
          </a:effectLst>
          <a:scene3d>
            <a:camera prst="orthographicFront"/>
            <a:lightRig rig="threePt" dir="t"/>
          </a:scene3d>
          <a:sp3d prstMaterial="dkEdge">
            <a:bevelT w="38100" h="38100" prst="hardEdge"/>
          </a:sp3d>
        </p:spPr>
        <p:txBody>
          <a:bodyPr wrap="square">
            <a:spAutoFit/>
          </a:bodyPr>
          <a:lstStyle/>
          <a:p>
            <a:pPr algn="ctr" rtl="1">
              <a:lnSpc>
                <a:spcPct val="150000"/>
              </a:lnSpc>
              <a:spcAft>
                <a:spcPts val="1000"/>
              </a:spcAft>
            </a:pPr>
            <a:r>
              <a:rPr lang="ur-PK" sz="2300" dirty="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تشہد ، تعوذ اور سورۃ فاتحہ کی تلاوت کے بعد حضور انور ایدہ اللہ تعالیٰ بنصرہ العزیز نے سورۃ احزاب کی آیت 57 کی تلاوت فرمائی۔</a:t>
            </a:r>
          </a:p>
          <a:p>
            <a:pPr algn="ctr" rtl="1">
              <a:lnSpc>
                <a:spcPct val="150000"/>
              </a:lnSpc>
              <a:spcAft>
                <a:spcPts val="1000"/>
              </a:spcAft>
            </a:pPr>
            <a:r>
              <a:rPr lang="ur-PK" sz="2400" dirty="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	</a:t>
            </a:r>
            <a:r>
              <a:rPr lang="ur-PK" sz="2400" dirty="0">
                <a:solidFill>
                  <a:schemeClr val="bg1"/>
                </a:solidFill>
                <a:latin typeface="Bombay Black Unicode" panose="02000000000000000000" pitchFamily="2" charset="-78"/>
                <a:ea typeface="Calibri" panose="020F0502020204030204" pitchFamily="34" charset="0"/>
                <a:cs typeface="Bombay Black Unicode" panose="02000000000000000000" pitchFamily="2" charset="-78"/>
              </a:rPr>
              <a:t> اِنَّ </a:t>
            </a:r>
            <a:r>
              <a:rPr lang="ur-PK" sz="2400" dirty="0" smtClean="0">
                <a:solidFill>
                  <a:schemeClr val="bg1"/>
                </a:solidFill>
                <a:latin typeface="Bombay Black Unicode" panose="02000000000000000000" pitchFamily="2" charset="-78"/>
                <a:ea typeface="Calibri" panose="020F0502020204030204" pitchFamily="34" charset="0"/>
                <a:cs typeface="Bombay Black Unicode" panose="02000000000000000000" pitchFamily="2" charset="-78"/>
              </a:rPr>
              <a:t>اللہَ وَمَلٰئِکَتَہٗ </a:t>
            </a:r>
            <a:r>
              <a:rPr lang="ur-PK" sz="2400" dirty="0">
                <a:solidFill>
                  <a:schemeClr val="bg1"/>
                </a:solidFill>
                <a:latin typeface="Bombay Black Unicode" panose="02000000000000000000" pitchFamily="2" charset="-78"/>
                <a:ea typeface="Calibri" panose="020F0502020204030204" pitchFamily="34" charset="0"/>
                <a:cs typeface="Bombay Black Unicode" panose="02000000000000000000" pitchFamily="2" charset="-78"/>
              </a:rPr>
              <a:t>یُصَلُّوْنَ عَلَی النَّبِیِّ یٰاَیُّھَاالَّذِیْنَ اٰمَنُوْا صَلُّوْا عَلَیْہِ وَسَلِّمُوْا </a:t>
            </a:r>
            <a:r>
              <a:rPr lang="ur-PK" sz="2400" dirty="0" smtClean="0">
                <a:solidFill>
                  <a:schemeClr val="bg1"/>
                </a:solidFill>
                <a:latin typeface="Bombay Black Unicode" panose="02000000000000000000" pitchFamily="2" charset="-78"/>
                <a:ea typeface="Calibri" panose="020F0502020204030204" pitchFamily="34" charset="0"/>
                <a:cs typeface="Bombay Black Unicode" panose="02000000000000000000" pitchFamily="2" charset="-78"/>
              </a:rPr>
              <a:t>تَسْلِیْمًا۔</a:t>
            </a:r>
          </a:p>
          <a:p>
            <a:pPr algn="ctr" rtl="1">
              <a:lnSpc>
                <a:spcPct val="150000"/>
              </a:lnSpc>
              <a:spcAft>
                <a:spcPts val="1000"/>
              </a:spcAft>
            </a:pPr>
            <a:r>
              <a:rPr lang="ur-PK" sz="23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یقینا </a:t>
            </a:r>
            <a:r>
              <a:rPr lang="ur-PK" sz="2300" dirty="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اللہ اور اس کے فرشتے نبی پر رحمت بھیجتے ہیں۔ اے وہ لوگوجو ایمان لائے ہو تم بھی اس پردرُود  اور خوب خوب سلام </a:t>
            </a:r>
            <a:r>
              <a:rPr lang="ur-PK" sz="23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بھیجو۔</a:t>
            </a:r>
            <a:endParaRPr lang="ur-PK" sz="2300" dirty="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endParaRPr>
          </a:p>
          <a:p>
            <a:pPr algn="ctr" rtl="1">
              <a:lnSpc>
                <a:spcPct val="150000"/>
              </a:lnSpc>
              <a:spcAft>
                <a:spcPts val="1000"/>
              </a:spcAft>
            </a:pPr>
            <a:r>
              <a:rPr lang="ur-PK" sz="23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یہ </a:t>
            </a:r>
            <a:r>
              <a:rPr lang="ur-PK" sz="2300" dirty="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آیت واضح کرتی ہے کہ اللہ تعالیٰ اپنے نبیؐ پر اپنی رحمتیں نازل فرما رہا ہے</a:t>
            </a:r>
            <a:r>
              <a:rPr lang="ur-PK" sz="23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a:t>
            </a:r>
            <a:br>
              <a:rPr lang="ur-PK" sz="23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br>
            <a:r>
              <a:rPr lang="ur-PK" sz="23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 </a:t>
            </a:r>
            <a:r>
              <a:rPr lang="ur-PK" sz="2300" dirty="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اس کے فرشتے بھی نبی صلی اللہ علیہ وسلم کودعائیں دے رہے ہیں، اس کے لئے رحمت مانگ رہے ہیں</a:t>
            </a:r>
            <a:r>
              <a:rPr lang="ur-PK" sz="23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a:t>
            </a:r>
            <a:endParaRPr lang="ur-PK" sz="2300" dirty="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endParaRPr>
          </a:p>
        </p:txBody>
      </p:sp>
      <p:sp>
        <p:nvSpPr>
          <p:cNvPr id="6" name="Oval 5"/>
          <p:cNvSpPr/>
          <p:nvPr/>
        </p:nvSpPr>
        <p:spPr>
          <a:xfrm>
            <a:off x="372352" y="374357"/>
            <a:ext cx="553155" cy="519351"/>
          </a:xfrm>
          <a:prstGeom prst="ellipse">
            <a:avLst/>
          </a:prstGeom>
          <a:solidFill>
            <a:schemeClr val="bg1"/>
          </a:solidFill>
          <a:ln w="73025">
            <a:solidFill>
              <a:srgbClr val="3A0000">
                <a:alpha val="67000"/>
              </a:srgbClr>
            </a:solidFill>
          </a:ln>
          <a:effectLst>
            <a:softEdge rad="0"/>
          </a:effectLst>
        </p:spPr>
        <p:txBody>
          <a:bodyPr wrap="square">
            <a:spAutoFit/>
          </a:bodyPr>
          <a:lstStyle/>
          <a:p>
            <a:pPr algn="ctr" rtl="1"/>
            <a:r>
              <a:rPr lang="en-US" b="1" dirty="0" smtClean="0">
                <a:solidFill>
                  <a:schemeClr val="accent6">
                    <a:lumMod val="75000"/>
                  </a:schemeClr>
                </a:solidFill>
                <a:effectLst>
                  <a:outerShdw blurRad="38100" dist="38100" dir="2700000" algn="tl">
                    <a:srgbClr val="000000">
                      <a:alpha val="43137"/>
                    </a:srgbClr>
                  </a:outerShdw>
                </a:effectLst>
                <a:latin typeface="Jameel Noori Nastaleeq" panose="02000503000000020004" pitchFamily="2" charset="-78"/>
                <a:cs typeface="Jameel Noori Nastaleeq" panose="02000503000000020004" pitchFamily="2" charset="-78"/>
              </a:rPr>
              <a:t>01</a:t>
            </a:r>
            <a:endParaRPr lang="ur-PK" sz="1400" b="1" dirty="0">
              <a:solidFill>
                <a:schemeClr val="accent6">
                  <a:lumMod val="75000"/>
                </a:schemeClr>
              </a:solidFill>
              <a:effectLst>
                <a:outerShdw blurRad="38100" dist="38100" dir="2700000" algn="tl">
                  <a:srgbClr val="000000">
                    <a:alpha val="43137"/>
                  </a:srgbClr>
                </a:outerShdw>
              </a:effectLst>
              <a:latin typeface="Jameel Noori Nastaleeq" panose="02000503000000020004" pitchFamily="2" charset="-78"/>
              <a:cs typeface="Jameel Noori Nastaleeq" panose="02000503000000020004" pitchFamily="2" charset="-78"/>
            </a:endParaRPr>
          </a:p>
        </p:txBody>
      </p:sp>
      <p:sp>
        <p:nvSpPr>
          <p:cNvPr id="7" name="Frame 6"/>
          <p:cNvSpPr/>
          <p:nvPr/>
        </p:nvSpPr>
        <p:spPr>
          <a:xfrm>
            <a:off x="0" y="0"/>
            <a:ext cx="12192000" cy="6858000"/>
          </a:xfrm>
          <a:prstGeom prst="frame">
            <a:avLst>
              <a:gd name="adj1" fmla="val 1784"/>
            </a:avLst>
          </a:prstGeom>
          <a:solidFill>
            <a:srgbClr val="593B0F"/>
          </a:solidFill>
          <a:ln>
            <a:noFill/>
          </a:ln>
          <a:effectLst>
            <a:glow rad="38100">
              <a:schemeClr val="bg1"/>
            </a:glow>
            <a:outerShdw blurRad="50800" dist="38100" dir="2700000" algn="tl" rotWithShape="0">
              <a:prstClr val="black">
                <a:alpha val="40000"/>
              </a:prstClr>
            </a:outerShdw>
            <a:softEdge rad="12700"/>
          </a:effectLst>
          <a:scene3d>
            <a:camera prst="orthographicFront">
              <a:rot lat="0" lon="0" rev="0"/>
            </a:camera>
            <a:lightRig rig="sunset" dir="t"/>
          </a:scene3d>
          <a:sp3d prstMaterial="dkEdge">
            <a:bevelT w="101600" prst="riblet"/>
            <a:bevelB w="101600" prst="riblet"/>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3014260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66043" y="1882832"/>
            <a:ext cx="11259913" cy="3141285"/>
          </a:xfrm>
          <a:prstGeom prst="roundRect">
            <a:avLst/>
          </a:prstGeom>
          <a:solidFill>
            <a:schemeClr val="accent6">
              <a:lumMod val="40000"/>
              <a:lumOff val="60000"/>
            </a:schemeClr>
          </a:solidFill>
          <a:ln w="88900">
            <a:solidFill>
              <a:schemeClr val="bg1"/>
            </a:solidFill>
          </a:ln>
          <a:effectLst>
            <a:softEdge rad="63500"/>
          </a:effectLst>
          <a:scene3d>
            <a:camera prst="orthographicFront"/>
            <a:lightRig rig="threePt" dir="t"/>
          </a:scene3d>
          <a:sp3d prstMaterial="dkEdge">
            <a:bevelT w="38100" h="38100" prst="hardEdge"/>
          </a:sp3d>
        </p:spPr>
        <p:txBody>
          <a:bodyPr wrap="square">
            <a:spAutoFit/>
          </a:bodyPr>
          <a:lstStyle/>
          <a:p>
            <a:pPr algn="ctr" rtl="1">
              <a:lnSpc>
                <a:spcPct val="150000"/>
              </a:lnSpc>
              <a:spcAft>
                <a:spcPts val="1000"/>
              </a:spcAft>
            </a:pPr>
            <a:r>
              <a:rPr lang="ur-PK" sz="2400" dirty="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 پس جب یہ </a:t>
            </a:r>
            <a: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صورتِ </a:t>
            </a:r>
            <a:r>
              <a:rPr lang="ur-PK" sz="2400" dirty="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حال ہے تو وہ لوگ جو مختلف حیلے اور ہتھکنڈے استعمال کرکے اس نبی ﷺ</a:t>
            </a:r>
            <a: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کی </a:t>
            </a:r>
            <a:r>
              <a:rPr lang="ur-PK" sz="2400" dirty="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ترقی کو روکنا چاہتے ہیں وہ کبھی کامیاب نہیں </a:t>
            </a:r>
            <a: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ہوسکتے۔ </a:t>
            </a:r>
            <a:b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br>
            <a: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جولوگ </a:t>
            </a:r>
            <a:r>
              <a:rPr lang="ur-PK" sz="2400" dirty="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آپ  ﷺپر غلط الزامات لگاتے ہیں اور ہنسی اور ٹھٹھے کا نشانہ بنا کر سمجھتے ہیں کہ ہم کامیاب ہو جائیں گے وہ احمقوں کی جنت میں بستے ہیں</a:t>
            </a:r>
            <a: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a:t>
            </a:r>
            <a:b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br>
            <a: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 </a:t>
            </a:r>
            <a:r>
              <a:rPr lang="ur-PK" sz="2400" dirty="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ان کی یہ سازشیں اور کوششیں اللہ تعالیٰ کے اس پیارے نبی  ﷺ کوکوئی نقصان نہیں پہنچا سکتیں۔ </a:t>
            </a:r>
            <a: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
            </a:r>
            <a:b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br>
            <a: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جس </a:t>
            </a:r>
            <a:r>
              <a:rPr lang="ur-PK" sz="2400" dirty="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مقصد کے لئے اللہ تعالیٰ نے آپ  ﷺکو بھیجا ہے اس کا حصول اللہ تعالیٰ کے فضل سے ہوتا چلا جائے گا </a:t>
            </a:r>
            <a: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
            </a:r>
            <a:b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br>
            <a:r>
              <a:rPr lang="ur-PK" sz="23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اور </a:t>
            </a:r>
            <a:r>
              <a:rPr lang="ur-PK" sz="2300" dirty="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اس زمانے میں تو اس مقصد کے حصول کے لئے اللہ تعالیٰ نے آپ کے عاشق ِصادق کو بھیج کر اسلام کی خوبصورت تعلیم کو پھیلانے کے دروازے کھول دئیے ہیں۔ </a:t>
            </a:r>
          </a:p>
        </p:txBody>
      </p:sp>
      <p:sp>
        <p:nvSpPr>
          <p:cNvPr id="7" name="Frame 6"/>
          <p:cNvSpPr/>
          <p:nvPr/>
        </p:nvSpPr>
        <p:spPr>
          <a:xfrm>
            <a:off x="0" y="0"/>
            <a:ext cx="12192000" cy="6858000"/>
          </a:xfrm>
          <a:prstGeom prst="frame">
            <a:avLst>
              <a:gd name="adj1" fmla="val 1784"/>
            </a:avLst>
          </a:prstGeom>
          <a:solidFill>
            <a:srgbClr val="593B0F"/>
          </a:solidFill>
          <a:ln>
            <a:noFill/>
          </a:ln>
          <a:effectLst>
            <a:glow rad="38100">
              <a:schemeClr val="bg1"/>
            </a:glow>
            <a:outerShdw blurRad="50800" dist="38100" dir="2700000" algn="tl" rotWithShape="0">
              <a:prstClr val="black">
                <a:alpha val="40000"/>
              </a:prstClr>
            </a:outerShdw>
            <a:softEdge rad="12700"/>
          </a:effectLst>
          <a:scene3d>
            <a:camera prst="orthographicFront">
              <a:rot lat="0" lon="0" rev="0"/>
            </a:camera>
            <a:lightRig rig="sunset" dir="t"/>
          </a:scene3d>
          <a:sp3d prstMaterial="dkEdge">
            <a:bevelT w="101600" prst="riblet"/>
            <a:bevelB w="101600" prst="riblet"/>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tx1"/>
              </a:solidFill>
            </a:endParaRPr>
          </a:p>
        </p:txBody>
      </p:sp>
      <p:sp>
        <p:nvSpPr>
          <p:cNvPr id="8" name="Oval 7"/>
          <p:cNvSpPr/>
          <p:nvPr/>
        </p:nvSpPr>
        <p:spPr>
          <a:xfrm>
            <a:off x="372352" y="374357"/>
            <a:ext cx="553155" cy="519351"/>
          </a:xfrm>
          <a:prstGeom prst="ellipse">
            <a:avLst/>
          </a:prstGeom>
          <a:solidFill>
            <a:schemeClr val="bg1"/>
          </a:solidFill>
          <a:ln w="73025">
            <a:solidFill>
              <a:srgbClr val="3A0000">
                <a:alpha val="67000"/>
              </a:srgbClr>
            </a:solidFill>
          </a:ln>
          <a:effectLst>
            <a:softEdge rad="0"/>
          </a:effectLst>
        </p:spPr>
        <p:txBody>
          <a:bodyPr wrap="square">
            <a:spAutoFit/>
          </a:bodyPr>
          <a:lstStyle/>
          <a:p>
            <a:pPr algn="ctr" rtl="1"/>
            <a:r>
              <a:rPr lang="en-US" b="1" dirty="0" smtClean="0">
                <a:solidFill>
                  <a:schemeClr val="accent6">
                    <a:lumMod val="75000"/>
                  </a:schemeClr>
                </a:solidFill>
                <a:effectLst>
                  <a:outerShdw blurRad="38100" dist="38100" dir="2700000" algn="tl">
                    <a:srgbClr val="000000">
                      <a:alpha val="43137"/>
                    </a:srgbClr>
                  </a:outerShdw>
                </a:effectLst>
                <a:latin typeface="Jameel Noori Nastaleeq" panose="02000503000000020004" pitchFamily="2" charset="-78"/>
                <a:cs typeface="Jameel Noori Nastaleeq" panose="02000503000000020004" pitchFamily="2" charset="-78"/>
              </a:rPr>
              <a:t>02</a:t>
            </a:r>
            <a:endParaRPr lang="ur-PK" sz="1400" b="1" dirty="0">
              <a:solidFill>
                <a:schemeClr val="accent6">
                  <a:lumMod val="75000"/>
                </a:schemeClr>
              </a:solidFill>
              <a:effectLst>
                <a:outerShdw blurRad="38100" dist="38100" dir="2700000" algn="tl">
                  <a:srgbClr val="000000">
                    <a:alpha val="43137"/>
                  </a:srgbClr>
                </a:outerShdw>
              </a:effectLst>
              <a:latin typeface="Jameel Noori Nastaleeq" panose="02000503000000020004" pitchFamily="2" charset="-78"/>
              <a:cs typeface="Jameel Noori Nastaleeq" panose="02000503000000020004" pitchFamily="2" charset="-78"/>
            </a:endParaRPr>
          </a:p>
        </p:txBody>
      </p:sp>
    </p:spTree>
    <p:extLst>
      <p:ext uri="{BB962C8B-B14F-4D97-AF65-F5344CB8AC3E}">
        <p14:creationId xmlns:p14="http://schemas.microsoft.com/office/powerpoint/2010/main" val="7346489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54465" y="1283732"/>
            <a:ext cx="11483070" cy="4954548"/>
          </a:xfrm>
          <a:prstGeom prst="roundRect">
            <a:avLst/>
          </a:prstGeom>
          <a:solidFill>
            <a:schemeClr val="accent6">
              <a:lumMod val="40000"/>
              <a:lumOff val="60000"/>
            </a:schemeClr>
          </a:solidFill>
          <a:ln w="88900">
            <a:solidFill>
              <a:schemeClr val="bg1"/>
            </a:solidFill>
          </a:ln>
          <a:effectLst>
            <a:softEdge rad="63500"/>
          </a:effectLst>
          <a:scene3d>
            <a:camera prst="orthographicFront"/>
            <a:lightRig rig="threePt" dir="t"/>
          </a:scene3d>
          <a:sp3d prstMaterial="dkEdge">
            <a:bevelT w="38100" h="38100" prst="hardEdge"/>
          </a:sp3d>
        </p:spPr>
        <p:txBody>
          <a:bodyPr wrap="square">
            <a:spAutoFit/>
          </a:bodyPr>
          <a:lstStyle/>
          <a:p>
            <a:pPr algn="ctr" rtl="1">
              <a:lnSpc>
                <a:spcPct val="150000"/>
              </a:lnSpc>
              <a:spcAft>
                <a:spcPts val="1000"/>
              </a:spcAft>
            </a:pPr>
            <a:r>
              <a:rPr lang="ur-PK" sz="2300" dirty="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پس آنحضرت </a:t>
            </a:r>
            <a:r>
              <a:rPr lang="ur-PK" sz="23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ﷺجن </a:t>
            </a:r>
            <a:r>
              <a:rPr lang="ur-PK" sz="2300" dirty="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کو اللہ تعالیٰ نے ہر زمانے اور ہر قوم کے لئے نبی بنا کر بھیجا ہے اس کی مدد کے سامان بھی اللہ تعالیٰ اپنی رحمت اور فضل سے خود فرما رہا ہے</a:t>
            </a:r>
            <a:r>
              <a:rPr lang="ur-PK" sz="23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a:t>
            </a:r>
            <a: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
            </a:r>
            <a:b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br>
            <a: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 </a:t>
            </a:r>
            <a:r>
              <a:rPr lang="ur-PK" sz="2400" dirty="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آپ  ﷺکے مخالفین نہ پہلے کبھی کامیاب ہو </a:t>
            </a:r>
            <a: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سکے، </a:t>
            </a:r>
            <a:r>
              <a:rPr lang="ur-PK" sz="2400" dirty="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نہ اب کامیا ب ہو سکتے ہیں۔ یہ تو اللہ تعالیٰ کا فیصلہ ہے۔ </a:t>
            </a:r>
            <a: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
            </a:r>
            <a:b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br>
            <a: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اس </a:t>
            </a:r>
            <a:r>
              <a:rPr lang="ur-PK" sz="2400" dirty="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لئے </a:t>
            </a:r>
            <a:r>
              <a:rPr lang="ur-PK" sz="2400" b="1" dirty="0">
                <a:solidFill>
                  <a:schemeClr val="bg1"/>
                </a:solidFill>
                <a:effectLst>
                  <a:outerShdw blurRad="38100" dist="38100" dir="2700000" algn="tl">
                    <a:srgbClr val="000000">
                      <a:alpha val="43137"/>
                    </a:srgbClr>
                  </a:outerShdw>
                </a:effectLst>
                <a:latin typeface="Jameel Noori Nastaleeq" panose="02000503000000020004" pitchFamily="2" charset="-78"/>
                <a:ea typeface="Calibri" panose="020F0502020204030204" pitchFamily="34" charset="0"/>
                <a:cs typeface="Jameel Noori Nastaleeq" panose="02000503000000020004" pitchFamily="2" charset="-78"/>
              </a:rPr>
              <a:t>اس کی تو ایک حقیقی مسلمان کو فکر ہی نہیں ہونی چاہئے کہ اسلام </a:t>
            </a:r>
            <a:r>
              <a:rPr lang="ur-PK" sz="2400" b="1" dirty="0" smtClean="0">
                <a:solidFill>
                  <a:schemeClr val="bg1"/>
                </a:solidFill>
                <a:effectLst>
                  <a:outerShdw blurRad="38100" dist="38100" dir="2700000" algn="tl">
                    <a:srgbClr val="000000">
                      <a:alpha val="43137"/>
                    </a:srgbClr>
                  </a:outerShdw>
                </a:effectLst>
                <a:latin typeface="Jameel Noori Nastaleeq" panose="02000503000000020004" pitchFamily="2" charset="-78"/>
                <a:ea typeface="Calibri" panose="020F0502020204030204" pitchFamily="34" charset="0"/>
                <a:cs typeface="Jameel Noori Nastaleeq" panose="02000503000000020004" pitchFamily="2" charset="-78"/>
              </a:rPr>
              <a:t>کو                        </a:t>
            </a:r>
            <a:r>
              <a:rPr lang="ur-PK" sz="2400" b="1" dirty="0">
                <a:solidFill>
                  <a:schemeClr val="bg1"/>
                </a:solidFill>
                <a:effectLst>
                  <a:outerShdw blurRad="38100" dist="38100" dir="2700000" algn="tl">
                    <a:srgbClr val="000000">
                      <a:alpha val="43137"/>
                    </a:srgbClr>
                  </a:outerShdw>
                </a:effectLst>
                <a:latin typeface="Jameel Noori Nastaleeq" panose="02000503000000020004" pitchFamily="2" charset="-78"/>
                <a:ea typeface="Calibri" panose="020F0502020204030204" pitchFamily="34" charset="0"/>
                <a:cs typeface="Jameel Noori Nastaleeq" panose="02000503000000020004" pitchFamily="2" charset="-78"/>
              </a:rPr>
              <a:t>یا </a:t>
            </a:r>
            <a:r>
              <a:rPr lang="ur-PK" sz="2400" b="1" dirty="0" smtClean="0">
                <a:solidFill>
                  <a:schemeClr val="bg1"/>
                </a:solidFill>
                <a:effectLst>
                  <a:outerShdw blurRad="38100" dist="38100" dir="2700000" algn="tl">
                    <a:srgbClr val="000000">
                      <a:alpha val="43137"/>
                    </a:srgbClr>
                  </a:outerShdw>
                </a:effectLst>
                <a:latin typeface="Jameel Noori Nastaleeq" panose="02000503000000020004" pitchFamily="2" charset="-78"/>
                <a:ea typeface="Calibri" panose="020F0502020204030204" pitchFamily="34" charset="0"/>
                <a:cs typeface="Jameel Noori Nastaleeq" panose="02000503000000020004" pitchFamily="2" charset="-78"/>
              </a:rPr>
              <a:t>                               ا      ٓنحضرت </a:t>
            </a:r>
            <a:r>
              <a:rPr lang="ur-PK" sz="2400" b="1" dirty="0">
                <a:solidFill>
                  <a:schemeClr val="bg1"/>
                </a:solidFill>
                <a:effectLst>
                  <a:outerShdw blurRad="38100" dist="38100" dir="2700000" algn="tl">
                    <a:srgbClr val="000000">
                      <a:alpha val="43137"/>
                    </a:srgbClr>
                  </a:outerShdw>
                </a:effectLst>
                <a:latin typeface="Jameel Noori Nastaleeq" panose="02000503000000020004" pitchFamily="2" charset="-78"/>
                <a:ea typeface="Calibri" panose="020F0502020204030204" pitchFamily="34" charset="0"/>
                <a:cs typeface="Jameel Noori Nastaleeq" panose="02000503000000020004" pitchFamily="2" charset="-78"/>
              </a:rPr>
              <a:t>صلی اللہ علیہ وسلم کے مقام کو کوئی دنیا وی کوشش نقصان پہنچا سکتی ہے</a:t>
            </a:r>
            <a:r>
              <a:rPr lang="ur-PK" sz="2400" b="1" dirty="0" smtClean="0">
                <a:solidFill>
                  <a:schemeClr val="bg1"/>
                </a:solidFill>
                <a:effectLst>
                  <a:outerShdw blurRad="38100" dist="38100" dir="2700000" algn="tl">
                    <a:srgbClr val="000000">
                      <a:alpha val="43137"/>
                    </a:srgbClr>
                  </a:outerShdw>
                </a:effectLst>
                <a:latin typeface="Jameel Noori Nastaleeq" panose="02000503000000020004" pitchFamily="2" charset="-78"/>
                <a:ea typeface="Calibri" panose="020F0502020204030204" pitchFamily="34" charset="0"/>
                <a:cs typeface="Jameel Noori Nastaleeq" panose="02000503000000020004" pitchFamily="2" charset="-78"/>
              </a:rPr>
              <a:t>۔</a:t>
            </a:r>
            <a:br>
              <a:rPr lang="ur-PK" sz="2400" b="1" dirty="0" smtClean="0">
                <a:solidFill>
                  <a:schemeClr val="bg1"/>
                </a:solidFill>
                <a:effectLst>
                  <a:outerShdw blurRad="38100" dist="38100" dir="2700000" algn="tl">
                    <a:srgbClr val="000000">
                      <a:alpha val="43137"/>
                    </a:srgbClr>
                  </a:outerShdw>
                </a:effectLst>
                <a:latin typeface="Jameel Noori Nastaleeq" panose="02000503000000020004" pitchFamily="2" charset="-78"/>
                <a:ea typeface="Calibri" panose="020F0502020204030204" pitchFamily="34" charset="0"/>
                <a:cs typeface="Jameel Noori Nastaleeq" panose="02000503000000020004" pitchFamily="2" charset="-78"/>
              </a:rPr>
            </a:br>
            <a:r>
              <a:rPr lang="ur-PK" sz="23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 </a:t>
            </a:r>
            <a:r>
              <a:rPr lang="ur-PK" sz="2300" dirty="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ہاں جو کام اللہ تعالیٰ نے حقیقی مسلمان کے ذمّہ لگایا ہے وہ یہ ہے کہ جس طرح وہ اور اس کے فرشتے اس نبی کے مقام کو اُونچا کرنے کے لئے اس پر رحمت بھیج رہے ہیں</a:t>
            </a:r>
            <a:r>
              <a:rPr lang="ur-PK" sz="23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a:t>
            </a:r>
            <a: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
            </a:r>
            <a:b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br>
            <a: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 </a:t>
            </a:r>
            <a:r>
              <a:rPr lang="ur-PK" sz="2400" dirty="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تم اپنا فرض ادا کرتے ہوئے اللہ تعالیٰ کے پیارے کامل، مکمل اور آخری نبیؐ پر بے شمار درُود اور سلام بھیجو۔ </a:t>
            </a:r>
            <a: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
            </a:r>
            <a:b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br>
            <a: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پس         </a:t>
            </a:r>
            <a:r>
              <a:rPr lang="ur-PK" sz="2400" b="1" dirty="0" smtClean="0">
                <a:solidFill>
                  <a:schemeClr val="bg1"/>
                </a:solidFill>
                <a:effectLst>
                  <a:outerShdw blurRad="38100" dist="38100" dir="2700000" algn="tl">
                    <a:srgbClr val="000000">
                      <a:alpha val="43137"/>
                    </a:srgbClr>
                  </a:outerShdw>
                </a:effectLst>
                <a:latin typeface="Jameel Noori Nastaleeq" panose="02000503000000020004" pitchFamily="2" charset="-78"/>
                <a:ea typeface="Calibri" panose="020F0502020204030204" pitchFamily="34" charset="0"/>
                <a:cs typeface="Jameel Noori Nastaleeq" panose="02000503000000020004" pitchFamily="2" charset="-78"/>
              </a:rPr>
              <a:t>یہ </a:t>
            </a:r>
            <a:r>
              <a:rPr lang="ur-PK" sz="2400" b="1" dirty="0">
                <a:solidFill>
                  <a:schemeClr val="bg1"/>
                </a:solidFill>
                <a:effectLst>
                  <a:outerShdw blurRad="38100" dist="38100" dir="2700000" algn="tl">
                    <a:srgbClr val="000000">
                      <a:alpha val="43137"/>
                    </a:srgbClr>
                  </a:outerShdw>
                </a:effectLst>
                <a:latin typeface="Jameel Noori Nastaleeq" panose="02000503000000020004" pitchFamily="2" charset="-78"/>
                <a:ea typeface="Calibri" panose="020F0502020204030204" pitchFamily="34" charset="0"/>
                <a:cs typeface="Jameel Noori Nastaleeq" panose="02000503000000020004" pitchFamily="2" charset="-78"/>
              </a:rPr>
              <a:t>فرض ہے جو ایک حقیقی مسلمان کا ہے۔ </a:t>
            </a:r>
            <a:r>
              <a:rPr lang="ur-PK" sz="2400" b="1" dirty="0" smtClean="0">
                <a:solidFill>
                  <a:schemeClr val="bg1"/>
                </a:solidFill>
                <a:effectLst>
                  <a:outerShdw blurRad="38100" dist="38100" dir="2700000" algn="tl">
                    <a:srgbClr val="000000">
                      <a:alpha val="43137"/>
                    </a:srgbClr>
                  </a:outerShdw>
                </a:effectLst>
                <a:latin typeface="Jameel Noori Nastaleeq" panose="02000503000000020004" pitchFamily="2" charset="-78"/>
                <a:ea typeface="Calibri" panose="020F0502020204030204" pitchFamily="34" charset="0"/>
                <a:cs typeface="Jameel Noori Nastaleeq" panose="02000503000000020004" pitchFamily="2" charset="-78"/>
              </a:rPr>
              <a:t/>
            </a:r>
            <a:br>
              <a:rPr lang="ur-PK" sz="2400" b="1" dirty="0" smtClean="0">
                <a:solidFill>
                  <a:schemeClr val="bg1"/>
                </a:solidFill>
                <a:effectLst>
                  <a:outerShdw blurRad="38100" dist="38100" dir="2700000" algn="tl">
                    <a:srgbClr val="000000">
                      <a:alpha val="43137"/>
                    </a:srgbClr>
                  </a:outerShdw>
                </a:effectLst>
                <a:latin typeface="Jameel Noori Nastaleeq" panose="02000503000000020004" pitchFamily="2" charset="-78"/>
                <a:ea typeface="Calibri" panose="020F0502020204030204" pitchFamily="34" charset="0"/>
                <a:cs typeface="Jameel Noori Nastaleeq" panose="02000503000000020004" pitchFamily="2" charset="-78"/>
              </a:rPr>
            </a:br>
            <a:r>
              <a:rPr lang="ur-PK" sz="2400" b="1" dirty="0" smtClean="0">
                <a:solidFill>
                  <a:schemeClr val="bg1"/>
                </a:solidFill>
                <a:effectLst>
                  <a:outerShdw blurRad="38100" dist="38100" dir="2700000" algn="tl">
                    <a:srgbClr val="000000">
                      <a:alpha val="43137"/>
                    </a:srgbClr>
                  </a:outerShdw>
                </a:effectLst>
                <a:latin typeface="Jameel Noori Nastaleeq" panose="02000503000000020004" pitchFamily="2" charset="-78"/>
                <a:ea typeface="Calibri" panose="020F0502020204030204" pitchFamily="34" charset="0"/>
                <a:cs typeface="Jameel Noori Nastaleeq" panose="02000503000000020004" pitchFamily="2" charset="-78"/>
              </a:rPr>
              <a:t>اس </a:t>
            </a:r>
            <a:r>
              <a:rPr lang="ur-PK" sz="2400" b="1" dirty="0">
                <a:solidFill>
                  <a:schemeClr val="bg1"/>
                </a:solidFill>
                <a:effectLst>
                  <a:outerShdw blurRad="38100" dist="38100" dir="2700000" algn="tl">
                    <a:srgbClr val="000000">
                      <a:alpha val="43137"/>
                    </a:srgbClr>
                  </a:outerShdw>
                </a:effectLst>
                <a:latin typeface="Jameel Noori Nastaleeq" panose="02000503000000020004" pitchFamily="2" charset="-78"/>
                <a:ea typeface="Calibri" panose="020F0502020204030204" pitchFamily="34" charset="0"/>
                <a:cs typeface="Jameel Noori Nastaleeq" panose="02000503000000020004" pitchFamily="2" charset="-78"/>
              </a:rPr>
              <a:t>نبی  ﷺکے کام کو ترقی دیتے چلے جانے والوں میں شامل ہو کر اللہ تعالیٰ اور اس کے فرشتوں کی بات کے پیچھے چلتے ہوئے </a:t>
            </a:r>
            <a:r>
              <a:rPr lang="ur-PK" sz="2400" b="1" dirty="0" smtClean="0">
                <a:solidFill>
                  <a:schemeClr val="bg1"/>
                </a:solidFill>
                <a:effectLst>
                  <a:outerShdw blurRad="38100" dist="38100" dir="2700000" algn="tl">
                    <a:srgbClr val="000000">
                      <a:alpha val="43137"/>
                    </a:srgbClr>
                  </a:outerShdw>
                </a:effectLst>
                <a:latin typeface="Jameel Noori Nastaleeq" panose="02000503000000020004" pitchFamily="2" charset="-78"/>
                <a:ea typeface="Calibri" panose="020F0502020204030204" pitchFamily="34" charset="0"/>
                <a:cs typeface="Jameel Noori Nastaleeq" panose="02000503000000020004" pitchFamily="2" charset="-78"/>
              </a:rPr>
              <a:t/>
            </a:r>
            <a:br>
              <a:rPr lang="ur-PK" sz="2400" b="1" dirty="0" smtClean="0">
                <a:solidFill>
                  <a:schemeClr val="bg1"/>
                </a:solidFill>
                <a:effectLst>
                  <a:outerShdw blurRad="38100" dist="38100" dir="2700000" algn="tl">
                    <a:srgbClr val="000000">
                      <a:alpha val="43137"/>
                    </a:srgbClr>
                  </a:outerShdw>
                </a:effectLst>
                <a:latin typeface="Jameel Noori Nastaleeq" panose="02000503000000020004" pitchFamily="2" charset="-78"/>
                <a:ea typeface="Calibri" panose="020F0502020204030204" pitchFamily="34" charset="0"/>
                <a:cs typeface="Jameel Noori Nastaleeq" panose="02000503000000020004" pitchFamily="2" charset="-78"/>
              </a:rPr>
            </a:br>
            <a:r>
              <a:rPr lang="ur-PK" sz="2400" b="1" dirty="0" smtClean="0">
                <a:solidFill>
                  <a:schemeClr val="bg1"/>
                </a:solidFill>
                <a:effectLst>
                  <a:outerShdw blurRad="38100" dist="38100" dir="2700000" algn="tl">
                    <a:srgbClr val="000000">
                      <a:alpha val="43137"/>
                    </a:srgbClr>
                  </a:outerShdw>
                </a:effectLst>
                <a:latin typeface="Jameel Noori Nastaleeq" panose="02000503000000020004" pitchFamily="2" charset="-78"/>
                <a:ea typeface="Calibri" panose="020F0502020204030204" pitchFamily="34" charset="0"/>
                <a:cs typeface="Jameel Noori Nastaleeq" panose="02000503000000020004" pitchFamily="2" charset="-78"/>
              </a:rPr>
              <a:t>بے </a:t>
            </a:r>
            <a:r>
              <a:rPr lang="ur-PK" sz="2400" b="1" dirty="0">
                <a:solidFill>
                  <a:schemeClr val="bg1"/>
                </a:solidFill>
                <a:effectLst>
                  <a:outerShdw blurRad="38100" dist="38100" dir="2700000" algn="tl">
                    <a:srgbClr val="000000">
                      <a:alpha val="43137"/>
                    </a:srgbClr>
                  </a:outerShdw>
                </a:effectLst>
                <a:latin typeface="Jameel Noori Nastaleeq" panose="02000503000000020004" pitchFamily="2" charset="-78"/>
                <a:ea typeface="Calibri" panose="020F0502020204030204" pitchFamily="34" charset="0"/>
                <a:cs typeface="Jameel Noori Nastaleeq" panose="02000503000000020004" pitchFamily="2" charset="-78"/>
              </a:rPr>
              <a:t>شمار درُود اور سلام ہم </a:t>
            </a:r>
            <a:r>
              <a:rPr lang="ur-PK" sz="2400" b="1" dirty="0" smtClean="0">
                <a:solidFill>
                  <a:schemeClr val="bg1"/>
                </a:solidFill>
                <a:effectLst>
                  <a:outerShdw blurRad="38100" dist="38100" dir="2700000" algn="tl">
                    <a:srgbClr val="000000">
                      <a:alpha val="43137"/>
                    </a:srgbClr>
                  </a:outerShdw>
                </a:effectLst>
                <a:latin typeface="Jameel Noori Nastaleeq" panose="02000503000000020004" pitchFamily="2" charset="-78"/>
                <a:ea typeface="Calibri" panose="020F0502020204030204" pitchFamily="34" charset="0"/>
                <a:cs typeface="Jameel Noori Nastaleeq" panose="02000503000000020004" pitchFamily="2" charset="-78"/>
              </a:rPr>
              <a:t>آنحضرت </a:t>
            </a:r>
            <a:r>
              <a:rPr lang="ur-PK" sz="2400" b="1" dirty="0">
                <a:solidFill>
                  <a:schemeClr val="bg1"/>
                </a:solidFill>
                <a:effectLst>
                  <a:outerShdw blurRad="38100" dist="38100" dir="2700000" algn="tl">
                    <a:srgbClr val="000000">
                      <a:alpha val="43137"/>
                    </a:srgbClr>
                  </a:outerShdw>
                </a:effectLst>
                <a:latin typeface="Jameel Noori Nastaleeq" panose="02000503000000020004" pitchFamily="2" charset="-78"/>
                <a:ea typeface="Calibri" panose="020F0502020204030204" pitchFamily="34" charset="0"/>
                <a:cs typeface="Jameel Noori Nastaleeq" panose="02000503000000020004" pitchFamily="2" charset="-78"/>
              </a:rPr>
              <a:t>صلی اللہ علیہ وسلم پر بھیجیں۔ </a:t>
            </a:r>
            <a:endParaRPr lang="ur-PK" sz="2400" b="1" dirty="0" smtClean="0">
              <a:solidFill>
                <a:schemeClr val="bg1"/>
              </a:solidFill>
              <a:effectLst>
                <a:outerShdw blurRad="38100" dist="38100" dir="2700000" algn="tl">
                  <a:srgbClr val="000000">
                    <a:alpha val="43137"/>
                  </a:srgbClr>
                </a:outerShdw>
              </a:effectLst>
              <a:latin typeface="Jameel Noori Nastaleeq" panose="02000503000000020004" pitchFamily="2" charset="-78"/>
              <a:ea typeface="Calibri" panose="020F0502020204030204" pitchFamily="34" charset="0"/>
              <a:cs typeface="Jameel Noori Nastaleeq" panose="02000503000000020004" pitchFamily="2" charset="-78"/>
            </a:endParaRPr>
          </a:p>
        </p:txBody>
      </p:sp>
      <p:sp>
        <p:nvSpPr>
          <p:cNvPr id="7" name="Frame 6"/>
          <p:cNvSpPr/>
          <p:nvPr/>
        </p:nvSpPr>
        <p:spPr>
          <a:xfrm>
            <a:off x="0" y="0"/>
            <a:ext cx="12192000" cy="6858000"/>
          </a:xfrm>
          <a:prstGeom prst="frame">
            <a:avLst>
              <a:gd name="adj1" fmla="val 1784"/>
            </a:avLst>
          </a:prstGeom>
          <a:solidFill>
            <a:srgbClr val="593B0F"/>
          </a:solidFill>
          <a:ln>
            <a:noFill/>
          </a:ln>
          <a:effectLst>
            <a:glow rad="38100">
              <a:schemeClr val="bg1"/>
            </a:glow>
            <a:outerShdw blurRad="50800" dist="38100" dir="2700000" algn="tl" rotWithShape="0">
              <a:prstClr val="black">
                <a:alpha val="40000"/>
              </a:prstClr>
            </a:outerShdw>
            <a:softEdge rad="12700"/>
          </a:effectLst>
          <a:scene3d>
            <a:camera prst="orthographicFront">
              <a:rot lat="0" lon="0" rev="0"/>
            </a:camera>
            <a:lightRig rig="sunset" dir="t"/>
          </a:scene3d>
          <a:sp3d prstMaterial="dkEdge">
            <a:bevelT w="101600" prst="riblet"/>
            <a:bevelB w="101600" prst="riblet"/>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tx1"/>
              </a:solidFill>
            </a:endParaRPr>
          </a:p>
        </p:txBody>
      </p:sp>
      <p:sp>
        <p:nvSpPr>
          <p:cNvPr id="8" name="Oval 7"/>
          <p:cNvSpPr/>
          <p:nvPr/>
        </p:nvSpPr>
        <p:spPr>
          <a:xfrm>
            <a:off x="372352" y="374357"/>
            <a:ext cx="553155" cy="519351"/>
          </a:xfrm>
          <a:prstGeom prst="ellipse">
            <a:avLst/>
          </a:prstGeom>
          <a:solidFill>
            <a:schemeClr val="bg1"/>
          </a:solidFill>
          <a:ln w="73025">
            <a:solidFill>
              <a:srgbClr val="3A0000">
                <a:alpha val="67000"/>
              </a:srgbClr>
            </a:solidFill>
          </a:ln>
          <a:effectLst>
            <a:softEdge rad="0"/>
          </a:effectLst>
        </p:spPr>
        <p:txBody>
          <a:bodyPr wrap="square">
            <a:spAutoFit/>
          </a:bodyPr>
          <a:lstStyle/>
          <a:p>
            <a:pPr algn="ctr" rtl="1"/>
            <a:r>
              <a:rPr lang="en-US" b="1" dirty="0" smtClean="0">
                <a:solidFill>
                  <a:schemeClr val="accent6">
                    <a:lumMod val="75000"/>
                  </a:schemeClr>
                </a:solidFill>
                <a:effectLst>
                  <a:outerShdw blurRad="38100" dist="38100" dir="2700000" algn="tl">
                    <a:srgbClr val="000000">
                      <a:alpha val="43137"/>
                    </a:srgbClr>
                  </a:outerShdw>
                </a:effectLst>
                <a:latin typeface="Jameel Noori Nastaleeq" panose="02000503000000020004" pitchFamily="2" charset="-78"/>
                <a:cs typeface="Jameel Noori Nastaleeq" panose="02000503000000020004" pitchFamily="2" charset="-78"/>
              </a:rPr>
              <a:t>03</a:t>
            </a:r>
            <a:endParaRPr lang="ur-PK" sz="1400" b="1" dirty="0">
              <a:solidFill>
                <a:schemeClr val="accent6">
                  <a:lumMod val="75000"/>
                </a:schemeClr>
              </a:solidFill>
              <a:effectLst>
                <a:outerShdw blurRad="38100" dist="38100" dir="2700000" algn="tl">
                  <a:srgbClr val="000000">
                    <a:alpha val="43137"/>
                  </a:srgbClr>
                </a:outerShdw>
              </a:effectLst>
              <a:latin typeface="Jameel Noori Nastaleeq" panose="02000503000000020004" pitchFamily="2" charset="-78"/>
              <a:cs typeface="Jameel Noori Nastaleeq" panose="02000503000000020004" pitchFamily="2" charset="-78"/>
            </a:endParaRPr>
          </a:p>
        </p:txBody>
      </p:sp>
    </p:spTree>
    <p:extLst>
      <p:ext uri="{BB962C8B-B14F-4D97-AF65-F5344CB8AC3E}">
        <p14:creationId xmlns:p14="http://schemas.microsoft.com/office/powerpoint/2010/main" val="11046768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931337" y="1539121"/>
            <a:ext cx="10337111" cy="3779758"/>
          </a:xfrm>
          <a:prstGeom prst="roundRect">
            <a:avLst/>
          </a:prstGeom>
          <a:solidFill>
            <a:schemeClr val="accent6">
              <a:lumMod val="40000"/>
              <a:lumOff val="60000"/>
            </a:schemeClr>
          </a:solidFill>
          <a:ln w="88900">
            <a:solidFill>
              <a:schemeClr val="bg1"/>
            </a:solidFill>
          </a:ln>
          <a:effectLst>
            <a:softEdge rad="63500"/>
          </a:effectLst>
          <a:scene3d>
            <a:camera prst="orthographicFront"/>
            <a:lightRig rig="threePt" dir="t"/>
          </a:scene3d>
          <a:sp3d prstMaterial="dkEdge">
            <a:bevelT w="38100" h="38100" prst="hardEdge"/>
          </a:sp3d>
        </p:spPr>
        <p:txBody>
          <a:bodyPr wrap="square">
            <a:spAutoFit/>
          </a:bodyPr>
          <a:lstStyle/>
          <a:p>
            <a:pPr algn="ctr" rtl="1">
              <a:lnSpc>
                <a:spcPct val="150000"/>
              </a:lnSpc>
              <a:spcAft>
                <a:spcPts val="1000"/>
              </a:spcAft>
            </a:pPr>
            <a:r>
              <a:rPr lang="ur-PK" sz="2400" dirty="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	گزشتہ دنوں فرانس میں جو حالات ہوئے اور مسلمان کہلانے والوں نے ایک اخبار کے دفتر پر حملہ کرکے بارہ آدمیوں کو ماردیا </a:t>
            </a:r>
            <a: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
            </a:r>
            <a:b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br>
            <a: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اس </a:t>
            </a:r>
            <a:r>
              <a:rPr lang="ur-PK" sz="2400" dirty="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کے بارے میں مختصر ذکر کرکے گزشتہ جمعہ میں افراد ِجماعت کو درُود پڑھنے کی طرف توجہ دلائی </a:t>
            </a:r>
            <a: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تھی </a:t>
            </a:r>
            <a:b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br>
            <a: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کہ </a:t>
            </a:r>
            <a:r>
              <a:rPr lang="ur-PK" sz="2400" b="1" dirty="0">
                <a:solidFill>
                  <a:schemeClr val="bg1"/>
                </a:solidFill>
                <a:effectLst>
                  <a:outerShdw blurRad="38100" dist="38100" dir="2700000" algn="tl">
                    <a:srgbClr val="000000">
                      <a:alpha val="43137"/>
                    </a:srgbClr>
                  </a:outerShdw>
                </a:effectLst>
                <a:latin typeface="Jameel Noori Nastaleeq" panose="02000503000000020004" pitchFamily="2" charset="-78"/>
                <a:ea typeface="Calibri" panose="020F0502020204030204" pitchFamily="34" charset="0"/>
                <a:cs typeface="Jameel Noori Nastaleeq" panose="02000503000000020004" pitchFamily="2" charset="-78"/>
              </a:rPr>
              <a:t>قتل و غارت گری </a:t>
            </a:r>
            <a:r>
              <a:rPr lang="ur-PK" sz="2400" b="1" dirty="0" smtClean="0">
                <a:solidFill>
                  <a:schemeClr val="bg1"/>
                </a:solidFill>
                <a:effectLst>
                  <a:outerShdw blurRad="38100" dist="38100" dir="2700000" algn="tl">
                    <a:srgbClr val="000000">
                      <a:alpha val="43137"/>
                    </a:srgbClr>
                  </a:outerShdw>
                </a:effectLst>
                <a:latin typeface="Jameel Noori Nastaleeq" panose="02000503000000020004" pitchFamily="2" charset="-78"/>
                <a:ea typeface="Calibri" panose="020F0502020204030204" pitchFamily="34" charset="0"/>
                <a:cs typeface="Jameel Noori Nastaleeq" panose="02000503000000020004" pitchFamily="2" charset="-78"/>
              </a:rPr>
              <a:t>سےاسلام </a:t>
            </a:r>
            <a:r>
              <a:rPr lang="ur-PK" sz="2400" b="1" dirty="0">
                <a:solidFill>
                  <a:schemeClr val="bg1"/>
                </a:solidFill>
                <a:effectLst>
                  <a:outerShdw blurRad="38100" dist="38100" dir="2700000" algn="tl">
                    <a:srgbClr val="000000">
                      <a:alpha val="43137"/>
                    </a:srgbClr>
                  </a:outerShdw>
                </a:effectLst>
                <a:latin typeface="Jameel Noori Nastaleeq" panose="02000503000000020004" pitchFamily="2" charset="-78"/>
                <a:ea typeface="Calibri" panose="020F0502020204030204" pitchFamily="34" charset="0"/>
                <a:cs typeface="Jameel Noori Nastaleeq" panose="02000503000000020004" pitchFamily="2" charset="-78"/>
              </a:rPr>
              <a:t>کی فتح نہیں ہو گی بلکہ آپ  ﷺ پر درُود بھیجنے سے ہم اپنے مقصدمیں کامیاب ہو سکیں گے</a:t>
            </a:r>
            <a:r>
              <a:rPr lang="ur-PK" sz="2400" b="1" dirty="0" smtClean="0">
                <a:solidFill>
                  <a:schemeClr val="bg1"/>
                </a:solidFill>
                <a:effectLst>
                  <a:outerShdw blurRad="38100" dist="38100" dir="2700000" algn="tl">
                    <a:srgbClr val="000000">
                      <a:alpha val="43137"/>
                    </a:srgbClr>
                  </a:outerShdw>
                </a:effectLst>
                <a:latin typeface="Jameel Noori Nastaleeq" panose="02000503000000020004" pitchFamily="2" charset="-78"/>
                <a:ea typeface="Calibri" panose="020F0502020204030204" pitchFamily="34" charset="0"/>
                <a:cs typeface="Jameel Noori Nastaleeq" panose="02000503000000020004" pitchFamily="2" charset="-78"/>
              </a:rPr>
              <a:t>۔</a:t>
            </a:r>
            <a:br>
              <a:rPr lang="ur-PK" sz="2400" b="1" dirty="0" smtClean="0">
                <a:solidFill>
                  <a:schemeClr val="bg1"/>
                </a:solidFill>
                <a:effectLst>
                  <a:outerShdw blurRad="38100" dist="38100" dir="2700000" algn="tl">
                    <a:srgbClr val="000000">
                      <a:alpha val="43137"/>
                    </a:srgbClr>
                  </a:outerShdw>
                </a:effectLst>
                <a:latin typeface="Jameel Noori Nastaleeq" panose="02000503000000020004" pitchFamily="2" charset="-78"/>
                <a:ea typeface="Calibri" panose="020F0502020204030204" pitchFamily="34" charset="0"/>
                <a:cs typeface="Jameel Noori Nastaleeq" panose="02000503000000020004" pitchFamily="2" charset="-78"/>
              </a:rPr>
            </a:br>
            <a: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 </a:t>
            </a:r>
            <a:r>
              <a:rPr lang="ur-PK" sz="2400" dirty="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نیز اس فکر کا بھی اظہار کیا تھا کہ اس حملے کے بدلے میں غلط ردّ عمل دکھایا جا سکتا ہے یا دکھایا جائے گا اور یہی ان لوگوں سے امید کی جا سکتی تھی</a:t>
            </a:r>
            <a: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a:t>
            </a:r>
            <a:b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br>
            <a: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 </a:t>
            </a:r>
            <a:r>
              <a:rPr lang="ur-PK" sz="2400" dirty="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غلط رد ّ عمل دکھا کر ان لوگوں نے بھی دوبارہ خاکے شائع کئے </a:t>
            </a:r>
            <a: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
            </a:r>
            <a:b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br>
            <a: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جو </a:t>
            </a:r>
            <a:r>
              <a:rPr lang="ur-PK" sz="2400" dirty="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پھر ہمارے لئے مزید تکلیف کا باعث بنے اور ہر حقیقی مسلمان کے لئے تکلیف کا باعث بننے چاہئے تھے۔ </a:t>
            </a:r>
          </a:p>
        </p:txBody>
      </p:sp>
      <p:sp>
        <p:nvSpPr>
          <p:cNvPr id="7" name="Frame 6"/>
          <p:cNvSpPr/>
          <p:nvPr/>
        </p:nvSpPr>
        <p:spPr>
          <a:xfrm>
            <a:off x="0" y="0"/>
            <a:ext cx="12192000" cy="6858000"/>
          </a:xfrm>
          <a:prstGeom prst="frame">
            <a:avLst>
              <a:gd name="adj1" fmla="val 1784"/>
            </a:avLst>
          </a:prstGeom>
          <a:solidFill>
            <a:srgbClr val="593B0F"/>
          </a:solidFill>
          <a:ln>
            <a:noFill/>
          </a:ln>
          <a:effectLst>
            <a:glow rad="38100">
              <a:schemeClr val="bg1"/>
            </a:glow>
            <a:outerShdw blurRad="50800" dist="38100" dir="2700000" algn="tl" rotWithShape="0">
              <a:prstClr val="black">
                <a:alpha val="40000"/>
              </a:prstClr>
            </a:outerShdw>
            <a:softEdge rad="12700"/>
          </a:effectLst>
          <a:scene3d>
            <a:camera prst="orthographicFront">
              <a:rot lat="0" lon="0" rev="0"/>
            </a:camera>
            <a:lightRig rig="sunset" dir="t"/>
          </a:scene3d>
          <a:sp3d prstMaterial="dkEdge">
            <a:bevelT w="101600" prst="riblet"/>
            <a:bevelB w="101600" prst="riblet"/>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tx1"/>
              </a:solidFill>
            </a:endParaRPr>
          </a:p>
        </p:txBody>
      </p:sp>
      <p:sp>
        <p:nvSpPr>
          <p:cNvPr id="8" name="Oval 7"/>
          <p:cNvSpPr/>
          <p:nvPr/>
        </p:nvSpPr>
        <p:spPr>
          <a:xfrm>
            <a:off x="372352" y="374357"/>
            <a:ext cx="553155" cy="519351"/>
          </a:xfrm>
          <a:prstGeom prst="ellipse">
            <a:avLst/>
          </a:prstGeom>
          <a:solidFill>
            <a:schemeClr val="bg1"/>
          </a:solidFill>
          <a:ln w="73025">
            <a:solidFill>
              <a:srgbClr val="3A0000">
                <a:alpha val="67000"/>
              </a:srgbClr>
            </a:solidFill>
          </a:ln>
          <a:effectLst>
            <a:softEdge rad="0"/>
          </a:effectLst>
        </p:spPr>
        <p:txBody>
          <a:bodyPr wrap="square">
            <a:spAutoFit/>
          </a:bodyPr>
          <a:lstStyle/>
          <a:p>
            <a:pPr algn="ctr" rtl="1"/>
            <a:r>
              <a:rPr lang="en-US" b="1" dirty="0" smtClean="0">
                <a:solidFill>
                  <a:schemeClr val="accent6">
                    <a:lumMod val="75000"/>
                  </a:schemeClr>
                </a:solidFill>
                <a:effectLst>
                  <a:outerShdw blurRad="38100" dist="38100" dir="2700000" algn="tl">
                    <a:srgbClr val="000000">
                      <a:alpha val="43137"/>
                    </a:srgbClr>
                  </a:outerShdw>
                </a:effectLst>
                <a:latin typeface="Jameel Noori Nastaleeq" panose="02000503000000020004" pitchFamily="2" charset="-78"/>
                <a:cs typeface="Jameel Noori Nastaleeq" panose="02000503000000020004" pitchFamily="2" charset="-78"/>
              </a:rPr>
              <a:t>04</a:t>
            </a:r>
            <a:endParaRPr lang="ur-PK" sz="1400" b="1" dirty="0">
              <a:solidFill>
                <a:schemeClr val="accent6">
                  <a:lumMod val="75000"/>
                </a:schemeClr>
              </a:solidFill>
              <a:effectLst>
                <a:outerShdw blurRad="38100" dist="38100" dir="2700000" algn="tl">
                  <a:srgbClr val="000000">
                    <a:alpha val="43137"/>
                  </a:srgbClr>
                </a:outerShdw>
              </a:effectLst>
              <a:latin typeface="Jameel Noori Nastaleeq" panose="02000503000000020004" pitchFamily="2" charset="-78"/>
              <a:cs typeface="Jameel Noori Nastaleeq" panose="02000503000000020004" pitchFamily="2" charset="-78"/>
            </a:endParaRPr>
          </a:p>
        </p:txBody>
      </p:sp>
    </p:spTree>
    <p:extLst>
      <p:ext uri="{BB962C8B-B14F-4D97-AF65-F5344CB8AC3E}">
        <p14:creationId xmlns:p14="http://schemas.microsoft.com/office/powerpoint/2010/main" val="33395911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62753" y="1135673"/>
            <a:ext cx="11266494" cy="5005626"/>
          </a:xfrm>
          <a:prstGeom prst="roundRect">
            <a:avLst/>
          </a:prstGeom>
          <a:solidFill>
            <a:schemeClr val="accent6">
              <a:lumMod val="40000"/>
              <a:lumOff val="60000"/>
            </a:schemeClr>
          </a:solidFill>
          <a:ln w="88900">
            <a:solidFill>
              <a:schemeClr val="bg1"/>
            </a:solidFill>
          </a:ln>
          <a:effectLst>
            <a:softEdge rad="63500"/>
          </a:effectLst>
          <a:scene3d>
            <a:camera prst="orthographicFront"/>
            <a:lightRig rig="threePt" dir="t"/>
          </a:scene3d>
          <a:sp3d prstMaterial="dkEdge">
            <a:bevelT w="38100" h="38100" prst="hardEdge"/>
          </a:sp3d>
        </p:spPr>
        <p:txBody>
          <a:bodyPr wrap="square">
            <a:spAutoFit/>
          </a:bodyPr>
          <a:lstStyle/>
          <a:p>
            <a:pPr algn="ctr" rtl="1">
              <a:lnSpc>
                <a:spcPct val="150000"/>
              </a:lnSpc>
              <a:spcAft>
                <a:spcPts val="1000"/>
              </a:spcAft>
            </a:pPr>
            <a:r>
              <a:rPr lang="ur-PK" sz="2400" dirty="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	</a:t>
            </a:r>
            <a:r>
              <a:rPr lang="ur-PK" sz="2300" dirty="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پس اس عمل نے دنیا کے بہت سے ممالک میں نہ صرف اسلام کی تعلیم کے غلط تصور کو ہو ا </a:t>
            </a:r>
            <a:r>
              <a:rPr lang="ur-PK" sz="23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         دی ہے             </a:t>
            </a:r>
            <a:r>
              <a:rPr lang="ur-PK" sz="2300" dirty="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بلکہ مرتے دشمن کو زندہ کرنے کا کردار بھی ادا کیا ہے</a:t>
            </a:r>
            <a:r>
              <a:rPr lang="ur-PK" sz="23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a:t>
            </a:r>
            <a: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
            </a:r>
            <a:b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br>
            <a: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 </a:t>
            </a:r>
            <a:r>
              <a:rPr lang="ur-PK" sz="2400" b="1" dirty="0">
                <a:solidFill>
                  <a:schemeClr val="bg1"/>
                </a:solidFill>
                <a:effectLst>
                  <a:outerShdw blurRad="38100" dist="38100" dir="2700000" algn="tl">
                    <a:srgbClr val="000000">
                      <a:alpha val="43137"/>
                    </a:srgbClr>
                  </a:outerShdw>
                </a:effectLst>
                <a:latin typeface="Jameel Noori Nastaleeq" panose="02000503000000020004" pitchFamily="2" charset="-78"/>
                <a:ea typeface="Calibri" panose="020F0502020204030204" pitchFamily="34" charset="0"/>
                <a:cs typeface="Jameel Noori Nastaleeq" panose="02000503000000020004" pitchFamily="2" charset="-78"/>
              </a:rPr>
              <a:t>کا ش کہ مسلمان تنظیمیں جواسلام کے نام پر ظلم کرتی ہیں سمجھیں کہ اسلام کی پیارو محبت کی تعلیم </a:t>
            </a:r>
            <a:r>
              <a:rPr lang="ur-PK" sz="2400" b="1" dirty="0" smtClean="0">
                <a:solidFill>
                  <a:schemeClr val="bg1"/>
                </a:solidFill>
                <a:effectLst>
                  <a:outerShdw blurRad="38100" dist="38100" dir="2700000" algn="tl">
                    <a:srgbClr val="000000">
                      <a:alpha val="43137"/>
                    </a:srgbClr>
                  </a:outerShdw>
                </a:effectLst>
                <a:latin typeface="Jameel Noori Nastaleeq" panose="02000503000000020004" pitchFamily="2" charset="-78"/>
                <a:ea typeface="Calibri" panose="020F0502020204030204" pitchFamily="34" charset="0"/>
                <a:cs typeface="Jameel Noori Nastaleeq" panose="02000503000000020004" pitchFamily="2" charset="-78"/>
              </a:rPr>
              <a:t>                      زیادہ </a:t>
            </a:r>
            <a:r>
              <a:rPr lang="ur-PK" sz="2400" b="1" dirty="0">
                <a:solidFill>
                  <a:schemeClr val="bg1"/>
                </a:solidFill>
                <a:effectLst>
                  <a:outerShdw blurRad="38100" dist="38100" dir="2700000" algn="tl">
                    <a:srgbClr val="000000">
                      <a:alpha val="43137"/>
                    </a:srgbClr>
                  </a:outerShdw>
                </a:effectLst>
                <a:latin typeface="Jameel Noori Nastaleeq" panose="02000503000000020004" pitchFamily="2" charset="-78"/>
                <a:ea typeface="Calibri" panose="020F0502020204030204" pitchFamily="34" charset="0"/>
                <a:cs typeface="Jameel Noori Nastaleeq" panose="02000503000000020004" pitchFamily="2" charset="-78"/>
              </a:rPr>
              <a:t>جلدی دنیا کو اسلام کی آغوش میں لاسکتی ہے</a:t>
            </a:r>
            <a:r>
              <a:rPr lang="ur-PK" sz="2400" b="1" dirty="0" smtClean="0">
                <a:solidFill>
                  <a:schemeClr val="bg1"/>
                </a:solidFill>
                <a:effectLst>
                  <a:outerShdw blurRad="38100" dist="38100" dir="2700000" algn="tl">
                    <a:srgbClr val="000000">
                      <a:alpha val="43137"/>
                    </a:srgbClr>
                  </a:outerShdw>
                </a:effectLst>
                <a:latin typeface="Jameel Noori Nastaleeq" panose="02000503000000020004" pitchFamily="2" charset="-78"/>
                <a:ea typeface="Calibri" panose="020F0502020204030204" pitchFamily="34" charset="0"/>
                <a:cs typeface="Jameel Noori Nastaleeq" panose="02000503000000020004" pitchFamily="2" charset="-78"/>
              </a:rPr>
              <a:t>۔</a:t>
            </a:r>
            <a:br>
              <a:rPr lang="ur-PK" sz="2400" b="1" dirty="0" smtClean="0">
                <a:solidFill>
                  <a:schemeClr val="bg1"/>
                </a:solidFill>
                <a:effectLst>
                  <a:outerShdw blurRad="38100" dist="38100" dir="2700000" algn="tl">
                    <a:srgbClr val="000000">
                      <a:alpha val="43137"/>
                    </a:srgbClr>
                  </a:outerShdw>
                </a:effectLst>
                <a:latin typeface="Jameel Noori Nastaleeq" panose="02000503000000020004" pitchFamily="2" charset="-78"/>
                <a:ea typeface="Calibri" panose="020F0502020204030204" pitchFamily="34" charset="0"/>
                <a:cs typeface="Jameel Noori Nastaleeq" panose="02000503000000020004" pitchFamily="2" charset="-78"/>
              </a:rPr>
            </a:br>
            <a: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 </a:t>
            </a:r>
            <a:r>
              <a:rPr lang="ur-PK" sz="2400" dirty="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اسلام جس طرح صبر اور حوصلے کی تعلیم دیتا ہے اس کا کوئی دوسرا مذہب مقابلہ نہیں کرسکتا۔ یہ دنیا دار تو وہ لوگ ہیں جن کی دین کی آنکھ اندھی </a:t>
            </a:r>
            <a: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ہے</a:t>
            </a:r>
            <a:b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br>
            <a: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 </a:t>
            </a:r>
            <a:r>
              <a:rPr lang="ur-PK" sz="2400" dirty="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جو اللہ تعالیٰ کے نبیوں کی بات تو ایک طرف خود خدا کا استہزا کرنے سے بھی باز نہیں آتے</a:t>
            </a:r>
            <a: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a:t>
            </a:r>
            <a:b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br>
            <a: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 </a:t>
            </a:r>
            <a:r>
              <a:rPr lang="ur-PK" sz="2400" dirty="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ان جاہلوں کے عمل پراگر ہماری طرف سے بھی جاہلانہ </a:t>
            </a:r>
            <a: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ردّ </a:t>
            </a:r>
            <a:r>
              <a:rPr lang="ur-PK" sz="2400" dirty="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عمل ہو  </a:t>
            </a:r>
            <a: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تویہ </a:t>
            </a:r>
            <a:r>
              <a:rPr lang="ur-PK" sz="2400" dirty="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ضدمیں آکرمزید جہا لت کی با تیں کر یں گے </a:t>
            </a:r>
            <a: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
            </a:r>
            <a:b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br>
            <a: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پس </a:t>
            </a:r>
            <a:r>
              <a:rPr lang="ur-PK" sz="2400" dirty="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ایک حقیقی مسلمان کو اس سے بچنا چا ہیئے ۔ معاملہ خدا تعالیٰ پر چھوڑنا چا ہئے۔ </a:t>
            </a:r>
            <a: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
            </a:r>
            <a:b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br>
            <a: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خدا </a:t>
            </a:r>
            <a:r>
              <a:rPr lang="ur-PK" sz="2400" dirty="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تعالیٰ نے یہی فر مایا ہے کہ جب میرے پاس لو ٹنا ہے تب ان کی حرکتوں کا خمیا زہ </a:t>
            </a:r>
            <a: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       انہیں </a:t>
            </a:r>
            <a:r>
              <a:rPr lang="ur-PK" sz="2400" dirty="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بھگتنا ہو گا ۔ </a:t>
            </a:r>
            <a: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
            </a:r>
            <a:b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br>
            <a: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آخر </a:t>
            </a:r>
            <a:r>
              <a:rPr lang="ur-PK" sz="2400" dirty="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ایک دن اللہ تعالیٰ کی طرف لو ٹنا ہے جب اللہ تعا لیٰ انہیں بتا ئے گا کہ وہ کیا کر تے رہے ہیں ۔ </a:t>
            </a:r>
          </a:p>
        </p:txBody>
      </p:sp>
      <p:sp>
        <p:nvSpPr>
          <p:cNvPr id="7" name="Frame 6"/>
          <p:cNvSpPr/>
          <p:nvPr/>
        </p:nvSpPr>
        <p:spPr>
          <a:xfrm>
            <a:off x="0" y="0"/>
            <a:ext cx="12192000" cy="6858000"/>
          </a:xfrm>
          <a:prstGeom prst="frame">
            <a:avLst>
              <a:gd name="adj1" fmla="val 1784"/>
            </a:avLst>
          </a:prstGeom>
          <a:solidFill>
            <a:srgbClr val="593B0F"/>
          </a:solidFill>
          <a:ln>
            <a:noFill/>
          </a:ln>
          <a:effectLst>
            <a:glow rad="38100">
              <a:schemeClr val="bg1"/>
            </a:glow>
            <a:outerShdw blurRad="50800" dist="38100" dir="2700000" algn="tl" rotWithShape="0">
              <a:prstClr val="black">
                <a:alpha val="40000"/>
              </a:prstClr>
            </a:outerShdw>
            <a:softEdge rad="12700"/>
          </a:effectLst>
          <a:scene3d>
            <a:camera prst="orthographicFront">
              <a:rot lat="0" lon="0" rev="0"/>
            </a:camera>
            <a:lightRig rig="sunset" dir="t"/>
          </a:scene3d>
          <a:sp3d prstMaterial="dkEdge">
            <a:bevelT w="101600" prst="riblet"/>
            <a:bevelB w="101600" prst="riblet"/>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tx1"/>
              </a:solidFill>
            </a:endParaRPr>
          </a:p>
        </p:txBody>
      </p:sp>
      <p:sp>
        <p:nvSpPr>
          <p:cNvPr id="10" name="Oval 9"/>
          <p:cNvSpPr/>
          <p:nvPr/>
        </p:nvSpPr>
        <p:spPr>
          <a:xfrm>
            <a:off x="372352" y="374357"/>
            <a:ext cx="553155" cy="519351"/>
          </a:xfrm>
          <a:prstGeom prst="ellipse">
            <a:avLst/>
          </a:prstGeom>
          <a:solidFill>
            <a:schemeClr val="bg1"/>
          </a:solidFill>
          <a:ln w="73025">
            <a:solidFill>
              <a:srgbClr val="3A0000">
                <a:alpha val="67000"/>
              </a:srgbClr>
            </a:solidFill>
          </a:ln>
          <a:effectLst>
            <a:softEdge rad="0"/>
          </a:effectLst>
        </p:spPr>
        <p:txBody>
          <a:bodyPr wrap="square">
            <a:spAutoFit/>
          </a:bodyPr>
          <a:lstStyle/>
          <a:p>
            <a:pPr algn="ctr" rtl="1"/>
            <a:r>
              <a:rPr lang="en-US" b="1" dirty="0" smtClean="0">
                <a:solidFill>
                  <a:schemeClr val="accent6">
                    <a:lumMod val="75000"/>
                  </a:schemeClr>
                </a:solidFill>
                <a:effectLst>
                  <a:outerShdw blurRad="38100" dist="38100" dir="2700000" algn="tl">
                    <a:srgbClr val="000000">
                      <a:alpha val="43137"/>
                    </a:srgbClr>
                  </a:outerShdw>
                </a:effectLst>
                <a:latin typeface="Jameel Noori Nastaleeq" panose="02000503000000020004" pitchFamily="2" charset="-78"/>
                <a:cs typeface="Jameel Noori Nastaleeq" panose="02000503000000020004" pitchFamily="2" charset="-78"/>
              </a:rPr>
              <a:t>05</a:t>
            </a:r>
            <a:endParaRPr lang="ur-PK" sz="1400" b="1" dirty="0">
              <a:solidFill>
                <a:schemeClr val="accent6">
                  <a:lumMod val="75000"/>
                </a:schemeClr>
              </a:solidFill>
              <a:effectLst>
                <a:outerShdw blurRad="38100" dist="38100" dir="2700000" algn="tl">
                  <a:srgbClr val="000000">
                    <a:alpha val="43137"/>
                  </a:srgbClr>
                </a:outerShdw>
              </a:effectLst>
              <a:latin typeface="Jameel Noori Nastaleeq" panose="02000503000000020004" pitchFamily="2" charset="-78"/>
              <a:cs typeface="Jameel Noori Nastaleeq" panose="02000503000000020004" pitchFamily="2" charset="-78"/>
            </a:endParaRPr>
          </a:p>
        </p:txBody>
      </p:sp>
    </p:spTree>
    <p:extLst>
      <p:ext uri="{BB962C8B-B14F-4D97-AF65-F5344CB8AC3E}">
        <p14:creationId xmlns:p14="http://schemas.microsoft.com/office/powerpoint/2010/main" val="5212720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372352" y="1845588"/>
            <a:ext cx="11459429" cy="3166824"/>
          </a:xfrm>
          <a:prstGeom prst="roundRect">
            <a:avLst/>
          </a:prstGeom>
          <a:solidFill>
            <a:schemeClr val="accent6">
              <a:lumMod val="40000"/>
              <a:lumOff val="60000"/>
            </a:schemeClr>
          </a:solidFill>
          <a:ln w="88900">
            <a:solidFill>
              <a:schemeClr val="bg1"/>
            </a:solidFill>
          </a:ln>
          <a:effectLst>
            <a:softEdge rad="63500"/>
          </a:effectLst>
          <a:scene3d>
            <a:camera prst="orthographicFront"/>
            <a:lightRig rig="threePt" dir="t"/>
          </a:scene3d>
          <a:sp3d prstMaterial="dkEdge">
            <a:bevelT w="38100" h="38100" prst="hardEdge"/>
          </a:sp3d>
        </p:spPr>
        <p:txBody>
          <a:bodyPr wrap="square">
            <a:spAutoFit/>
          </a:bodyPr>
          <a:lstStyle/>
          <a:p>
            <a:pPr algn="ctr" rtl="1">
              <a:lnSpc>
                <a:spcPct val="150000"/>
              </a:lnSpc>
              <a:spcAft>
                <a:spcPts val="1000"/>
              </a:spcAft>
            </a:pPr>
            <a:r>
              <a:rPr lang="ur-PK" sz="2400" dirty="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آجکل دشمن اسلام کے خلاف تلوار اُٹھا نے کی بجا ئے ایسے ہی گھٹیا ہتھکنڈے استعمال کر کے اسلام کو، اسلام کی تعلیم کو </a:t>
            </a:r>
            <a: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a:t>
            </a:r>
            <a:r>
              <a:rPr lang="ur-PK" sz="2400" dirty="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ا</a:t>
            </a:r>
            <a: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ٓنحضرت  </a:t>
            </a:r>
            <a:r>
              <a:rPr lang="ur-PK" sz="2400" dirty="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ﷺ کو نقصان پہنچا نا چا ہتا ہے ۔ اللہ تعا لیٰ نے یہ کہہ کر کہ اللہ تعالیٰ اور اس کے فرشتے نبی  ﷺ پر رحمت بھیجتے ہیں </a:t>
            </a:r>
            <a: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
            </a:r>
            <a:b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br>
            <a: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ایک </a:t>
            </a:r>
            <a:r>
              <a:rPr lang="ur-PK" sz="2400" dirty="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اصولی بات بتا دی ہے کہ یہ حرکتیں نبی  ﷺ کے مقام کو کچھ بھی نقصان نہیں پہنچا سکتیں ۔ </a:t>
            </a:r>
            <a: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
            </a:r>
            <a:b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br>
            <a: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پوپ </a:t>
            </a:r>
            <a:r>
              <a:rPr lang="ur-PK" sz="2400" dirty="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نے بڑا اچھا بیان دیا ہے کہ آزادی ٔرا ئے کی کو ئی حد ہو نی چا ہئے ۔ آزادی ٔرا ئے کا یہ مطلب نہیں ہے کہ بالکل چُھو ٹ دے دی جا ئے ۔ </a:t>
            </a:r>
            <a: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
            </a:r>
            <a:b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br>
            <a: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انہوں </a:t>
            </a:r>
            <a:r>
              <a:rPr lang="ur-PK" sz="2400" dirty="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نے کہا کہ ہر مذہب کا ایک وقار ہے اور اس کا احترام ضرو ری ہے اور کسی بھی مذہب کی عزت پر حملہ نہیں کر نا چا ہیے ۔</a:t>
            </a:r>
          </a:p>
        </p:txBody>
      </p:sp>
      <p:sp>
        <p:nvSpPr>
          <p:cNvPr id="10" name="Frame 9"/>
          <p:cNvSpPr/>
          <p:nvPr/>
        </p:nvSpPr>
        <p:spPr>
          <a:xfrm>
            <a:off x="0" y="0"/>
            <a:ext cx="12192000" cy="6858000"/>
          </a:xfrm>
          <a:prstGeom prst="frame">
            <a:avLst>
              <a:gd name="adj1" fmla="val 1784"/>
            </a:avLst>
          </a:prstGeom>
          <a:solidFill>
            <a:srgbClr val="593B0F"/>
          </a:solidFill>
          <a:ln>
            <a:noFill/>
          </a:ln>
          <a:effectLst>
            <a:glow rad="38100">
              <a:schemeClr val="bg1"/>
            </a:glow>
            <a:outerShdw blurRad="50800" dist="38100" dir="2700000" algn="tl" rotWithShape="0">
              <a:prstClr val="black">
                <a:alpha val="40000"/>
              </a:prstClr>
            </a:outerShdw>
            <a:softEdge rad="12700"/>
          </a:effectLst>
          <a:scene3d>
            <a:camera prst="orthographicFront">
              <a:rot lat="0" lon="0" rev="0"/>
            </a:camera>
            <a:lightRig rig="sunset" dir="t"/>
          </a:scene3d>
          <a:sp3d prstMaterial="dkEdge">
            <a:bevelT w="101600" prst="riblet"/>
            <a:bevelB w="101600" prst="riblet"/>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tx1"/>
              </a:solidFill>
            </a:endParaRPr>
          </a:p>
        </p:txBody>
      </p:sp>
      <p:sp>
        <p:nvSpPr>
          <p:cNvPr id="8" name="Oval 7"/>
          <p:cNvSpPr/>
          <p:nvPr/>
        </p:nvSpPr>
        <p:spPr>
          <a:xfrm>
            <a:off x="372352" y="374357"/>
            <a:ext cx="553155" cy="519351"/>
          </a:xfrm>
          <a:prstGeom prst="ellipse">
            <a:avLst/>
          </a:prstGeom>
          <a:solidFill>
            <a:schemeClr val="bg1"/>
          </a:solidFill>
          <a:ln w="73025">
            <a:solidFill>
              <a:srgbClr val="3A0000">
                <a:alpha val="67000"/>
              </a:srgbClr>
            </a:solidFill>
          </a:ln>
          <a:effectLst>
            <a:softEdge rad="0"/>
          </a:effectLst>
        </p:spPr>
        <p:txBody>
          <a:bodyPr wrap="square">
            <a:spAutoFit/>
          </a:bodyPr>
          <a:lstStyle/>
          <a:p>
            <a:pPr algn="ctr" rtl="1"/>
            <a:r>
              <a:rPr lang="en-US" b="1" dirty="0" smtClean="0">
                <a:solidFill>
                  <a:schemeClr val="accent6">
                    <a:lumMod val="75000"/>
                  </a:schemeClr>
                </a:solidFill>
                <a:effectLst>
                  <a:outerShdw blurRad="38100" dist="38100" dir="2700000" algn="tl">
                    <a:srgbClr val="000000">
                      <a:alpha val="43137"/>
                    </a:srgbClr>
                  </a:outerShdw>
                </a:effectLst>
                <a:latin typeface="Jameel Noori Nastaleeq" panose="02000503000000020004" pitchFamily="2" charset="-78"/>
                <a:cs typeface="Jameel Noori Nastaleeq" panose="02000503000000020004" pitchFamily="2" charset="-78"/>
              </a:rPr>
              <a:t>06</a:t>
            </a:r>
            <a:endParaRPr lang="ur-PK" sz="1400" b="1" dirty="0">
              <a:solidFill>
                <a:schemeClr val="accent6">
                  <a:lumMod val="75000"/>
                </a:schemeClr>
              </a:solidFill>
              <a:effectLst>
                <a:outerShdw blurRad="38100" dist="38100" dir="2700000" algn="tl">
                  <a:srgbClr val="000000">
                    <a:alpha val="43137"/>
                  </a:srgbClr>
                </a:outerShdw>
              </a:effectLst>
              <a:latin typeface="Jameel Noori Nastaleeq" panose="02000503000000020004" pitchFamily="2" charset="-78"/>
              <a:cs typeface="Jameel Noori Nastaleeq" panose="02000503000000020004" pitchFamily="2" charset="-78"/>
            </a:endParaRPr>
          </a:p>
        </p:txBody>
      </p:sp>
    </p:spTree>
    <p:extLst>
      <p:ext uri="{BB962C8B-B14F-4D97-AF65-F5344CB8AC3E}">
        <p14:creationId xmlns:p14="http://schemas.microsoft.com/office/powerpoint/2010/main" val="37560052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19414" y="1258193"/>
            <a:ext cx="11153172" cy="4341614"/>
          </a:xfrm>
          <a:prstGeom prst="roundRect">
            <a:avLst/>
          </a:prstGeom>
          <a:solidFill>
            <a:schemeClr val="accent6">
              <a:lumMod val="40000"/>
              <a:lumOff val="60000"/>
            </a:schemeClr>
          </a:solidFill>
          <a:ln w="88900">
            <a:solidFill>
              <a:schemeClr val="bg1"/>
            </a:solidFill>
          </a:ln>
          <a:effectLst>
            <a:softEdge rad="63500"/>
          </a:effectLst>
          <a:scene3d>
            <a:camera prst="orthographicFront"/>
            <a:lightRig rig="threePt" dir="t"/>
          </a:scene3d>
          <a:sp3d prstMaterial="dkEdge">
            <a:bevelT w="38100" h="38100" prst="hardEdge"/>
          </a:sp3d>
        </p:spPr>
        <p:txBody>
          <a:bodyPr wrap="square">
            <a:spAutoFit/>
          </a:bodyPr>
          <a:lstStyle/>
          <a:p>
            <a:pPr algn="ctr" rtl="1">
              <a:lnSpc>
                <a:spcPct val="150000"/>
              </a:lnSpc>
              <a:spcAft>
                <a:spcPts val="1000"/>
              </a:spcAft>
            </a:pPr>
            <a:r>
              <a:rPr lang="ur-PK" sz="2400" dirty="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آجکل میڈیا دنیا پر چھا یا ہوا ہے اور کہیں بھی آگ لگا نے او ر آگ بجھا نے ،فساد پیدا کر نے یا فساد  رو کنے میں بڑا کر دار ادا کر تا ہے </a:t>
            </a:r>
            <a: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a:t>
            </a:r>
            <a:b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br>
            <a: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 </a:t>
            </a:r>
            <a:r>
              <a:rPr lang="ur-PK" sz="2400" dirty="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اس مر تبہ یہ پہلی مر تبہ ہو ا ہے کہ اس وا قعے کے بعد یو ۔ کے اور دنیا کے مختلف میڈیا نے جما عت سے بھی ہما را ردّ عمل یا مو قف اس با رے میں پو چھا </a:t>
            </a:r>
            <a: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
            </a:r>
            <a:b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br>
            <a:r>
              <a:rPr lang="ur-PK" sz="23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جس </a:t>
            </a:r>
            <a:r>
              <a:rPr lang="ur-PK" sz="2300" dirty="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میں ہم نے اس قتل کے وا قعے کے با رے میں بتا یا کہ یہ غیر اسلامی فعل ہے اور ہم اس پر افسوس کر تے ہیں لیکن آزادیٔ را ئے کی بھی کچھ حدود ہو نی چا </a:t>
            </a:r>
            <a:r>
              <a:rPr lang="ur-PK" sz="23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ہئے</a:t>
            </a:r>
            <a: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
            </a:r>
            <a:b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br>
            <a: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 </a:t>
            </a:r>
            <a:r>
              <a:rPr lang="ur-PK" sz="2400" dirty="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ورنہ دنیا میں فساد پیدا کر نے کے ذمہ دار وہ لو گ ہوں گے جو دوسروں کے جذبات کو انگیخت کر تے ہیں </a:t>
            </a:r>
            <a: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a:t>
            </a:r>
            <a:b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br>
            <a: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 </a:t>
            </a:r>
            <a:r>
              <a:rPr lang="ur-PK" sz="2400" dirty="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بہر حال اسکے علا وہ کچھ تفصیلی با تیں بیا ن ہو ئی ہیں پریس میں، یو کے میں، سکا ئی نیوز، نیوزفا ئیو، بی بی ریڈیو، ایل بی سی،بی بی سی لیڈز اور لنڈن لا ئیو، </a:t>
            </a:r>
            <a: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
            </a:r>
            <a:b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br>
            <a: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پھر </a:t>
            </a:r>
            <a:r>
              <a:rPr lang="ur-PK" sz="2400" dirty="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با ہر کے ٹی وی ہیں فا کس ٹی وی ہے، سی این این ہے، کینیڈا کے اخبارات ہیں، اسی طرح یو نان ، آئر لینڈ، فرا نس، امریکہ کے مختلف اخبارات ہیں </a:t>
            </a:r>
            <a: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
            </a:r>
            <a:br>
              <a:rPr lang="ur-PK" sz="24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br>
            <a:r>
              <a:rPr lang="ur-PK" sz="23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انہوں </a:t>
            </a:r>
            <a:r>
              <a:rPr lang="ur-PK" sz="2300" dirty="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نے ہما را مو قف بیان کیا ۔ انٹر ویو  اُن کے سٹوڈیو میں جا کربھی ہو ئے ہیں۔ اور کئی ملین لو گوں تک اسلام کا حقیقی مو قف او ر تعلیم پہنچی ہے اس ذریعے سے </a:t>
            </a:r>
            <a:r>
              <a:rPr lang="ur-PK" sz="2300" dirty="0" smtClean="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rPr>
              <a:t>۔</a:t>
            </a:r>
            <a:endParaRPr lang="ur-PK" sz="2400" dirty="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endParaRPr>
          </a:p>
        </p:txBody>
      </p:sp>
      <p:sp>
        <p:nvSpPr>
          <p:cNvPr id="10" name="Frame 9"/>
          <p:cNvSpPr/>
          <p:nvPr/>
        </p:nvSpPr>
        <p:spPr>
          <a:xfrm>
            <a:off x="0" y="0"/>
            <a:ext cx="12192000" cy="6858000"/>
          </a:xfrm>
          <a:prstGeom prst="frame">
            <a:avLst>
              <a:gd name="adj1" fmla="val 1784"/>
            </a:avLst>
          </a:prstGeom>
          <a:solidFill>
            <a:srgbClr val="593B0F"/>
          </a:solidFill>
          <a:ln>
            <a:noFill/>
          </a:ln>
          <a:effectLst>
            <a:glow rad="38100">
              <a:schemeClr val="bg1"/>
            </a:glow>
            <a:outerShdw blurRad="50800" dist="38100" dir="2700000" algn="tl" rotWithShape="0">
              <a:prstClr val="black">
                <a:alpha val="40000"/>
              </a:prstClr>
            </a:outerShdw>
            <a:softEdge rad="12700"/>
          </a:effectLst>
          <a:scene3d>
            <a:camera prst="orthographicFront">
              <a:rot lat="0" lon="0" rev="0"/>
            </a:camera>
            <a:lightRig rig="sunset" dir="t"/>
          </a:scene3d>
          <a:sp3d prstMaterial="dkEdge">
            <a:bevelT w="101600" prst="riblet"/>
            <a:bevelB w="101600" prst="riblet"/>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tx1"/>
              </a:solidFill>
            </a:endParaRPr>
          </a:p>
        </p:txBody>
      </p:sp>
      <p:sp>
        <p:nvSpPr>
          <p:cNvPr id="8" name="Oval 7"/>
          <p:cNvSpPr/>
          <p:nvPr/>
        </p:nvSpPr>
        <p:spPr>
          <a:xfrm>
            <a:off x="372352" y="374357"/>
            <a:ext cx="553155" cy="519351"/>
          </a:xfrm>
          <a:prstGeom prst="ellipse">
            <a:avLst/>
          </a:prstGeom>
          <a:solidFill>
            <a:schemeClr val="bg1"/>
          </a:solidFill>
          <a:ln w="73025">
            <a:solidFill>
              <a:srgbClr val="3A0000">
                <a:alpha val="67000"/>
              </a:srgbClr>
            </a:solidFill>
          </a:ln>
          <a:effectLst>
            <a:softEdge rad="0"/>
          </a:effectLst>
        </p:spPr>
        <p:txBody>
          <a:bodyPr wrap="square">
            <a:spAutoFit/>
          </a:bodyPr>
          <a:lstStyle/>
          <a:p>
            <a:pPr algn="ctr" rtl="1"/>
            <a:r>
              <a:rPr lang="en-US" b="1" dirty="0" smtClean="0">
                <a:solidFill>
                  <a:schemeClr val="accent6">
                    <a:lumMod val="75000"/>
                  </a:schemeClr>
                </a:solidFill>
                <a:effectLst>
                  <a:outerShdw blurRad="38100" dist="38100" dir="2700000" algn="tl">
                    <a:srgbClr val="000000">
                      <a:alpha val="43137"/>
                    </a:srgbClr>
                  </a:outerShdw>
                </a:effectLst>
                <a:latin typeface="Jameel Noori Nastaleeq" panose="02000503000000020004" pitchFamily="2" charset="-78"/>
                <a:cs typeface="Jameel Noori Nastaleeq" panose="02000503000000020004" pitchFamily="2" charset="-78"/>
              </a:rPr>
              <a:t>07</a:t>
            </a:r>
            <a:endParaRPr lang="ur-PK" sz="1400" b="1" dirty="0">
              <a:solidFill>
                <a:schemeClr val="accent6">
                  <a:lumMod val="75000"/>
                </a:schemeClr>
              </a:solidFill>
              <a:effectLst>
                <a:outerShdw blurRad="38100" dist="38100" dir="2700000" algn="tl">
                  <a:srgbClr val="000000">
                    <a:alpha val="43137"/>
                  </a:srgbClr>
                </a:outerShdw>
              </a:effectLst>
              <a:latin typeface="Jameel Noori Nastaleeq" panose="02000503000000020004" pitchFamily="2" charset="-78"/>
              <a:cs typeface="Jameel Noori Nastaleeq" panose="02000503000000020004" pitchFamily="2" charset="-78"/>
            </a:endParaRPr>
          </a:p>
        </p:txBody>
      </p:sp>
    </p:spTree>
    <p:extLst>
      <p:ext uri="{BB962C8B-B14F-4D97-AF65-F5344CB8AC3E}">
        <p14:creationId xmlns:p14="http://schemas.microsoft.com/office/powerpoint/2010/main" val="33187610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spDef>
      <a:spPr>
        <a:solidFill>
          <a:srgbClr val="DCD084"/>
        </a:solidFill>
        <a:ln w="127000">
          <a:solidFill>
            <a:srgbClr val="19200A"/>
          </a:solidFill>
        </a:ln>
        <a:effectLst>
          <a:softEdge rad="63500"/>
        </a:effectLst>
      </a:spPr>
      <a:bodyPr wrap="square">
        <a:spAutoFit/>
      </a:bodyPr>
      <a:lstStyle>
        <a:defPPr algn="ctr" rtl="1">
          <a:lnSpc>
            <a:spcPct val="150000"/>
          </a:lnSpc>
          <a:spcAft>
            <a:spcPts val="1000"/>
          </a:spcAft>
          <a:defRPr sz="2400" dirty="0">
            <a:solidFill>
              <a:schemeClr val="bg1"/>
            </a:solidFill>
            <a:latin typeface="Jameel Noori Nastaleeq" panose="02000503000000020004" pitchFamily="2" charset="-78"/>
            <a:ea typeface="Calibri" panose="020F0502020204030204" pitchFamily="34" charset="0"/>
            <a:cs typeface="Jameel Noori Nastaleeq" panose="02000503000000020004" pitchFamily="2" charset="-78"/>
          </a:defRPr>
        </a:defPPr>
      </a:lstStyle>
    </a:spDef>
  </a:objectDefaults>
  <a:extraClrSchemeLst/>
  <a:extLst>
    <a:ext uri="{05A4C25C-085E-4340-85A3-A5531E510DB2}">
      <thm15:themeFamily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TC104033921[[fn=Damask]]</Template>
  <TotalTime>7341</TotalTime>
  <Words>619</Words>
  <Application>Microsoft Office PowerPoint</Application>
  <PresentationFormat>Widescreen</PresentationFormat>
  <Paragraphs>63</Paragraphs>
  <Slides>24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_PDMS_Saleem_QuranFont</vt:lpstr>
      <vt:lpstr>Arial</vt:lpstr>
      <vt:lpstr>Bombay Black Unicode</vt:lpstr>
      <vt:lpstr>Bookman Old Style</vt:lpstr>
      <vt:lpstr>Calibri</vt:lpstr>
      <vt:lpstr>Jameel Noori Nastaleeq</vt:lpstr>
      <vt:lpstr>Rockwell</vt:lpstr>
      <vt:lpstr>Damask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Sajeel Ahmad</dc:creator>
  <cp:lastModifiedBy>Mohammad Ahmad</cp:lastModifiedBy>
  <cp:revision>694</cp:revision>
  <dcterms:created xsi:type="dcterms:W3CDTF">2014-08-08T15:18:10Z</dcterms:created>
  <dcterms:modified xsi:type="dcterms:W3CDTF">2015-01-23T05:01:03Z</dcterms:modified>
</cp:coreProperties>
</file>