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550" r:id="rId5"/>
    <p:sldId id="370" r:id="rId6"/>
    <p:sldId id="584" r:id="rId7"/>
    <p:sldId id="566" r:id="rId8"/>
    <p:sldId id="567" r:id="rId9"/>
    <p:sldId id="580" r:id="rId10"/>
    <p:sldId id="568" r:id="rId11"/>
    <p:sldId id="569" r:id="rId12"/>
    <p:sldId id="570" r:id="rId13"/>
    <p:sldId id="571" r:id="rId14"/>
    <p:sldId id="572" r:id="rId15"/>
    <p:sldId id="583" r:id="rId16"/>
    <p:sldId id="573" r:id="rId17"/>
    <p:sldId id="574" r:id="rId18"/>
    <p:sldId id="576" r:id="rId19"/>
    <p:sldId id="577" r:id="rId20"/>
    <p:sldId id="578" r:id="rId21"/>
    <p:sldId id="538" r:id="rId22"/>
    <p:sldId id="484" r:id="rId23"/>
    <p:sldId id="579" r:id="rId24"/>
    <p:sldId id="41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1F2C16"/>
    <a:srgbClr val="126E12"/>
    <a:srgbClr val="008000"/>
    <a:srgbClr val="006600"/>
    <a:srgbClr val="043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3" autoAdjust="0"/>
  </p:normalViewPr>
  <p:slideViewPr>
    <p:cSldViewPr>
      <p:cViewPr>
        <p:scale>
          <a:sx n="70" d="100"/>
          <a:sy n="70" d="100"/>
        </p:scale>
        <p:origin x="-1572" y="-23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4" csCatId="accent1" phldr="1"/>
      <dgm:spPr/>
      <dgm:t>
        <a:bodyPr/>
        <a:lstStyle/>
        <a:p>
          <a:endParaRPr lang="en-GB"/>
        </a:p>
      </dgm:t>
    </dgm:pt>
    <dgm:pt modelId="{74AADA9E-F488-4AD7-A0FC-0FA1A57356E4}">
      <dgm:prSet phldrT="[Text]" custT="1"/>
      <dgm:spPr/>
      <dgm:t>
        <a:bodyPr/>
        <a:lstStyle/>
        <a:p>
          <a:pPr algn="ct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said that the expression of true gratitude for every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is to look after the new-comers and draw attention to their own improvement. </a:t>
          </a:r>
          <a:r>
            <a:rPr lang="en-GB" sz="1600" dirty="0" smtClean="0">
              <a:solidFill>
                <a:schemeClr val="tx1"/>
              </a:solidFill>
            </a:rPr>
            <a:t> </a:t>
          </a:r>
          <a:endParaRPr lang="en-GB" sz="1600" dirty="0">
            <a:solidFill>
              <a:schemeClr val="tx1"/>
            </a:solidFill>
          </a:endParaRPr>
        </a:p>
      </dgm:t>
    </dgm:pt>
    <dgm:pt modelId="{AF5B0EBA-7A6E-4F8A-B404-CD33A2C1AFD7}" type="parTrans" cxnId="{E4A2943C-479B-482F-802E-C6DE792253E7}">
      <dgm:prSet/>
      <dgm:spPr/>
      <dgm:t>
        <a:bodyPr/>
        <a:lstStyle/>
        <a:p>
          <a:pPr algn="ctr"/>
          <a:endParaRPr lang="en-GB"/>
        </a:p>
      </dgm:t>
    </dgm:pt>
    <dgm:pt modelId="{55148FEE-CB54-485B-853A-08BC75D9D755}" type="sibTrans" cxnId="{E4A2943C-479B-482F-802E-C6DE792253E7}">
      <dgm:prSet/>
      <dgm:spPr/>
      <dgm:t>
        <a:bodyPr/>
        <a:lstStyle/>
        <a:p>
          <a:pPr algn="ctr"/>
          <a:endParaRPr lang="en-GB"/>
        </a:p>
      </dgm:t>
    </dgm:pt>
    <dgm:pt modelId="{00919851-6B67-4A97-9ED2-F4D05F505955}">
      <dgm:prSet custT="1"/>
      <dgm:spPr/>
      <dgm:t>
        <a:bodyPr/>
        <a:lstStyle/>
        <a:p>
          <a:pPr algn="ct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t>
          </a:r>
          <a:r>
            <a:rPr lang="en-GB" sz="1600" dirty="0" smtClean="0">
              <a:solidFill>
                <a:schemeClr val="tx1"/>
              </a:solidFill>
              <a:effectLst/>
              <a:latin typeface="+mn-lt"/>
              <a:ea typeface="+mn-ea"/>
              <a:cs typeface="+mn-cs"/>
            </a:rPr>
            <a:t>(aba) said </a:t>
          </a:r>
          <a:r>
            <a:rPr lang="en-GB" sz="1600" dirty="0" smtClean="0">
              <a:solidFill>
                <a:schemeClr val="tx1"/>
              </a:solidFill>
              <a:effectLst/>
              <a:latin typeface="+mn-lt"/>
              <a:ea typeface="+mn-ea"/>
              <a:cs typeface="+mn-cs"/>
            </a:rPr>
            <a:t>that in his sermon of last Friday which was delivered in Berlin, Germany, </a:t>
          </a: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mentioned the Divine blessings of </a:t>
          </a:r>
          <a:r>
            <a:rPr lang="en-GB" sz="1600" dirty="0" err="1" smtClean="0">
              <a:solidFill>
                <a:schemeClr val="tx1"/>
              </a:solidFill>
              <a:effectLst/>
              <a:latin typeface="+mn-lt"/>
              <a:ea typeface="+mn-ea"/>
              <a:cs typeface="+mn-cs"/>
            </a:rPr>
            <a:t>Jalsa</a:t>
          </a:r>
          <a:r>
            <a:rPr lang="en-GB" sz="1600" dirty="0" smtClean="0">
              <a:solidFill>
                <a:schemeClr val="tx1"/>
              </a:solidFill>
              <a:effectLst/>
              <a:latin typeface="+mn-lt"/>
              <a:ea typeface="+mn-ea"/>
              <a:cs typeface="+mn-cs"/>
            </a:rPr>
            <a:t> </a:t>
          </a:r>
          <a:r>
            <a:rPr lang="en-GB" sz="1600" dirty="0" smtClean="0">
              <a:solidFill>
                <a:schemeClr val="tx1"/>
              </a:solidFill>
              <a:effectLst/>
              <a:latin typeface="+mn-lt"/>
              <a:ea typeface="+mn-ea"/>
              <a:cs typeface="+mn-cs"/>
            </a:rPr>
            <a:t>as </a:t>
          </a:r>
          <a:r>
            <a:rPr lang="en-GB" sz="1600" dirty="0" smtClean="0">
              <a:solidFill>
                <a:schemeClr val="tx1"/>
              </a:solidFill>
              <a:effectLst/>
              <a:latin typeface="+mn-lt"/>
              <a:ea typeface="+mn-ea"/>
              <a:cs typeface="+mn-cs"/>
            </a:rPr>
            <a:t>well as the </a:t>
          </a:r>
          <a:r>
            <a:rPr lang="en-GB" sz="1600" dirty="0" smtClean="0">
              <a:solidFill>
                <a:schemeClr val="tx1"/>
              </a:solidFill>
              <a:effectLst/>
              <a:latin typeface="+mn-lt"/>
              <a:ea typeface="+mn-ea"/>
              <a:cs typeface="+mn-cs"/>
            </a:rPr>
            <a:t>blessings during </a:t>
          </a:r>
          <a:r>
            <a:rPr lang="en-GB" sz="1600" dirty="0" smtClean="0">
              <a:solidFill>
                <a:schemeClr val="tx1"/>
              </a:solidFill>
              <a:effectLst/>
              <a:latin typeface="+mn-lt"/>
              <a:ea typeface="+mn-ea"/>
              <a:cs typeface="+mn-cs"/>
            </a:rPr>
            <a:t>other programmes organised by the German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a:t>
          </a:r>
          <a:endParaRPr lang="en-GB" sz="1600" b="0" u="none" dirty="0"/>
        </a:p>
      </dgm:t>
    </dgm:pt>
    <dgm:pt modelId="{2BF3932D-EB23-4A93-9999-EB61AE96628C}" type="parTrans" cxnId="{B870DA17-DC65-4B5E-9689-C49E829CD717}">
      <dgm:prSet/>
      <dgm:spPr/>
      <dgm:t>
        <a:bodyPr/>
        <a:lstStyle/>
        <a:p>
          <a:pPr algn="ctr"/>
          <a:endParaRPr lang="en-GB"/>
        </a:p>
      </dgm:t>
    </dgm:pt>
    <dgm:pt modelId="{355FF7CF-6660-481F-BAAD-41621CAAB4CF}" type="sibTrans" cxnId="{B870DA17-DC65-4B5E-9689-C49E829CD717}">
      <dgm:prSet/>
      <dgm:spPr/>
      <dgm:t>
        <a:bodyPr/>
        <a:lstStyle/>
        <a:p>
          <a:pPr algn="ctr"/>
          <a:endParaRPr lang="en-GB"/>
        </a:p>
      </dgm:t>
    </dgm:pt>
    <dgm:pt modelId="{371EA2A0-6715-4A48-B14F-2D7A20F5E97D}">
      <dgm:prSet custT="1"/>
      <dgm:spPr/>
      <dgm:t>
        <a:bodyPr/>
        <a:lstStyle/>
        <a:p>
          <a:pPr algn="ctr"/>
          <a:r>
            <a:rPr lang="en-GB" sz="1600" dirty="0" smtClean="0">
              <a:solidFill>
                <a:schemeClr val="tx1"/>
              </a:solidFill>
              <a:effectLst/>
              <a:latin typeface="+mn-lt"/>
              <a:ea typeface="+mn-ea"/>
              <a:cs typeface="+mn-cs"/>
            </a:rPr>
            <a:t>Many new aspects of these blessings were observed and new avenues of introduction of the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were opened which the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should fully avail of. </a:t>
          </a:r>
          <a:endParaRPr lang="en-GB" sz="1600" dirty="0"/>
        </a:p>
      </dgm:t>
    </dgm:pt>
    <dgm:pt modelId="{3A2C380B-9710-4B0B-90F2-68CF04F232E9}" type="parTrans" cxnId="{E04B3F37-D4CB-4CD4-8E98-43E7CCA776F0}">
      <dgm:prSet/>
      <dgm:spPr/>
      <dgm:t>
        <a:bodyPr/>
        <a:lstStyle/>
        <a:p>
          <a:pPr algn="ctr"/>
          <a:endParaRPr lang="en-GB"/>
        </a:p>
      </dgm:t>
    </dgm:pt>
    <dgm:pt modelId="{145830F3-5799-4FF7-8F29-CD5D63D63C37}" type="sibTrans" cxnId="{E04B3F37-D4CB-4CD4-8E98-43E7CCA776F0}">
      <dgm:prSet/>
      <dgm:spPr/>
      <dgm:t>
        <a:bodyPr/>
        <a:lstStyle/>
        <a:p>
          <a:pPr algn="ctr"/>
          <a:endParaRPr lang="en-GB"/>
        </a:p>
      </dgm:t>
    </dgm:pt>
    <dgm:pt modelId="{F5541D7B-7F37-4BC6-B2F4-A149A5E77A7D}">
      <dgm:prSet custT="1"/>
      <dgm:spPr/>
      <dgm:t>
        <a:bodyPr/>
        <a:lstStyle/>
        <a:p>
          <a:pPr algn="ctr"/>
          <a:r>
            <a:rPr lang="en-US" sz="1600" b="0" i="0" dirty="0" err="1" smtClean="0">
              <a:solidFill>
                <a:schemeClr val="tx1"/>
              </a:solidFill>
              <a:effectLst/>
              <a:latin typeface="+mn-lt"/>
              <a:ea typeface="+mn-ea"/>
              <a:cs typeface="+mn-cs"/>
            </a:rPr>
            <a:t>Hudhur</a:t>
          </a:r>
          <a:r>
            <a:rPr lang="en-US" sz="1600" b="0" i="0" dirty="0" smtClean="0">
              <a:solidFill>
                <a:schemeClr val="tx1"/>
              </a:solidFill>
              <a:effectLst/>
              <a:latin typeface="+mn-lt"/>
              <a:ea typeface="+mn-ea"/>
              <a:cs typeface="+mn-cs"/>
            </a:rPr>
            <a:t> (aba) prayed that may we always experience progress of our </a:t>
          </a:r>
          <a:r>
            <a:rPr lang="en-US" sz="1600" b="0" i="0" dirty="0" err="1" smtClean="0">
              <a:solidFill>
                <a:schemeClr val="tx1"/>
              </a:solidFill>
              <a:effectLst/>
              <a:latin typeface="+mn-lt"/>
              <a:ea typeface="+mn-ea"/>
              <a:cs typeface="+mn-cs"/>
            </a:rPr>
            <a:t>Jama’at</a:t>
          </a:r>
          <a:r>
            <a:rPr lang="en-US" sz="1600" b="0" i="0" dirty="0" smtClean="0">
              <a:solidFill>
                <a:schemeClr val="tx1"/>
              </a:solidFill>
              <a:effectLst/>
              <a:latin typeface="+mn-lt"/>
              <a:ea typeface="+mn-ea"/>
              <a:cs typeface="+mn-cs"/>
            </a:rPr>
            <a:t>.. May God always bestow His grace on us.</a:t>
          </a:r>
          <a:endParaRPr lang="en-GB" sz="1600" i="1" dirty="0"/>
        </a:p>
      </dgm:t>
    </dgm:pt>
    <dgm:pt modelId="{4D0F540E-AE7B-4BC4-A3A8-5E3C55751DCB}" type="parTrans" cxnId="{E0A3850C-486C-4A55-8362-92CA253693C9}">
      <dgm:prSet/>
      <dgm:spPr/>
      <dgm:t>
        <a:bodyPr/>
        <a:lstStyle/>
        <a:p>
          <a:pPr algn="ctr"/>
          <a:endParaRPr lang="en-GB"/>
        </a:p>
      </dgm:t>
    </dgm:pt>
    <dgm:pt modelId="{C7A8B460-07ED-47CE-BB24-D64D88DAC5BD}" type="sibTrans" cxnId="{E0A3850C-486C-4A55-8362-92CA253693C9}">
      <dgm:prSet/>
      <dgm:spPr/>
      <dgm:t>
        <a:bodyPr/>
        <a:lstStyle/>
        <a:p>
          <a:pPr algn="ctr"/>
          <a:endParaRPr lang="en-GB"/>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4"/>
      <dgm:spPr/>
      <dgm:t>
        <a:bodyPr/>
        <a:lstStyle/>
        <a:p>
          <a:endParaRPr lang="en-GB"/>
        </a:p>
      </dgm:t>
    </dgm:pt>
    <dgm:pt modelId="{13754A47-8F55-4C86-A11E-1C880B5A0F99}" type="pres">
      <dgm:prSet presAssocID="{00919851-6B67-4A97-9ED2-F4D05F505955}" presName="img" presStyleLbl="fgImgPlace1" presStyleIdx="0" presStyleCnt="4"/>
      <dgm:spPr/>
      <dgm:t>
        <a:bodyPr/>
        <a:lstStyle/>
        <a:p>
          <a:endParaRPr lang="en-GB"/>
        </a:p>
      </dgm:t>
    </dgm:pt>
    <dgm:pt modelId="{EF2E8CDD-057A-4505-BAAC-4A268E325B1E}" type="pres">
      <dgm:prSet presAssocID="{00919851-6B67-4A97-9ED2-F4D05F505955}" presName="text" presStyleLbl="node1" presStyleIdx="0" presStyleCnt="4">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4BD7DC7C-8F2C-4787-93DF-7C57358B592F}" type="pres">
      <dgm:prSet presAssocID="{371EA2A0-6715-4A48-B14F-2D7A20F5E97D}" presName="comp" presStyleCnt="0"/>
      <dgm:spPr/>
      <dgm:t>
        <a:bodyPr/>
        <a:lstStyle/>
        <a:p>
          <a:endParaRPr lang="en-GB"/>
        </a:p>
      </dgm:t>
    </dgm:pt>
    <dgm:pt modelId="{28E318B7-F027-456C-8E6F-E85AF9866FAD}" type="pres">
      <dgm:prSet presAssocID="{371EA2A0-6715-4A48-B14F-2D7A20F5E97D}" presName="box" presStyleLbl="node1" presStyleIdx="1" presStyleCnt="4" custLinFactNeighborY="-4324"/>
      <dgm:spPr/>
      <dgm:t>
        <a:bodyPr/>
        <a:lstStyle/>
        <a:p>
          <a:endParaRPr lang="en-GB"/>
        </a:p>
      </dgm:t>
    </dgm:pt>
    <dgm:pt modelId="{8C704CCD-6CD5-4351-8687-271C8D3CDC12}" type="pres">
      <dgm:prSet presAssocID="{371EA2A0-6715-4A48-B14F-2D7A20F5E97D}" presName="img" presStyleLbl="fgImgPlace1" presStyleIdx="1" presStyleCnt="4"/>
      <dgm:spPr/>
      <dgm:t>
        <a:bodyPr/>
        <a:lstStyle/>
        <a:p>
          <a:endParaRPr lang="en-GB"/>
        </a:p>
      </dgm:t>
    </dgm:pt>
    <dgm:pt modelId="{0240DDB6-BDE6-4D57-8C1A-0699BE032DD4}" type="pres">
      <dgm:prSet presAssocID="{371EA2A0-6715-4A48-B14F-2D7A20F5E97D}" presName="text" presStyleLbl="node1" presStyleIdx="1" presStyleCnt="4">
        <dgm:presLayoutVars>
          <dgm:bulletEnabled val="1"/>
        </dgm:presLayoutVars>
      </dgm:prSet>
      <dgm:spPr/>
      <dgm:t>
        <a:bodyPr/>
        <a:lstStyle/>
        <a:p>
          <a:endParaRPr lang="en-GB"/>
        </a:p>
      </dgm:t>
    </dgm:pt>
    <dgm:pt modelId="{A639684E-9B32-4031-890D-FCE0EA849FA3}" type="pres">
      <dgm:prSet presAssocID="{145830F3-5799-4FF7-8F29-CD5D63D63C37}" presName="spacer" presStyleCnt="0"/>
      <dgm:spPr/>
      <dgm:t>
        <a:bodyPr/>
        <a:lstStyle/>
        <a:p>
          <a:endParaRPr lang="en-GB"/>
        </a:p>
      </dgm:t>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2" presStyleCnt="4"/>
      <dgm:spPr/>
      <dgm:t>
        <a:bodyPr/>
        <a:lstStyle/>
        <a:p>
          <a:endParaRPr lang="en-GB"/>
        </a:p>
      </dgm:t>
    </dgm:pt>
    <dgm:pt modelId="{B85B044E-A4A0-4F86-80D8-E74D9E599169}" type="pres">
      <dgm:prSet presAssocID="{74AADA9E-F488-4AD7-A0FC-0FA1A57356E4}" presName="img" presStyleLbl="fgImgPlace1" presStyleIdx="2" presStyleCnt="4"/>
      <dgm:spPr/>
      <dgm:t>
        <a:bodyPr/>
        <a:lstStyle/>
        <a:p>
          <a:endParaRPr lang="en-GB"/>
        </a:p>
      </dgm:t>
    </dgm:pt>
    <dgm:pt modelId="{52EB3B9E-438A-4B4E-B0C7-27F0CBE70FDB}" type="pres">
      <dgm:prSet presAssocID="{74AADA9E-F488-4AD7-A0FC-0FA1A57356E4}" presName="text" presStyleLbl="node1" presStyleIdx="2" presStyleCnt="4">
        <dgm:presLayoutVars>
          <dgm:bulletEnabled val="1"/>
        </dgm:presLayoutVars>
      </dgm:prSet>
      <dgm:spPr/>
      <dgm:t>
        <a:bodyPr/>
        <a:lstStyle/>
        <a:p>
          <a:endParaRPr lang="en-GB"/>
        </a:p>
      </dgm:t>
    </dgm:pt>
    <dgm:pt modelId="{7513E0D2-A59A-4C42-893D-13FA91F37F9C}" type="pres">
      <dgm:prSet presAssocID="{55148FEE-CB54-485B-853A-08BC75D9D755}" presName="spacer" presStyleCnt="0"/>
      <dgm:spPr/>
      <dgm:t>
        <a:bodyPr/>
        <a:lstStyle/>
        <a:p>
          <a:endParaRPr lang="en-GB"/>
        </a:p>
      </dgm:t>
    </dgm:pt>
    <dgm:pt modelId="{688F3D48-6260-41F0-984E-97C4139106C3}" type="pres">
      <dgm:prSet presAssocID="{F5541D7B-7F37-4BC6-B2F4-A149A5E77A7D}" presName="comp" presStyleCnt="0"/>
      <dgm:spPr/>
      <dgm:t>
        <a:bodyPr/>
        <a:lstStyle/>
        <a:p>
          <a:endParaRPr lang="en-GB"/>
        </a:p>
      </dgm:t>
    </dgm:pt>
    <dgm:pt modelId="{BA6914FF-CE80-4A93-9A46-63ACD6751986}" type="pres">
      <dgm:prSet presAssocID="{F5541D7B-7F37-4BC6-B2F4-A149A5E77A7D}" presName="box" presStyleLbl="node1" presStyleIdx="3" presStyleCnt="4"/>
      <dgm:spPr/>
      <dgm:t>
        <a:bodyPr/>
        <a:lstStyle/>
        <a:p>
          <a:endParaRPr lang="en-GB"/>
        </a:p>
      </dgm:t>
    </dgm:pt>
    <dgm:pt modelId="{6B96328D-C476-4F10-A6D3-C50723E786F6}" type="pres">
      <dgm:prSet presAssocID="{F5541D7B-7F37-4BC6-B2F4-A149A5E77A7D}" presName="img" presStyleLbl="fgImgPlace1" presStyleIdx="3" presStyleCnt="4"/>
      <dgm:spPr/>
      <dgm:t>
        <a:bodyPr/>
        <a:lstStyle/>
        <a:p>
          <a:endParaRPr lang="en-GB"/>
        </a:p>
      </dgm:t>
    </dgm:pt>
    <dgm:pt modelId="{23AA66CE-5DCA-4D15-8F48-26CD3E5C685B}" type="pres">
      <dgm:prSet presAssocID="{F5541D7B-7F37-4BC6-B2F4-A149A5E77A7D}" presName="text" presStyleLbl="node1" presStyleIdx="3" presStyleCnt="4">
        <dgm:presLayoutVars>
          <dgm:bulletEnabled val="1"/>
        </dgm:presLayoutVars>
      </dgm:prSet>
      <dgm:spPr/>
      <dgm:t>
        <a:bodyPr/>
        <a:lstStyle/>
        <a:p>
          <a:endParaRPr lang="en-GB"/>
        </a:p>
      </dgm:t>
    </dgm:pt>
  </dgm:ptLst>
  <dgm:cxnLst>
    <dgm:cxn modelId="{0C4244BE-A6BD-432C-9D63-0E01804A6D9B}" type="presOf" srcId="{74AADA9E-F488-4AD7-A0FC-0FA1A57356E4}" destId="{52EB3B9E-438A-4B4E-B0C7-27F0CBE70FDB}" srcOrd="1" destOrd="0" presId="urn:microsoft.com/office/officeart/2005/8/layout/vList4#1"/>
    <dgm:cxn modelId="{E4A2943C-479B-482F-802E-C6DE792253E7}" srcId="{E2615AE4-BBDE-4F3B-9952-A1D14B33711B}" destId="{74AADA9E-F488-4AD7-A0FC-0FA1A57356E4}" srcOrd="2" destOrd="0" parTransId="{AF5B0EBA-7A6E-4F8A-B404-CD33A2C1AFD7}" sibTransId="{55148FEE-CB54-485B-853A-08BC75D9D755}"/>
    <dgm:cxn modelId="{C678195B-B460-4FD3-B091-534D5CD9F2D5}" type="presOf" srcId="{371EA2A0-6715-4A48-B14F-2D7A20F5E97D}" destId="{0240DDB6-BDE6-4D57-8C1A-0699BE032DD4}" srcOrd="1"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FDEB2A1D-93B7-42E0-A371-112A8524E568}" type="presOf" srcId="{00919851-6B67-4A97-9ED2-F4D05F505955}" destId="{EF2E8CDD-057A-4505-BAAC-4A268E325B1E}" srcOrd="1" destOrd="0" presId="urn:microsoft.com/office/officeart/2005/8/layout/vList4#1"/>
    <dgm:cxn modelId="{A5404845-AEBC-4D00-81D0-2ABB14866E28}" type="presOf" srcId="{00919851-6B67-4A97-9ED2-F4D05F505955}" destId="{C3F51F56-F2A9-4F47-97E1-90FC209DE1A1}" srcOrd="0" destOrd="0" presId="urn:microsoft.com/office/officeart/2005/8/layout/vList4#1"/>
    <dgm:cxn modelId="{E0A3850C-486C-4A55-8362-92CA253693C9}" srcId="{E2615AE4-BBDE-4F3B-9952-A1D14B33711B}" destId="{F5541D7B-7F37-4BC6-B2F4-A149A5E77A7D}" srcOrd="3" destOrd="0" parTransId="{4D0F540E-AE7B-4BC4-A3A8-5E3C55751DCB}" sibTransId="{C7A8B460-07ED-47CE-BB24-D64D88DAC5BD}"/>
    <dgm:cxn modelId="{B870DA17-DC65-4B5E-9689-C49E829CD717}" srcId="{E2615AE4-BBDE-4F3B-9952-A1D14B33711B}" destId="{00919851-6B67-4A97-9ED2-F4D05F505955}" srcOrd="0" destOrd="0" parTransId="{2BF3932D-EB23-4A93-9999-EB61AE96628C}" sibTransId="{355FF7CF-6660-481F-BAAD-41621CAAB4CF}"/>
    <dgm:cxn modelId="{76D3FD49-A3DF-433E-BA31-212FD7AE5850}" type="presOf" srcId="{74AADA9E-F488-4AD7-A0FC-0FA1A57356E4}" destId="{148B2E20-A254-4A00-B8CA-FDBC1D947EE5}" srcOrd="0" destOrd="0" presId="urn:microsoft.com/office/officeart/2005/8/layout/vList4#1"/>
    <dgm:cxn modelId="{E04B3F37-D4CB-4CD4-8E98-43E7CCA776F0}" srcId="{E2615AE4-BBDE-4F3B-9952-A1D14B33711B}" destId="{371EA2A0-6715-4A48-B14F-2D7A20F5E97D}" srcOrd="1" destOrd="0" parTransId="{3A2C380B-9710-4B0B-90F2-68CF04F232E9}" sibTransId="{145830F3-5799-4FF7-8F29-CD5D63D63C37}"/>
    <dgm:cxn modelId="{74E708DE-4CDC-4071-8E5C-140C0601F94D}" type="presOf" srcId="{371EA2A0-6715-4A48-B14F-2D7A20F5E97D}" destId="{28E318B7-F027-456C-8E6F-E85AF9866FAD}" srcOrd="0" destOrd="0" presId="urn:microsoft.com/office/officeart/2005/8/layout/vList4#1"/>
    <dgm:cxn modelId="{0396A1AB-92B5-497B-84EC-BC22CFA55360}" type="presOf" srcId="{F5541D7B-7F37-4BC6-B2F4-A149A5E77A7D}" destId="{23AA66CE-5DCA-4D15-8F48-26CD3E5C685B}" srcOrd="1" destOrd="0" presId="urn:microsoft.com/office/officeart/2005/8/layout/vList4#1"/>
    <dgm:cxn modelId="{9FDA83E5-D46C-4339-8C79-99DE956B6FF7}" type="presOf" srcId="{F5541D7B-7F37-4BC6-B2F4-A149A5E77A7D}" destId="{BA6914FF-CE80-4A93-9A46-63ACD6751986}" srcOrd="0" destOrd="0" presId="urn:microsoft.com/office/officeart/2005/8/layout/vList4#1"/>
    <dgm:cxn modelId="{D94BE8C6-BB3C-4D24-B5AA-C1C9857DA0FC}" type="presParOf" srcId="{A4E2225C-80A6-450D-9267-6B9E993D2581}" destId="{5D9720D2-5AE1-4C2A-90FA-4BBCE2C75B63}" srcOrd="0" destOrd="0" presId="urn:microsoft.com/office/officeart/2005/8/layout/vList4#1"/>
    <dgm:cxn modelId="{C5EAA56F-6764-4243-BC84-CD583FFC6BC0}" type="presParOf" srcId="{5D9720D2-5AE1-4C2A-90FA-4BBCE2C75B63}" destId="{C3F51F56-F2A9-4F47-97E1-90FC209DE1A1}" srcOrd="0" destOrd="0" presId="urn:microsoft.com/office/officeart/2005/8/layout/vList4#1"/>
    <dgm:cxn modelId="{A8EB096B-902F-4C8B-BBEC-22038B725CEA}" type="presParOf" srcId="{5D9720D2-5AE1-4C2A-90FA-4BBCE2C75B63}" destId="{13754A47-8F55-4C86-A11E-1C880B5A0F99}" srcOrd="1" destOrd="0" presId="urn:microsoft.com/office/officeart/2005/8/layout/vList4#1"/>
    <dgm:cxn modelId="{FCA65307-C371-4372-80CD-64F842C056CC}" type="presParOf" srcId="{5D9720D2-5AE1-4C2A-90FA-4BBCE2C75B63}" destId="{EF2E8CDD-057A-4505-BAAC-4A268E325B1E}" srcOrd="2" destOrd="0" presId="urn:microsoft.com/office/officeart/2005/8/layout/vList4#1"/>
    <dgm:cxn modelId="{302DB769-4057-4F0C-B8B8-CFB555DA9CDA}" type="presParOf" srcId="{A4E2225C-80A6-450D-9267-6B9E993D2581}" destId="{3B7FF8E2-4DFD-4F63-B711-BCC3C6269017}" srcOrd="1" destOrd="0" presId="urn:microsoft.com/office/officeart/2005/8/layout/vList4#1"/>
    <dgm:cxn modelId="{1425DDEA-27AC-42AB-89F8-877DC38AA225}" type="presParOf" srcId="{A4E2225C-80A6-450D-9267-6B9E993D2581}" destId="{4BD7DC7C-8F2C-4787-93DF-7C57358B592F}" srcOrd="2" destOrd="0" presId="urn:microsoft.com/office/officeart/2005/8/layout/vList4#1"/>
    <dgm:cxn modelId="{776EC536-7343-447C-B585-B6320408D9CA}" type="presParOf" srcId="{4BD7DC7C-8F2C-4787-93DF-7C57358B592F}" destId="{28E318B7-F027-456C-8E6F-E85AF9866FAD}" srcOrd="0" destOrd="0" presId="urn:microsoft.com/office/officeart/2005/8/layout/vList4#1"/>
    <dgm:cxn modelId="{0ADAFEA2-26B1-48E1-A17D-A240C78C0966}" type="presParOf" srcId="{4BD7DC7C-8F2C-4787-93DF-7C57358B592F}" destId="{8C704CCD-6CD5-4351-8687-271C8D3CDC12}" srcOrd="1" destOrd="0" presId="urn:microsoft.com/office/officeart/2005/8/layout/vList4#1"/>
    <dgm:cxn modelId="{FB4C6314-88A8-473F-8CE4-5ED8E4A9DB5C}" type="presParOf" srcId="{4BD7DC7C-8F2C-4787-93DF-7C57358B592F}" destId="{0240DDB6-BDE6-4D57-8C1A-0699BE032DD4}" srcOrd="2" destOrd="0" presId="urn:microsoft.com/office/officeart/2005/8/layout/vList4#1"/>
    <dgm:cxn modelId="{ECF0DBBF-0225-4B66-A79A-046CFC0A7EA9}" type="presParOf" srcId="{A4E2225C-80A6-450D-9267-6B9E993D2581}" destId="{A639684E-9B32-4031-890D-FCE0EA849FA3}" srcOrd="3" destOrd="0" presId="urn:microsoft.com/office/officeart/2005/8/layout/vList4#1"/>
    <dgm:cxn modelId="{55E1BF76-85D7-4DDA-98F8-8C2DD6F14B54}" type="presParOf" srcId="{A4E2225C-80A6-450D-9267-6B9E993D2581}" destId="{723691E1-0AB1-424D-BF79-F0E5E208994D}" srcOrd="4" destOrd="0" presId="urn:microsoft.com/office/officeart/2005/8/layout/vList4#1"/>
    <dgm:cxn modelId="{ED056153-DDC2-422B-BFBA-E03A34B6FFFF}" type="presParOf" srcId="{723691E1-0AB1-424D-BF79-F0E5E208994D}" destId="{148B2E20-A254-4A00-B8CA-FDBC1D947EE5}" srcOrd="0" destOrd="0" presId="urn:microsoft.com/office/officeart/2005/8/layout/vList4#1"/>
    <dgm:cxn modelId="{93E0CFE9-ADAE-4D94-BD71-947C110F040A}" type="presParOf" srcId="{723691E1-0AB1-424D-BF79-F0E5E208994D}" destId="{B85B044E-A4A0-4F86-80D8-E74D9E599169}" srcOrd="1" destOrd="0" presId="urn:microsoft.com/office/officeart/2005/8/layout/vList4#1"/>
    <dgm:cxn modelId="{96F3ACB1-B004-4D24-BC7F-169A466BC5D0}" type="presParOf" srcId="{723691E1-0AB1-424D-BF79-F0E5E208994D}" destId="{52EB3B9E-438A-4B4E-B0C7-27F0CBE70FDB}" srcOrd="2" destOrd="0" presId="urn:microsoft.com/office/officeart/2005/8/layout/vList4#1"/>
    <dgm:cxn modelId="{A217FFCC-DAAB-4A7B-9281-0DF1B5A3E877}" type="presParOf" srcId="{A4E2225C-80A6-450D-9267-6B9E993D2581}" destId="{7513E0D2-A59A-4C42-893D-13FA91F37F9C}" srcOrd="5" destOrd="0" presId="urn:microsoft.com/office/officeart/2005/8/layout/vList4#1"/>
    <dgm:cxn modelId="{84011067-94AB-4960-B9D5-580FF70C4891}" type="presParOf" srcId="{A4E2225C-80A6-450D-9267-6B9E993D2581}" destId="{688F3D48-6260-41F0-984E-97C4139106C3}" srcOrd="6" destOrd="0" presId="urn:microsoft.com/office/officeart/2005/8/layout/vList4#1"/>
    <dgm:cxn modelId="{1B784238-003D-48B4-8A77-D7ECC1E09695}" type="presParOf" srcId="{688F3D48-6260-41F0-984E-97C4139106C3}" destId="{BA6914FF-CE80-4A93-9A46-63ACD6751986}" srcOrd="0" destOrd="0" presId="urn:microsoft.com/office/officeart/2005/8/layout/vList4#1"/>
    <dgm:cxn modelId="{34CF44D1-67B9-459B-909C-12E302A38CBA}" type="presParOf" srcId="{688F3D48-6260-41F0-984E-97C4139106C3}" destId="{6B96328D-C476-4F10-A6D3-C50723E786F6}" srcOrd="1" destOrd="0" presId="urn:microsoft.com/office/officeart/2005/8/layout/vList4#1"/>
    <dgm:cxn modelId="{BEAC633F-1C28-406E-A4DD-003C0C934A07}" type="presParOf" srcId="{688F3D48-6260-41F0-984E-97C4139106C3}" destId="{23AA66CE-5DCA-4D15-8F48-26CD3E5C685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19FF6E-CF27-47B1-8DD7-6404F6473A2C}" type="doc">
      <dgm:prSet loTypeId="urn:diagrams.loki3.com/TabbedArc+Icon" loCatId="relationship" qsTypeId="urn:microsoft.com/office/officeart/2005/8/quickstyle/3d2" qsCatId="3D" csTypeId="urn:microsoft.com/office/officeart/2005/8/colors/accent2_4" csCatId="accent2" phldr="1"/>
      <dgm:spPr/>
    </dgm:pt>
    <dgm:pt modelId="{D54FEFA9-C8B5-499E-8E3B-E078E151A93B}">
      <dgm:prSet phldrT="[Text]" custT="1"/>
      <dgm:spPr>
        <a:solidFill>
          <a:schemeClr val="accent2">
            <a:lumMod val="60000"/>
            <a:lumOff val="40000"/>
          </a:schemeClr>
        </a:solidFill>
      </dgm:spPr>
      <dgm:t>
        <a:bodyPr/>
        <a:lstStyle/>
        <a:p>
          <a:r>
            <a:rPr lang="en-GB" sz="1600" dirty="0" smtClean="0">
              <a:solidFill>
                <a:schemeClr val="tx1"/>
              </a:solidFill>
              <a:effectLst/>
              <a:latin typeface="+mn-lt"/>
              <a:ea typeface="+mn-ea"/>
              <a:cs typeface="+mn-cs"/>
            </a:rPr>
            <a:t>Muhammad </a:t>
          </a:r>
          <a:r>
            <a:rPr lang="en-GB" sz="1600" dirty="0" err="1" smtClean="0">
              <a:solidFill>
                <a:schemeClr val="tx1"/>
              </a:solidFill>
              <a:effectLst/>
              <a:latin typeface="+mn-lt"/>
              <a:ea typeface="+mn-ea"/>
              <a:cs typeface="+mn-cs"/>
            </a:rPr>
            <a:t>Ramzan</a:t>
          </a:r>
          <a:r>
            <a:rPr lang="en-GB" sz="1600" dirty="0" smtClean="0">
              <a:solidFill>
                <a:schemeClr val="tx1"/>
              </a:solidFill>
              <a:effectLst/>
              <a:latin typeface="+mn-lt"/>
              <a:ea typeface="+mn-ea"/>
              <a:cs typeface="+mn-cs"/>
            </a:rPr>
            <a:t> sahib came to our missionary and expressed the wish to join our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a:t>
          </a:r>
          <a:endParaRPr lang="en-GB" sz="1600" dirty="0">
            <a:solidFill>
              <a:schemeClr val="tx1"/>
            </a:solidFill>
          </a:endParaRPr>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CDD21873-ED3F-42F8-B76D-279427F80A1B}">
      <dgm:prSet phldrT="[Text]" custT="1"/>
      <dgm:spPr>
        <a:solidFill>
          <a:schemeClr val="accent2">
            <a:lumMod val="75000"/>
          </a:schemeClr>
        </a:solidFill>
      </dgm:spPr>
      <dgm:t>
        <a:bodyPr/>
        <a:lstStyle/>
        <a:p>
          <a:r>
            <a:rPr lang="en-GB" sz="1600" dirty="0" smtClean="0">
              <a:solidFill>
                <a:schemeClr val="tx1"/>
              </a:solidFill>
              <a:effectLst/>
              <a:latin typeface="+mn-lt"/>
              <a:ea typeface="+mn-ea"/>
              <a:cs typeface="+mn-cs"/>
            </a:rPr>
            <a:t>The missionary sahib asked him if he had been introduced to the </a:t>
          </a:r>
          <a:r>
            <a:rPr lang="en-GB" sz="1600" dirty="0" err="1" smtClean="0">
              <a:solidFill>
                <a:schemeClr val="tx1"/>
              </a:solidFill>
              <a:effectLst/>
              <a:latin typeface="+mn-lt"/>
              <a:ea typeface="+mn-ea"/>
              <a:cs typeface="+mn-cs"/>
            </a:rPr>
            <a:t>Jama’at</a:t>
          </a:r>
          <a:r>
            <a:rPr lang="en-GB" sz="2200" dirty="0" smtClean="0">
              <a:solidFill>
                <a:schemeClr val="tx1"/>
              </a:solidFill>
              <a:effectLst/>
              <a:latin typeface="+mn-lt"/>
              <a:ea typeface="+mn-ea"/>
              <a:cs typeface="+mn-cs"/>
            </a:rPr>
            <a:t>.</a:t>
          </a:r>
          <a:endParaRPr lang="en-GB" sz="2200" dirty="0">
            <a:solidFill>
              <a:schemeClr val="tx1"/>
            </a:solidFill>
          </a:endParaRPr>
        </a:p>
      </dgm:t>
    </dgm:pt>
    <dgm:pt modelId="{FF66D1D0-EFBF-454B-941B-B602A9772183}" type="parTrans" cxnId="{0DDA5F94-76AA-40C9-B523-B83FF6C9CD28}">
      <dgm:prSet/>
      <dgm:spPr/>
      <dgm:t>
        <a:bodyPr/>
        <a:lstStyle/>
        <a:p>
          <a:endParaRPr lang="en-GB"/>
        </a:p>
      </dgm:t>
    </dgm:pt>
    <dgm:pt modelId="{64520887-26D9-4B18-916E-96E49FC0CBE6}" type="sibTrans" cxnId="{0DDA5F94-76AA-40C9-B523-B83FF6C9CD28}">
      <dgm:prSet/>
      <dgm:spPr/>
      <dgm:t>
        <a:bodyPr/>
        <a:lstStyle/>
        <a:p>
          <a:endParaRPr lang="en-GB"/>
        </a:p>
      </dgm:t>
    </dgm:pt>
    <dgm:pt modelId="{EBFA5BA8-A24E-4CEA-AA9F-9C16AD7A942A}">
      <dgm:prSet phldrT="[Text]" custT="1"/>
      <dgm:spPr>
        <a:solidFill>
          <a:schemeClr val="accent2">
            <a:lumMod val="60000"/>
            <a:lumOff val="40000"/>
          </a:schemeClr>
        </a:solidFill>
      </dgm:spPr>
      <dgm:t>
        <a:bodyPr/>
        <a:lstStyle/>
        <a:p>
          <a:r>
            <a:rPr lang="en-GB" sz="1600" dirty="0" smtClean="0">
              <a:solidFill>
                <a:schemeClr val="tx1"/>
              </a:solidFill>
              <a:effectLst/>
              <a:latin typeface="+mn-lt"/>
              <a:ea typeface="+mn-ea"/>
              <a:cs typeface="+mn-cs"/>
            </a:rPr>
            <a:t>He replied that he had already wasted a lot of time as he had been guided in a dream for the third time. </a:t>
          </a:r>
          <a:endParaRPr lang="en-GB" sz="1600" dirty="0">
            <a:solidFill>
              <a:schemeClr val="tx1"/>
            </a:solidFill>
          </a:endParaRPr>
        </a:p>
      </dgm:t>
    </dgm:pt>
    <dgm:pt modelId="{4C3ED3DD-99EE-46AF-8675-D96790E86235}" type="sibTrans" cxnId="{C054AA2B-01A7-4146-B646-66AAD2E45914}">
      <dgm:prSet/>
      <dgm:spPr/>
      <dgm:t>
        <a:bodyPr/>
        <a:lstStyle/>
        <a:p>
          <a:endParaRPr lang="en-GB"/>
        </a:p>
      </dgm:t>
    </dgm:pt>
    <dgm:pt modelId="{BC7B6AFC-36B0-433D-897D-BB59C5789E6C}" type="parTrans" cxnId="{C054AA2B-01A7-4146-B646-66AAD2E45914}">
      <dgm:prSet/>
      <dgm:spPr/>
      <dgm:t>
        <a:bodyPr/>
        <a:lstStyle/>
        <a:p>
          <a:endParaRPr lang="en-GB"/>
        </a:p>
      </dgm:t>
    </dgm:pt>
    <dgm:pt modelId="{319F1E1F-61E2-4089-8A38-5AA08DB46629}" type="pres">
      <dgm:prSet presAssocID="{0719FF6E-CF27-47B1-8DD7-6404F6473A2C}" presName="Name0" presStyleCnt="0">
        <dgm:presLayoutVars>
          <dgm:dir/>
          <dgm:resizeHandles val="exact"/>
        </dgm:presLayoutVars>
      </dgm:prSet>
      <dgm:spPr/>
    </dgm:pt>
    <dgm:pt modelId="{DA9CB275-6817-47EB-A36F-D259798D2609}" type="pres">
      <dgm:prSet presAssocID="{D54FEFA9-C8B5-499E-8E3B-E078E151A93B}" presName="twoplus" presStyleLbl="node1" presStyleIdx="0" presStyleCnt="3" custAng="1339907" custScaleX="98293" custScaleY="104113" custRadScaleRad="109034" custRadScaleInc="3558">
        <dgm:presLayoutVars>
          <dgm:bulletEnabled val="1"/>
        </dgm:presLayoutVars>
      </dgm:prSet>
      <dgm:spPr/>
      <dgm:t>
        <a:bodyPr/>
        <a:lstStyle/>
        <a:p>
          <a:endParaRPr lang="en-GB"/>
        </a:p>
      </dgm:t>
    </dgm:pt>
    <dgm:pt modelId="{630B3632-95C1-494F-9C94-3C087E20DF6D}" type="pres">
      <dgm:prSet presAssocID="{CDD21873-ED3F-42F8-B76D-279427F80A1B}" presName="twoplus" presStyleLbl="node1" presStyleIdx="1" presStyleCnt="3">
        <dgm:presLayoutVars>
          <dgm:bulletEnabled val="1"/>
        </dgm:presLayoutVars>
      </dgm:prSet>
      <dgm:spPr/>
      <dgm:t>
        <a:bodyPr/>
        <a:lstStyle/>
        <a:p>
          <a:endParaRPr lang="en-GB"/>
        </a:p>
      </dgm:t>
    </dgm:pt>
    <dgm:pt modelId="{570C5876-C68A-4BDA-A0CD-9B00C28B5BFA}" type="pres">
      <dgm:prSet presAssocID="{EBFA5BA8-A24E-4CEA-AA9F-9C16AD7A942A}" presName="twoplus" presStyleLbl="node1" presStyleIdx="2" presStyleCnt="3">
        <dgm:presLayoutVars>
          <dgm:bulletEnabled val="1"/>
        </dgm:presLayoutVars>
      </dgm:prSet>
      <dgm:spPr/>
      <dgm:t>
        <a:bodyPr/>
        <a:lstStyle/>
        <a:p>
          <a:endParaRPr lang="en-GB"/>
        </a:p>
      </dgm:t>
    </dgm:pt>
  </dgm:ptLst>
  <dgm:cxnLst>
    <dgm:cxn modelId="{C8F66495-3BE8-496A-A9FA-A3EF4C1710D2}" type="presOf" srcId="{D54FEFA9-C8B5-499E-8E3B-E078E151A93B}" destId="{DA9CB275-6817-47EB-A36F-D259798D2609}" srcOrd="0" destOrd="0" presId="urn:diagrams.loki3.com/TabbedArc+Icon"/>
    <dgm:cxn modelId="{D7A063A4-96C2-42B8-9104-10C661CD44FB}" type="presOf" srcId="{EBFA5BA8-A24E-4CEA-AA9F-9C16AD7A942A}" destId="{570C5876-C68A-4BDA-A0CD-9B00C28B5BFA}" srcOrd="0" destOrd="0" presId="urn:diagrams.loki3.com/TabbedArc+Icon"/>
    <dgm:cxn modelId="{0D2B5A85-66C6-471B-8B51-9ECB12F06395}" srcId="{0719FF6E-CF27-47B1-8DD7-6404F6473A2C}" destId="{D54FEFA9-C8B5-499E-8E3B-E078E151A93B}" srcOrd="0" destOrd="0" parTransId="{E2983191-EC44-4862-A82B-BA2C250249E9}" sibTransId="{583C4A9F-CD92-4782-AA3D-4EF713FAA349}"/>
    <dgm:cxn modelId="{0DDA5F94-76AA-40C9-B523-B83FF6C9CD28}" srcId="{0719FF6E-CF27-47B1-8DD7-6404F6473A2C}" destId="{CDD21873-ED3F-42F8-B76D-279427F80A1B}" srcOrd="1" destOrd="0" parTransId="{FF66D1D0-EFBF-454B-941B-B602A9772183}" sibTransId="{64520887-26D9-4B18-916E-96E49FC0CBE6}"/>
    <dgm:cxn modelId="{C054AA2B-01A7-4146-B646-66AAD2E45914}" srcId="{0719FF6E-CF27-47B1-8DD7-6404F6473A2C}" destId="{EBFA5BA8-A24E-4CEA-AA9F-9C16AD7A942A}" srcOrd="2" destOrd="0" parTransId="{BC7B6AFC-36B0-433D-897D-BB59C5789E6C}" sibTransId="{4C3ED3DD-99EE-46AF-8675-D96790E86235}"/>
    <dgm:cxn modelId="{6D944685-2F86-455A-AC6D-63CC1FC3C980}" type="presOf" srcId="{CDD21873-ED3F-42F8-B76D-279427F80A1B}" destId="{630B3632-95C1-494F-9C94-3C087E20DF6D}" srcOrd="0" destOrd="0" presId="urn:diagrams.loki3.com/TabbedArc+Icon"/>
    <dgm:cxn modelId="{5E9E8151-A219-41B0-810C-D856A756BDA7}" type="presOf" srcId="{0719FF6E-CF27-47B1-8DD7-6404F6473A2C}" destId="{319F1E1F-61E2-4089-8A38-5AA08DB46629}" srcOrd="0" destOrd="0" presId="urn:diagrams.loki3.com/TabbedArc+Icon"/>
    <dgm:cxn modelId="{605D8626-70EF-48DC-9ADC-E8B6C9F200ED}" type="presParOf" srcId="{319F1E1F-61E2-4089-8A38-5AA08DB46629}" destId="{DA9CB275-6817-47EB-A36F-D259798D2609}" srcOrd="0" destOrd="0" presId="urn:diagrams.loki3.com/TabbedArc+Icon"/>
    <dgm:cxn modelId="{CA9C8D32-2B23-4513-9E9D-A940AF904EE8}" type="presParOf" srcId="{319F1E1F-61E2-4089-8A38-5AA08DB46629}" destId="{630B3632-95C1-494F-9C94-3C087E20DF6D}" srcOrd="1" destOrd="0" presId="urn:diagrams.loki3.com/TabbedArc+Icon"/>
    <dgm:cxn modelId="{48355AA0-7C92-4D42-BBAC-17498F500176}" type="presParOf" srcId="{319F1E1F-61E2-4089-8A38-5AA08DB46629}" destId="{570C5876-C68A-4BDA-A0CD-9B00C28B5BFA}"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dgm:spPr/>
      <dgm:t>
        <a:bodyPr/>
        <a:lstStyle/>
        <a:p>
          <a:pPr algn="ctr"/>
          <a:r>
            <a:rPr lang="en-GB" dirty="0" smtClean="0">
              <a:solidFill>
                <a:schemeClr val="tx1"/>
              </a:solidFill>
              <a:effectLst/>
              <a:latin typeface="+mn-lt"/>
              <a:ea typeface="+mn-ea"/>
              <a:cs typeface="+mn-cs"/>
            </a:rPr>
            <a:t>Muhammad </a:t>
          </a:r>
          <a:r>
            <a:rPr lang="en-GB" dirty="0" err="1" smtClean="0">
              <a:solidFill>
                <a:schemeClr val="tx1"/>
              </a:solidFill>
              <a:effectLst/>
              <a:latin typeface="+mn-lt"/>
              <a:ea typeface="+mn-ea"/>
              <a:cs typeface="+mn-cs"/>
            </a:rPr>
            <a:t>Rabe</a:t>
          </a:r>
          <a:r>
            <a:rPr lang="en-GB" dirty="0" smtClean="0">
              <a:solidFill>
                <a:schemeClr val="tx1"/>
              </a:solidFill>
              <a:effectLst/>
              <a:latin typeface="+mn-lt"/>
              <a:ea typeface="+mn-ea"/>
              <a:cs typeface="+mn-cs"/>
            </a:rPr>
            <a:t> sahib from Algeria writes that he had been viewing MTA for a while and was astonished to hear of the views on death of Jesus (on whom be peace), </a:t>
          </a:r>
          <a:r>
            <a:rPr lang="en-GB" dirty="0" err="1" smtClean="0">
              <a:solidFill>
                <a:schemeClr val="tx1"/>
              </a:solidFill>
              <a:effectLst/>
              <a:latin typeface="+mn-lt"/>
              <a:ea typeface="+mn-ea"/>
              <a:cs typeface="+mn-cs"/>
            </a:rPr>
            <a:t>Dajjal</a:t>
          </a:r>
          <a:r>
            <a:rPr lang="en-GB" dirty="0" smtClean="0">
              <a:solidFill>
                <a:schemeClr val="tx1"/>
              </a:solidFill>
              <a:effectLst/>
              <a:latin typeface="+mn-lt"/>
              <a:ea typeface="+mn-ea"/>
              <a:cs typeface="+mn-cs"/>
            </a:rPr>
            <a:t> and Imam Mahdi.</a:t>
          </a:r>
          <a:endParaRPr lang="en-GB" i="0" dirty="0">
            <a:solidFill>
              <a:schemeClr val="tx1"/>
            </a:solidFill>
          </a:endParaRPr>
        </a:p>
      </dgm:t>
    </dgm:pt>
    <dgm:pt modelId="{8D27AC84-826E-49D7-9DC0-535E5F325136}" type="parTrans" cxnId="{B7071D97-BD22-429C-B89C-4691CCD39131}">
      <dgm:prSet/>
      <dgm:spPr/>
      <dgm:t>
        <a:bodyPr/>
        <a:lstStyle/>
        <a:p>
          <a:endParaRPr lang="en-GB"/>
        </a:p>
      </dgm:t>
    </dgm:pt>
    <dgm:pt modelId="{FEC50384-8A94-4F31-916D-1AF0D91FC431}" type="sibTrans" cxnId="{B7071D97-BD22-429C-B89C-4691CCD39131}">
      <dgm:prSet/>
      <dgm:spPr/>
      <dgm:t>
        <a:bodyPr/>
        <a:lstStyle/>
        <a:p>
          <a:endParaRPr lang="en-GB"/>
        </a:p>
      </dgm:t>
    </dgm:pt>
    <dgm:pt modelId="{BEFED12B-96EF-4153-8838-DBC6E97AF70C}">
      <dgm:prSet phldrT="[Text]"/>
      <dgm:spPr/>
      <dgm:t>
        <a:bodyPr/>
        <a:lstStyle/>
        <a:p>
          <a:pPr algn="ctr"/>
          <a:r>
            <a:rPr lang="en-GB" dirty="0" smtClean="0">
              <a:solidFill>
                <a:schemeClr val="tx1"/>
              </a:solidFill>
              <a:effectLst/>
              <a:latin typeface="+mn-lt"/>
              <a:ea typeface="+mn-ea"/>
              <a:cs typeface="+mn-cs"/>
            </a:rPr>
            <a:t>He </a:t>
          </a:r>
          <a:r>
            <a:rPr lang="en-GB" dirty="0" smtClean="0">
              <a:solidFill>
                <a:schemeClr val="tx1"/>
              </a:solidFill>
              <a:effectLst/>
              <a:latin typeface="+mn-lt"/>
              <a:ea typeface="+mn-ea"/>
              <a:cs typeface="+mn-cs"/>
            </a:rPr>
            <a:t>performed </a:t>
          </a:r>
          <a:r>
            <a:rPr lang="en-GB" i="1" dirty="0" err="1" smtClean="0">
              <a:solidFill>
                <a:schemeClr val="tx1"/>
              </a:solidFill>
              <a:effectLst/>
              <a:latin typeface="+mn-lt"/>
              <a:ea typeface="+mn-ea"/>
              <a:cs typeface="+mn-cs"/>
            </a:rPr>
            <a:t>Istakharah</a:t>
          </a:r>
          <a:r>
            <a:rPr lang="en-GB" dirty="0" smtClean="0">
              <a:solidFill>
                <a:schemeClr val="tx1"/>
              </a:solidFill>
              <a:effectLst/>
              <a:latin typeface="+mn-lt"/>
              <a:ea typeface="+mn-ea"/>
              <a:cs typeface="+mn-cs"/>
            </a:rPr>
            <a:t> </a:t>
          </a:r>
          <a:endParaRPr lang="en-GB" dirty="0">
            <a:solidFill>
              <a:srgbClr val="043A0D"/>
            </a:solidFill>
          </a:endParaRPr>
        </a:p>
      </dgm:t>
    </dgm:pt>
    <dgm:pt modelId="{A1B90A16-5399-4AAB-8961-61D723F601F8}" type="parTrans" cxnId="{446C7882-3C53-4F3D-832B-EB52EEEFFC2D}">
      <dgm:prSet/>
      <dgm:spPr/>
      <dgm:t>
        <a:bodyPr/>
        <a:lstStyle/>
        <a:p>
          <a:endParaRPr lang="en-GB"/>
        </a:p>
      </dgm:t>
    </dgm:pt>
    <dgm:pt modelId="{903C8367-251F-48E5-A5A3-80D479142531}" type="sibTrans" cxnId="{446C7882-3C53-4F3D-832B-EB52EEEFFC2D}">
      <dgm:prSet/>
      <dgm:spPr/>
      <dgm:t>
        <a:bodyPr/>
        <a:lstStyle/>
        <a:p>
          <a:endParaRPr lang="en-GB"/>
        </a:p>
      </dgm:t>
    </dgm:pt>
    <dgm:pt modelId="{4F7997A2-C9FD-44ED-B88D-757904D01FB3}">
      <dgm:prSet/>
      <dgm:spPr>
        <a:solidFill>
          <a:schemeClr val="accent2">
            <a:lumMod val="75000"/>
          </a:schemeClr>
        </a:solidFill>
      </dgm:spPr>
      <dgm:t>
        <a:bodyPr/>
        <a:lstStyle/>
        <a:p>
          <a:pPr algn="ctr"/>
          <a:r>
            <a:rPr lang="en-GB" dirty="0" smtClean="0">
              <a:solidFill>
                <a:schemeClr val="tx1"/>
              </a:solidFill>
              <a:effectLst/>
              <a:latin typeface="+mn-lt"/>
              <a:ea typeface="+mn-ea"/>
              <a:cs typeface="+mn-cs"/>
            </a:rPr>
            <a:t>He </a:t>
          </a:r>
          <a:r>
            <a:rPr lang="en-GB" dirty="0" smtClean="0">
              <a:solidFill>
                <a:schemeClr val="tx1"/>
              </a:solidFill>
              <a:effectLst/>
              <a:latin typeface="+mn-lt"/>
              <a:ea typeface="+mn-ea"/>
              <a:cs typeface="+mn-cs"/>
            </a:rPr>
            <a:t>saw a dream in which he is in a mosque with Mustapha </a:t>
          </a:r>
          <a:r>
            <a:rPr lang="en-GB" dirty="0" err="1" smtClean="0">
              <a:solidFill>
                <a:schemeClr val="tx1"/>
              </a:solidFill>
              <a:effectLst/>
              <a:latin typeface="+mn-lt"/>
              <a:ea typeface="+mn-ea"/>
              <a:cs typeface="+mn-cs"/>
            </a:rPr>
            <a:t>Thabit</a:t>
          </a:r>
          <a:r>
            <a:rPr lang="en-GB" dirty="0" smtClean="0">
              <a:solidFill>
                <a:schemeClr val="tx1"/>
              </a:solidFill>
              <a:effectLst/>
              <a:latin typeface="+mn-lt"/>
              <a:ea typeface="+mn-ea"/>
              <a:cs typeface="+mn-cs"/>
            </a:rPr>
            <a:t> sahib and others who ask him how he came to know of Imam Mahdi. He answers ‘through </a:t>
          </a:r>
          <a:r>
            <a:rPr lang="en-GB" i="1" dirty="0" err="1" smtClean="0">
              <a:solidFill>
                <a:schemeClr val="tx1"/>
              </a:solidFill>
              <a:effectLst/>
              <a:latin typeface="+mn-lt"/>
              <a:ea typeface="+mn-ea"/>
              <a:cs typeface="+mn-cs"/>
            </a:rPr>
            <a:t>Istakharah</a:t>
          </a:r>
          <a:r>
            <a:rPr lang="en-GB" dirty="0" smtClean="0">
              <a:solidFill>
                <a:schemeClr val="tx1"/>
              </a:solidFill>
              <a:effectLst/>
              <a:latin typeface="+mn-lt"/>
              <a:ea typeface="+mn-ea"/>
              <a:cs typeface="+mn-cs"/>
            </a:rPr>
            <a:t>’.</a:t>
          </a:r>
          <a:endParaRPr lang="en-GB" dirty="0">
            <a:solidFill>
              <a:schemeClr val="tx1"/>
            </a:solidFill>
          </a:endParaRPr>
        </a:p>
      </dgm:t>
    </dgm:pt>
    <dgm:pt modelId="{57C3FA20-9A7D-4F11-B850-4F918016AF49}" type="parTrans" cxnId="{581017EF-B799-489F-8DBA-B2437CBCA9E3}">
      <dgm:prSet/>
      <dgm:spPr/>
      <dgm:t>
        <a:bodyPr/>
        <a:lstStyle/>
        <a:p>
          <a:endParaRPr lang="en-GB"/>
        </a:p>
      </dgm:t>
    </dgm:pt>
    <dgm:pt modelId="{C27120C2-0154-446C-8211-CABB7F491D01}" type="sibTrans" cxnId="{581017EF-B799-489F-8DBA-B2437CBCA9E3}">
      <dgm:prSet/>
      <dgm:spPr/>
      <dgm:t>
        <a:bodyPr/>
        <a:lstStyle/>
        <a:p>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100000" custScaleY="115054">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custScaleY="64516">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custScaleY="122581">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F325FC92-5859-4E68-A0AE-EC6FE5622A36}" type="presOf" srcId="{17458519-E97A-4B8F-A4DB-95DFB692758A}" destId="{67822E56-4BC3-4BA7-9CD8-2F0637589B11}" srcOrd="0" destOrd="0" presId="urn:microsoft.com/office/officeart/2005/8/layout/vProcess5"/>
    <dgm:cxn modelId="{75E01EBD-A520-42C8-A9DB-8FE4A6782676}" type="presOf" srcId="{17458519-E97A-4B8F-A4DB-95DFB692758A}" destId="{8908420C-E89C-4303-BDD8-22E34E1FFBD4}" srcOrd="1" destOrd="0" presId="urn:microsoft.com/office/officeart/2005/8/layout/vProcess5"/>
    <dgm:cxn modelId="{18BC3FBA-D252-4010-837E-7F6C50F0551E}" type="presOf" srcId="{94F85103-1297-4A47-8907-EF4A28834B79}" destId="{1B0A502A-6E6B-4596-94D4-0523506FEA76}" srcOrd="0" destOrd="0" presId="urn:microsoft.com/office/officeart/2005/8/layout/vProcess5"/>
    <dgm:cxn modelId="{D2DCD321-6C9B-43F8-ADDC-D1DB11E2D4C6}" type="presOf" srcId="{903C8367-251F-48E5-A5A3-80D479142531}" destId="{6DC76179-D4FE-429D-85A5-9279ABD8BE25}"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7B1B2BEA-697A-4BC4-880E-AE236D1D3AD3}" type="presOf" srcId="{FEC50384-8A94-4F31-916D-1AF0D91FC431}" destId="{C316615D-EA9A-4F73-B5E0-3EF2D2265154}"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C676E605-55ED-4E2A-9434-A0237ACFDB13}" type="presOf" srcId="{BEFED12B-96EF-4153-8838-DBC6E97AF70C}" destId="{32365A8E-7DF9-47B7-92AF-32A237F65273}" srcOrd="1"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02D70C21-A258-4B8D-9C9A-1005F64B7BC7}" type="presOf" srcId="{4F7997A2-C9FD-44ED-B88D-757904D01FB3}" destId="{9CBA7468-5307-410C-BF5D-5D5E9FDA17C0}" srcOrd="1" destOrd="0" presId="urn:microsoft.com/office/officeart/2005/8/layout/vProcess5"/>
    <dgm:cxn modelId="{EF12FBA7-A2E6-4745-9768-7687E6C15D86}" type="presOf" srcId="{BEFED12B-96EF-4153-8838-DBC6E97AF70C}" destId="{A8F28D3B-1F9E-44D8-8301-AEE69F4769C5}" srcOrd="0" destOrd="0" presId="urn:microsoft.com/office/officeart/2005/8/layout/vProcess5"/>
    <dgm:cxn modelId="{93E339C3-F410-4013-B741-9C08ED82983E}" type="presOf" srcId="{4F7997A2-C9FD-44ED-B88D-757904D01FB3}" destId="{48AB5800-B5B2-43E7-B4C1-BCE59FF0376F}" srcOrd="0" destOrd="0" presId="urn:microsoft.com/office/officeart/2005/8/layout/vProcess5"/>
    <dgm:cxn modelId="{1455E479-EDB6-443C-993C-0BFD9F6A04B9}" type="presParOf" srcId="{1B0A502A-6E6B-4596-94D4-0523506FEA76}" destId="{896ABA49-34AC-4481-A95C-D75E9E69EC71}" srcOrd="0" destOrd="0" presId="urn:microsoft.com/office/officeart/2005/8/layout/vProcess5"/>
    <dgm:cxn modelId="{1CE26BF2-5B2F-4431-9E6A-8D3ED532F387}" type="presParOf" srcId="{1B0A502A-6E6B-4596-94D4-0523506FEA76}" destId="{67822E56-4BC3-4BA7-9CD8-2F0637589B11}" srcOrd="1" destOrd="0" presId="urn:microsoft.com/office/officeart/2005/8/layout/vProcess5"/>
    <dgm:cxn modelId="{F14E808C-E85D-4CCB-BA7A-2458D04A8D67}" type="presParOf" srcId="{1B0A502A-6E6B-4596-94D4-0523506FEA76}" destId="{A8F28D3B-1F9E-44D8-8301-AEE69F4769C5}" srcOrd="2" destOrd="0" presId="urn:microsoft.com/office/officeart/2005/8/layout/vProcess5"/>
    <dgm:cxn modelId="{2F62C440-63BF-45E8-980A-DFA104B7131B}" type="presParOf" srcId="{1B0A502A-6E6B-4596-94D4-0523506FEA76}" destId="{48AB5800-B5B2-43E7-B4C1-BCE59FF0376F}" srcOrd="3" destOrd="0" presId="urn:microsoft.com/office/officeart/2005/8/layout/vProcess5"/>
    <dgm:cxn modelId="{6C610F0A-4507-4A86-9826-4E1A847AB64A}" type="presParOf" srcId="{1B0A502A-6E6B-4596-94D4-0523506FEA76}" destId="{C316615D-EA9A-4F73-B5E0-3EF2D2265154}" srcOrd="4" destOrd="0" presId="urn:microsoft.com/office/officeart/2005/8/layout/vProcess5"/>
    <dgm:cxn modelId="{970BF8DF-DBE9-46C7-8E65-DA7D6E23EBF5}" type="presParOf" srcId="{1B0A502A-6E6B-4596-94D4-0523506FEA76}" destId="{6DC76179-D4FE-429D-85A5-9279ABD8BE25}" srcOrd="5" destOrd="0" presId="urn:microsoft.com/office/officeart/2005/8/layout/vProcess5"/>
    <dgm:cxn modelId="{3D2EE29F-378B-45FD-9C16-FC20E098B685}" type="presParOf" srcId="{1B0A502A-6E6B-4596-94D4-0523506FEA76}" destId="{8908420C-E89C-4303-BDD8-22E34E1FFBD4}" srcOrd="6" destOrd="0" presId="urn:microsoft.com/office/officeart/2005/8/layout/vProcess5"/>
    <dgm:cxn modelId="{67691CB6-DB81-428D-904E-357F3F879652}" type="presParOf" srcId="{1B0A502A-6E6B-4596-94D4-0523506FEA76}" destId="{32365A8E-7DF9-47B7-92AF-32A237F65273}" srcOrd="7" destOrd="0" presId="urn:microsoft.com/office/officeart/2005/8/layout/vProcess5"/>
    <dgm:cxn modelId="{0A0956C1-8D7E-4886-ACA9-E2CFD94B6AD5}"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F0FC6F-8F89-4A1E-BECC-7CB2F1A91A79}" type="doc">
      <dgm:prSet loTypeId="urn:microsoft.com/office/officeart/2005/8/layout/list1" loCatId="list" qsTypeId="urn:microsoft.com/office/officeart/2005/8/quickstyle/3d2" qsCatId="3D" csTypeId="urn:microsoft.com/office/officeart/2005/8/colors/accent2_4" csCatId="accent2" phldr="1"/>
      <dgm:spPr/>
      <dgm:t>
        <a:bodyPr/>
        <a:lstStyle/>
        <a:p>
          <a:endParaRPr lang="en-GB"/>
        </a:p>
      </dgm:t>
    </dgm:pt>
    <dgm:pt modelId="{70704034-E172-4DF0-935B-2FD3A175078B}">
      <dgm:prSet phldrT="[Text]" custT="1"/>
      <dgm:spPr/>
      <dgm:t>
        <a:bodyPr/>
        <a:lstStyle/>
        <a:p>
          <a:pPr algn="ctr"/>
          <a:r>
            <a:rPr lang="en-GB" sz="1800" dirty="0" smtClean="0">
              <a:solidFill>
                <a:schemeClr val="tx1"/>
              </a:solidFill>
              <a:effectLst/>
              <a:latin typeface="+mn-lt"/>
              <a:ea typeface="+mn-ea"/>
              <a:cs typeface="+mn-cs"/>
            </a:rPr>
            <a:t>Missionary sahib from Burkina Faso writes that a 75 year old person took his </a:t>
          </a:r>
          <a:r>
            <a:rPr lang="en-GB" sz="1800" i="1" dirty="0" err="1" smtClean="0">
              <a:solidFill>
                <a:schemeClr val="tx1"/>
              </a:solidFill>
              <a:effectLst/>
              <a:latin typeface="+mn-lt"/>
              <a:ea typeface="+mn-ea"/>
              <a:cs typeface="+mn-cs"/>
            </a:rPr>
            <a:t>Bai’at</a:t>
          </a:r>
          <a:r>
            <a:rPr lang="en-GB" sz="1800" i="1" dirty="0" smtClean="0">
              <a:solidFill>
                <a:schemeClr val="tx1"/>
              </a:solidFill>
              <a:effectLst/>
              <a:latin typeface="+mn-lt"/>
              <a:ea typeface="+mn-ea"/>
              <a:cs typeface="+mn-cs"/>
            </a:rPr>
            <a:t> </a:t>
          </a:r>
          <a:r>
            <a:rPr lang="en-GB" sz="1800" dirty="0" smtClean="0">
              <a:solidFill>
                <a:schemeClr val="tx1"/>
              </a:solidFill>
              <a:effectLst/>
              <a:latin typeface="+mn-lt"/>
              <a:ea typeface="+mn-ea"/>
              <a:cs typeface="+mn-cs"/>
            </a:rPr>
            <a:t>and said that he saw a holy man in a dream who told him that Hadhrat Adam’s advent had taken place and he should be accepted</a:t>
          </a:r>
          <a:endParaRPr lang="en-GB" sz="1800" dirty="0">
            <a:solidFill>
              <a:schemeClr val="tx1"/>
            </a:solidFill>
          </a:endParaRPr>
        </a:p>
      </dgm:t>
    </dgm:pt>
    <dgm:pt modelId="{22876D7D-7595-4EA9-8707-4373FB915C4A}" type="parTrans" cxnId="{796A4F94-984C-45A6-9DE9-74BD3D5CDD18}">
      <dgm:prSet/>
      <dgm:spPr/>
      <dgm:t>
        <a:bodyPr/>
        <a:lstStyle/>
        <a:p>
          <a:pPr algn="ctr"/>
          <a:endParaRPr lang="en-GB" sz="1800"/>
        </a:p>
      </dgm:t>
    </dgm:pt>
    <dgm:pt modelId="{26A75DC7-88B6-4B3A-9F62-74668D6A32D4}" type="sibTrans" cxnId="{796A4F94-984C-45A6-9DE9-74BD3D5CDD18}">
      <dgm:prSet/>
      <dgm:spPr/>
      <dgm:t>
        <a:bodyPr/>
        <a:lstStyle/>
        <a:p>
          <a:pPr algn="ctr"/>
          <a:endParaRPr lang="en-GB" sz="1800"/>
        </a:p>
      </dgm:t>
    </dgm:pt>
    <dgm:pt modelId="{4772B71F-377F-4A81-96FF-F3F18D590EA7}">
      <dgm:prSet phldrT="[Text]" custT="1"/>
      <dgm:spPr/>
      <dgm:t>
        <a:bodyPr/>
        <a:lstStyle/>
        <a:p>
          <a:pPr algn="ctr"/>
          <a:r>
            <a:rPr lang="en-GB" sz="1800" dirty="0" smtClean="0">
              <a:solidFill>
                <a:schemeClr val="tx1"/>
              </a:solidFill>
              <a:effectLst/>
              <a:latin typeface="+mn-lt"/>
              <a:ea typeface="+mn-ea"/>
              <a:cs typeface="+mn-cs"/>
            </a:rPr>
            <a:t>A month later he saw the dream again. </a:t>
          </a:r>
          <a:endParaRPr lang="en-GB" sz="1800" dirty="0"/>
        </a:p>
      </dgm:t>
    </dgm:pt>
    <dgm:pt modelId="{418680F7-8FFE-4EBC-A050-4F95B1F33DD6}" type="parTrans" cxnId="{3B0D2452-1C65-4995-897D-1FA2B6E8812D}">
      <dgm:prSet/>
      <dgm:spPr/>
      <dgm:t>
        <a:bodyPr/>
        <a:lstStyle/>
        <a:p>
          <a:pPr algn="ctr"/>
          <a:endParaRPr lang="en-GB" sz="1800"/>
        </a:p>
      </dgm:t>
    </dgm:pt>
    <dgm:pt modelId="{C38EFF67-76B2-4853-8A7B-D8B02955B9EF}" type="sibTrans" cxnId="{3B0D2452-1C65-4995-897D-1FA2B6E8812D}">
      <dgm:prSet/>
      <dgm:spPr/>
      <dgm:t>
        <a:bodyPr/>
        <a:lstStyle/>
        <a:p>
          <a:pPr algn="ctr"/>
          <a:endParaRPr lang="en-GB" sz="1800"/>
        </a:p>
      </dgm:t>
    </dgm:pt>
    <dgm:pt modelId="{30A74047-231E-464F-BF5B-B0915293DA52}">
      <dgm:prSet custT="1"/>
      <dgm:spPr/>
      <dgm:t>
        <a:bodyPr/>
        <a:lstStyle/>
        <a:p>
          <a:pPr algn="ctr"/>
          <a:r>
            <a:rPr lang="en-GB" sz="1800" dirty="0" smtClean="0">
              <a:solidFill>
                <a:schemeClr val="tx1"/>
              </a:solidFill>
              <a:effectLst/>
              <a:latin typeface="+mn-lt"/>
              <a:ea typeface="+mn-ea"/>
              <a:cs typeface="+mn-cs"/>
            </a:rPr>
            <a:t>The person was told that God had given the Promised Messiah (on whom be peace) the name Adam, this pleased him. </a:t>
          </a:r>
          <a:endParaRPr lang="en-GB" sz="1800" dirty="0"/>
        </a:p>
      </dgm:t>
    </dgm:pt>
    <dgm:pt modelId="{C820993F-7647-48AD-9831-1F85F062EFDB}" type="parTrans" cxnId="{328123CB-A5FC-49DF-8BD7-4845F08DEA55}">
      <dgm:prSet/>
      <dgm:spPr/>
      <dgm:t>
        <a:bodyPr/>
        <a:lstStyle/>
        <a:p>
          <a:pPr algn="ctr"/>
          <a:endParaRPr lang="en-GB" sz="1800"/>
        </a:p>
      </dgm:t>
    </dgm:pt>
    <dgm:pt modelId="{F06F0F88-9BDE-4EAB-B4D8-14EA56C4948C}" type="sibTrans" cxnId="{328123CB-A5FC-49DF-8BD7-4845F08DEA55}">
      <dgm:prSet/>
      <dgm:spPr/>
      <dgm:t>
        <a:bodyPr/>
        <a:lstStyle/>
        <a:p>
          <a:pPr algn="ctr"/>
          <a:endParaRPr lang="en-GB" sz="1800"/>
        </a:p>
      </dgm:t>
    </dgm:pt>
    <dgm:pt modelId="{B390A76B-0737-401C-84AE-1FA796523BBF}" type="pres">
      <dgm:prSet presAssocID="{D6F0FC6F-8F89-4A1E-BECC-7CB2F1A91A79}" presName="linear" presStyleCnt="0">
        <dgm:presLayoutVars>
          <dgm:dir/>
          <dgm:animLvl val="lvl"/>
          <dgm:resizeHandles val="exact"/>
        </dgm:presLayoutVars>
      </dgm:prSet>
      <dgm:spPr/>
      <dgm:t>
        <a:bodyPr/>
        <a:lstStyle/>
        <a:p>
          <a:endParaRPr lang="en-GB"/>
        </a:p>
      </dgm:t>
    </dgm:pt>
    <dgm:pt modelId="{BBF4F093-E09B-4274-A001-D07F6B88D7B5}" type="pres">
      <dgm:prSet presAssocID="{70704034-E172-4DF0-935B-2FD3A175078B}" presName="parentLin" presStyleCnt="0"/>
      <dgm:spPr/>
      <dgm:t>
        <a:bodyPr/>
        <a:lstStyle/>
        <a:p>
          <a:endParaRPr lang="en-GB"/>
        </a:p>
      </dgm:t>
    </dgm:pt>
    <dgm:pt modelId="{26EC9963-90CA-457F-8C1C-056F76954BE2}" type="pres">
      <dgm:prSet presAssocID="{70704034-E172-4DF0-935B-2FD3A175078B}" presName="parentLeftMargin" presStyleLbl="node1" presStyleIdx="0" presStyleCnt="3"/>
      <dgm:spPr/>
      <dgm:t>
        <a:bodyPr/>
        <a:lstStyle/>
        <a:p>
          <a:endParaRPr lang="en-GB"/>
        </a:p>
      </dgm:t>
    </dgm:pt>
    <dgm:pt modelId="{B3FC29FC-6C98-4DC4-9509-065C1085D88C}" type="pres">
      <dgm:prSet presAssocID="{70704034-E172-4DF0-935B-2FD3A175078B}" presName="parentText" presStyleLbl="node1" presStyleIdx="0" presStyleCnt="3" custScaleX="142857" custScaleY="143554">
        <dgm:presLayoutVars>
          <dgm:chMax val="0"/>
          <dgm:bulletEnabled val="1"/>
        </dgm:presLayoutVars>
      </dgm:prSet>
      <dgm:spPr/>
      <dgm:t>
        <a:bodyPr/>
        <a:lstStyle/>
        <a:p>
          <a:endParaRPr lang="en-GB"/>
        </a:p>
      </dgm:t>
    </dgm:pt>
    <dgm:pt modelId="{9681CC82-F154-4B24-B3D0-FD7C9556613B}" type="pres">
      <dgm:prSet presAssocID="{70704034-E172-4DF0-935B-2FD3A175078B}" presName="negativeSpace" presStyleCnt="0"/>
      <dgm:spPr/>
      <dgm:t>
        <a:bodyPr/>
        <a:lstStyle/>
        <a:p>
          <a:endParaRPr lang="en-GB"/>
        </a:p>
      </dgm:t>
    </dgm:pt>
    <dgm:pt modelId="{3AD9F921-C71D-48C2-99D1-516FA3BC6BED}" type="pres">
      <dgm:prSet presAssocID="{70704034-E172-4DF0-935B-2FD3A175078B}" presName="childText" presStyleLbl="conFgAcc1" presStyleIdx="0" presStyleCnt="3">
        <dgm:presLayoutVars>
          <dgm:bulletEnabled val="1"/>
        </dgm:presLayoutVars>
      </dgm:prSet>
      <dgm:spPr/>
      <dgm:t>
        <a:bodyPr/>
        <a:lstStyle/>
        <a:p>
          <a:endParaRPr lang="en-GB"/>
        </a:p>
      </dgm:t>
    </dgm:pt>
    <dgm:pt modelId="{A98B0E17-0849-4B4A-805B-0984F44D1933}" type="pres">
      <dgm:prSet presAssocID="{26A75DC7-88B6-4B3A-9F62-74668D6A32D4}" presName="spaceBetweenRectangles" presStyleCnt="0"/>
      <dgm:spPr/>
      <dgm:t>
        <a:bodyPr/>
        <a:lstStyle/>
        <a:p>
          <a:endParaRPr lang="en-GB"/>
        </a:p>
      </dgm:t>
    </dgm:pt>
    <dgm:pt modelId="{139557FB-70B2-47F8-9FA5-3F8EC7F226DE}" type="pres">
      <dgm:prSet presAssocID="{4772B71F-377F-4A81-96FF-F3F18D590EA7}" presName="parentLin" presStyleCnt="0"/>
      <dgm:spPr/>
      <dgm:t>
        <a:bodyPr/>
        <a:lstStyle/>
        <a:p>
          <a:endParaRPr lang="en-GB"/>
        </a:p>
      </dgm:t>
    </dgm:pt>
    <dgm:pt modelId="{153470AF-6B3B-444F-BA88-65E2F2B0853D}" type="pres">
      <dgm:prSet presAssocID="{4772B71F-377F-4A81-96FF-F3F18D590EA7}" presName="parentLeftMargin" presStyleLbl="node1" presStyleIdx="0" presStyleCnt="3"/>
      <dgm:spPr/>
      <dgm:t>
        <a:bodyPr/>
        <a:lstStyle/>
        <a:p>
          <a:endParaRPr lang="en-GB"/>
        </a:p>
      </dgm:t>
    </dgm:pt>
    <dgm:pt modelId="{562BD055-FDE7-47E1-B154-37EA7683075A}" type="pres">
      <dgm:prSet presAssocID="{4772B71F-377F-4A81-96FF-F3F18D590EA7}" presName="parentText" presStyleLbl="node1" presStyleIdx="1" presStyleCnt="3" custScaleX="142857" custScaleY="57736" custLinFactNeighborX="-8673" custLinFactNeighborY="5584">
        <dgm:presLayoutVars>
          <dgm:chMax val="0"/>
          <dgm:bulletEnabled val="1"/>
        </dgm:presLayoutVars>
      </dgm:prSet>
      <dgm:spPr/>
      <dgm:t>
        <a:bodyPr/>
        <a:lstStyle/>
        <a:p>
          <a:endParaRPr lang="en-GB"/>
        </a:p>
      </dgm:t>
    </dgm:pt>
    <dgm:pt modelId="{778D20AC-9FA8-4DDF-8315-C8DC102009E1}" type="pres">
      <dgm:prSet presAssocID="{4772B71F-377F-4A81-96FF-F3F18D590EA7}" presName="negativeSpace" presStyleCnt="0"/>
      <dgm:spPr/>
      <dgm:t>
        <a:bodyPr/>
        <a:lstStyle/>
        <a:p>
          <a:endParaRPr lang="en-GB"/>
        </a:p>
      </dgm:t>
    </dgm:pt>
    <dgm:pt modelId="{690EF7E6-356C-4199-AF5E-6A3FEF7BDECD}" type="pres">
      <dgm:prSet presAssocID="{4772B71F-377F-4A81-96FF-F3F18D590EA7}" presName="childText" presStyleLbl="conFgAcc1" presStyleIdx="1" presStyleCnt="3">
        <dgm:presLayoutVars>
          <dgm:bulletEnabled val="1"/>
        </dgm:presLayoutVars>
      </dgm:prSet>
      <dgm:spPr/>
      <dgm:t>
        <a:bodyPr/>
        <a:lstStyle/>
        <a:p>
          <a:endParaRPr lang="en-GB"/>
        </a:p>
      </dgm:t>
    </dgm:pt>
    <dgm:pt modelId="{C6A24C4D-8C50-4937-AC32-036DF362704D}" type="pres">
      <dgm:prSet presAssocID="{C38EFF67-76B2-4853-8A7B-D8B02955B9EF}" presName="spaceBetweenRectangles" presStyleCnt="0"/>
      <dgm:spPr/>
      <dgm:t>
        <a:bodyPr/>
        <a:lstStyle/>
        <a:p>
          <a:endParaRPr lang="en-GB"/>
        </a:p>
      </dgm:t>
    </dgm:pt>
    <dgm:pt modelId="{7E581747-A576-4820-9919-4C5491435564}" type="pres">
      <dgm:prSet presAssocID="{30A74047-231E-464F-BF5B-B0915293DA52}" presName="parentLin" presStyleCnt="0"/>
      <dgm:spPr/>
      <dgm:t>
        <a:bodyPr/>
        <a:lstStyle/>
        <a:p>
          <a:endParaRPr lang="en-GB"/>
        </a:p>
      </dgm:t>
    </dgm:pt>
    <dgm:pt modelId="{5824C29B-7971-43DF-BDEE-45C05EB3FFC2}" type="pres">
      <dgm:prSet presAssocID="{30A74047-231E-464F-BF5B-B0915293DA52}" presName="parentLeftMargin" presStyleLbl="node1" presStyleIdx="1" presStyleCnt="3"/>
      <dgm:spPr/>
      <dgm:t>
        <a:bodyPr/>
        <a:lstStyle/>
        <a:p>
          <a:endParaRPr lang="en-GB"/>
        </a:p>
      </dgm:t>
    </dgm:pt>
    <dgm:pt modelId="{65600037-6383-400D-A470-8F298B8461A0}" type="pres">
      <dgm:prSet presAssocID="{30A74047-231E-464F-BF5B-B0915293DA52}" presName="parentText" presStyleLbl="node1" presStyleIdx="2" presStyleCnt="3" custScaleX="142857">
        <dgm:presLayoutVars>
          <dgm:chMax val="0"/>
          <dgm:bulletEnabled val="1"/>
        </dgm:presLayoutVars>
      </dgm:prSet>
      <dgm:spPr/>
      <dgm:t>
        <a:bodyPr/>
        <a:lstStyle/>
        <a:p>
          <a:endParaRPr lang="en-GB"/>
        </a:p>
      </dgm:t>
    </dgm:pt>
    <dgm:pt modelId="{020168C5-FE25-405F-A2E2-138BA09FB2D1}" type="pres">
      <dgm:prSet presAssocID="{30A74047-231E-464F-BF5B-B0915293DA52}" presName="negativeSpace" presStyleCnt="0"/>
      <dgm:spPr/>
      <dgm:t>
        <a:bodyPr/>
        <a:lstStyle/>
        <a:p>
          <a:endParaRPr lang="en-GB"/>
        </a:p>
      </dgm:t>
    </dgm:pt>
    <dgm:pt modelId="{89881707-F249-495C-BBCA-FE50C8A1FB8B}" type="pres">
      <dgm:prSet presAssocID="{30A74047-231E-464F-BF5B-B0915293DA52}" presName="childText" presStyleLbl="conFgAcc1" presStyleIdx="2" presStyleCnt="3">
        <dgm:presLayoutVars>
          <dgm:bulletEnabled val="1"/>
        </dgm:presLayoutVars>
      </dgm:prSet>
      <dgm:spPr/>
      <dgm:t>
        <a:bodyPr/>
        <a:lstStyle/>
        <a:p>
          <a:endParaRPr lang="en-GB"/>
        </a:p>
      </dgm:t>
    </dgm:pt>
  </dgm:ptLst>
  <dgm:cxnLst>
    <dgm:cxn modelId="{D9CB304D-99B3-4E8C-A438-354E97FD0D48}" type="presOf" srcId="{30A74047-231E-464F-BF5B-B0915293DA52}" destId="{65600037-6383-400D-A470-8F298B8461A0}" srcOrd="1" destOrd="0" presId="urn:microsoft.com/office/officeart/2005/8/layout/list1"/>
    <dgm:cxn modelId="{796A4F94-984C-45A6-9DE9-74BD3D5CDD18}" srcId="{D6F0FC6F-8F89-4A1E-BECC-7CB2F1A91A79}" destId="{70704034-E172-4DF0-935B-2FD3A175078B}" srcOrd="0" destOrd="0" parTransId="{22876D7D-7595-4EA9-8707-4373FB915C4A}" sibTransId="{26A75DC7-88B6-4B3A-9F62-74668D6A32D4}"/>
    <dgm:cxn modelId="{1B701376-9796-4628-94F1-F443EB8F57F5}" type="presOf" srcId="{4772B71F-377F-4A81-96FF-F3F18D590EA7}" destId="{153470AF-6B3B-444F-BA88-65E2F2B0853D}" srcOrd="0" destOrd="0" presId="urn:microsoft.com/office/officeart/2005/8/layout/list1"/>
    <dgm:cxn modelId="{15D2A8EC-BEC6-4FDE-8CE7-2719E0F508E1}" type="presOf" srcId="{D6F0FC6F-8F89-4A1E-BECC-7CB2F1A91A79}" destId="{B390A76B-0737-401C-84AE-1FA796523BBF}" srcOrd="0" destOrd="0" presId="urn:microsoft.com/office/officeart/2005/8/layout/list1"/>
    <dgm:cxn modelId="{3B0D2452-1C65-4995-897D-1FA2B6E8812D}" srcId="{D6F0FC6F-8F89-4A1E-BECC-7CB2F1A91A79}" destId="{4772B71F-377F-4A81-96FF-F3F18D590EA7}" srcOrd="1" destOrd="0" parTransId="{418680F7-8FFE-4EBC-A050-4F95B1F33DD6}" sibTransId="{C38EFF67-76B2-4853-8A7B-D8B02955B9EF}"/>
    <dgm:cxn modelId="{5EB486C6-66A1-4A78-9D31-7FB40DEE25F4}" type="presOf" srcId="{4772B71F-377F-4A81-96FF-F3F18D590EA7}" destId="{562BD055-FDE7-47E1-B154-37EA7683075A}" srcOrd="1" destOrd="0" presId="urn:microsoft.com/office/officeart/2005/8/layout/list1"/>
    <dgm:cxn modelId="{1D777266-B195-47D1-806E-DD22C82E812D}" type="presOf" srcId="{70704034-E172-4DF0-935B-2FD3A175078B}" destId="{B3FC29FC-6C98-4DC4-9509-065C1085D88C}" srcOrd="1" destOrd="0" presId="urn:microsoft.com/office/officeart/2005/8/layout/list1"/>
    <dgm:cxn modelId="{BC833C0E-110C-4864-8167-16B42A55C1CC}" type="presOf" srcId="{70704034-E172-4DF0-935B-2FD3A175078B}" destId="{26EC9963-90CA-457F-8C1C-056F76954BE2}" srcOrd="0" destOrd="0" presId="urn:microsoft.com/office/officeart/2005/8/layout/list1"/>
    <dgm:cxn modelId="{328123CB-A5FC-49DF-8BD7-4845F08DEA55}" srcId="{D6F0FC6F-8F89-4A1E-BECC-7CB2F1A91A79}" destId="{30A74047-231E-464F-BF5B-B0915293DA52}" srcOrd="2" destOrd="0" parTransId="{C820993F-7647-48AD-9831-1F85F062EFDB}" sibTransId="{F06F0F88-9BDE-4EAB-B4D8-14EA56C4948C}"/>
    <dgm:cxn modelId="{BD1E6EB9-FD45-443B-A4D6-2FAAF5998E50}" type="presOf" srcId="{30A74047-231E-464F-BF5B-B0915293DA52}" destId="{5824C29B-7971-43DF-BDEE-45C05EB3FFC2}" srcOrd="0" destOrd="0" presId="urn:microsoft.com/office/officeart/2005/8/layout/list1"/>
    <dgm:cxn modelId="{4E9D0B04-5ED0-4574-9FD0-314FBF7ACC16}" type="presParOf" srcId="{B390A76B-0737-401C-84AE-1FA796523BBF}" destId="{BBF4F093-E09B-4274-A001-D07F6B88D7B5}" srcOrd="0" destOrd="0" presId="urn:microsoft.com/office/officeart/2005/8/layout/list1"/>
    <dgm:cxn modelId="{600526FE-A258-4567-9E46-954D93104DFB}" type="presParOf" srcId="{BBF4F093-E09B-4274-A001-D07F6B88D7B5}" destId="{26EC9963-90CA-457F-8C1C-056F76954BE2}" srcOrd="0" destOrd="0" presId="urn:microsoft.com/office/officeart/2005/8/layout/list1"/>
    <dgm:cxn modelId="{8C50C5B3-3DCD-4399-933A-9745E9C6C32F}" type="presParOf" srcId="{BBF4F093-E09B-4274-A001-D07F6B88D7B5}" destId="{B3FC29FC-6C98-4DC4-9509-065C1085D88C}" srcOrd="1" destOrd="0" presId="urn:microsoft.com/office/officeart/2005/8/layout/list1"/>
    <dgm:cxn modelId="{0182B684-EC09-470E-915F-12117220F6DA}" type="presParOf" srcId="{B390A76B-0737-401C-84AE-1FA796523BBF}" destId="{9681CC82-F154-4B24-B3D0-FD7C9556613B}" srcOrd="1" destOrd="0" presId="urn:microsoft.com/office/officeart/2005/8/layout/list1"/>
    <dgm:cxn modelId="{CAE744E3-1CA9-49E7-88F6-7EAF397124D7}" type="presParOf" srcId="{B390A76B-0737-401C-84AE-1FA796523BBF}" destId="{3AD9F921-C71D-48C2-99D1-516FA3BC6BED}" srcOrd="2" destOrd="0" presId="urn:microsoft.com/office/officeart/2005/8/layout/list1"/>
    <dgm:cxn modelId="{6C4A07B2-FE19-4A36-986A-397004D0C658}" type="presParOf" srcId="{B390A76B-0737-401C-84AE-1FA796523BBF}" destId="{A98B0E17-0849-4B4A-805B-0984F44D1933}" srcOrd="3" destOrd="0" presId="urn:microsoft.com/office/officeart/2005/8/layout/list1"/>
    <dgm:cxn modelId="{5F3AD02D-F395-456F-86A3-E2662E51B899}" type="presParOf" srcId="{B390A76B-0737-401C-84AE-1FA796523BBF}" destId="{139557FB-70B2-47F8-9FA5-3F8EC7F226DE}" srcOrd="4" destOrd="0" presId="urn:microsoft.com/office/officeart/2005/8/layout/list1"/>
    <dgm:cxn modelId="{6040D174-113D-4B9C-9E04-F4ABDA79D138}" type="presParOf" srcId="{139557FB-70B2-47F8-9FA5-3F8EC7F226DE}" destId="{153470AF-6B3B-444F-BA88-65E2F2B0853D}" srcOrd="0" destOrd="0" presId="urn:microsoft.com/office/officeart/2005/8/layout/list1"/>
    <dgm:cxn modelId="{BE01A185-4BBB-4892-9789-16647F3D4CE6}" type="presParOf" srcId="{139557FB-70B2-47F8-9FA5-3F8EC7F226DE}" destId="{562BD055-FDE7-47E1-B154-37EA7683075A}" srcOrd="1" destOrd="0" presId="urn:microsoft.com/office/officeart/2005/8/layout/list1"/>
    <dgm:cxn modelId="{D62AF975-6BF5-4460-A22E-1E0A20FD1709}" type="presParOf" srcId="{B390A76B-0737-401C-84AE-1FA796523BBF}" destId="{778D20AC-9FA8-4DDF-8315-C8DC102009E1}" srcOrd="5" destOrd="0" presId="urn:microsoft.com/office/officeart/2005/8/layout/list1"/>
    <dgm:cxn modelId="{88C7AA8C-F7FA-41BB-B993-FDE76B24F327}" type="presParOf" srcId="{B390A76B-0737-401C-84AE-1FA796523BBF}" destId="{690EF7E6-356C-4199-AF5E-6A3FEF7BDECD}" srcOrd="6" destOrd="0" presId="urn:microsoft.com/office/officeart/2005/8/layout/list1"/>
    <dgm:cxn modelId="{CDAD30E7-039C-4AC8-8773-1BB2B98353F0}" type="presParOf" srcId="{B390A76B-0737-401C-84AE-1FA796523BBF}" destId="{C6A24C4D-8C50-4937-AC32-036DF362704D}" srcOrd="7" destOrd="0" presId="urn:microsoft.com/office/officeart/2005/8/layout/list1"/>
    <dgm:cxn modelId="{BA137F07-46C7-46AA-AFA1-18EE402510D1}" type="presParOf" srcId="{B390A76B-0737-401C-84AE-1FA796523BBF}" destId="{7E581747-A576-4820-9919-4C5491435564}" srcOrd="8" destOrd="0" presId="urn:microsoft.com/office/officeart/2005/8/layout/list1"/>
    <dgm:cxn modelId="{C221C806-FF93-430C-9520-75CC0E3B5E86}" type="presParOf" srcId="{7E581747-A576-4820-9919-4C5491435564}" destId="{5824C29B-7971-43DF-BDEE-45C05EB3FFC2}" srcOrd="0" destOrd="0" presId="urn:microsoft.com/office/officeart/2005/8/layout/list1"/>
    <dgm:cxn modelId="{4030A5FE-4D5D-4458-9D84-CA1220250F5E}" type="presParOf" srcId="{7E581747-A576-4820-9919-4C5491435564}" destId="{65600037-6383-400D-A470-8F298B8461A0}" srcOrd="1" destOrd="0" presId="urn:microsoft.com/office/officeart/2005/8/layout/list1"/>
    <dgm:cxn modelId="{D904CA22-7043-46F4-AD25-2FFE778D041A}" type="presParOf" srcId="{B390A76B-0737-401C-84AE-1FA796523BBF}" destId="{020168C5-FE25-405F-A2E2-138BA09FB2D1}" srcOrd="9" destOrd="0" presId="urn:microsoft.com/office/officeart/2005/8/layout/list1"/>
    <dgm:cxn modelId="{6064C1C4-4571-4715-964B-C470C68F2CC8}" type="presParOf" srcId="{B390A76B-0737-401C-84AE-1FA796523BBF}" destId="{89881707-F249-495C-BBCA-FE50C8A1FB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19FF6E-CF27-47B1-8DD7-6404F6473A2C}" type="doc">
      <dgm:prSet loTypeId="urn:diagrams.loki3.com/TabbedArc+Icon" loCatId="relationship" qsTypeId="urn:microsoft.com/office/officeart/2005/8/quickstyle/3d2" qsCatId="3D" csTypeId="urn:microsoft.com/office/officeart/2005/8/colors/accent2_4" csCatId="accent2" phldr="1"/>
      <dgm:spPr/>
    </dgm:pt>
    <dgm:pt modelId="{D54FEFA9-C8B5-499E-8E3B-E078E151A93B}">
      <dgm:prSet phldrT="[Text]" custT="1"/>
      <dgm:spPr/>
      <dgm:t>
        <a:bodyPr/>
        <a:lstStyle/>
        <a:p>
          <a:r>
            <a:rPr lang="en-GB" sz="1600" dirty="0" smtClean="0">
              <a:solidFill>
                <a:schemeClr val="tx1"/>
              </a:solidFill>
              <a:effectLst/>
              <a:latin typeface="+mn-lt"/>
              <a:ea typeface="+mn-ea"/>
              <a:cs typeface="+mn-cs"/>
            </a:rPr>
            <a:t>A lady from Egypt, </a:t>
          </a:r>
          <a:r>
            <a:rPr lang="en-GB" sz="1600" dirty="0" err="1" smtClean="0">
              <a:solidFill>
                <a:schemeClr val="tx1"/>
              </a:solidFill>
              <a:effectLst/>
              <a:latin typeface="+mn-lt"/>
              <a:ea typeface="+mn-ea"/>
              <a:cs typeface="+mn-cs"/>
            </a:rPr>
            <a:t>Haallah</a:t>
          </a:r>
          <a:r>
            <a:rPr lang="en-GB" sz="1600" dirty="0" smtClean="0">
              <a:solidFill>
                <a:schemeClr val="tx1"/>
              </a:solidFill>
              <a:effectLst/>
              <a:latin typeface="+mn-lt"/>
              <a:ea typeface="+mn-ea"/>
              <a:cs typeface="+mn-cs"/>
            </a:rPr>
            <a:t> </a:t>
          </a:r>
          <a:r>
            <a:rPr lang="en-GB" sz="1600" dirty="0" err="1" smtClean="0">
              <a:solidFill>
                <a:schemeClr val="tx1"/>
              </a:solidFill>
              <a:effectLst/>
              <a:latin typeface="+mn-lt"/>
              <a:ea typeface="+mn-ea"/>
              <a:cs typeface="+mn-cs"/>
            </a:rPr>
            <a:t>sahiba</a:t>
          </a:r>
          <a:r>
            <a:rPr lang="en-GB" sz="1600" dirty="0" smtClean="0">
              <a:solidFill>
                <a:schemeClr val="tx1"/>
              </a:solidFill>
              <a:effectLst/>
              <a:latin typeface="+mn-lt"/>
              <a:ea typeface="+mn-ea"/>
              <a:cs typeface="+mn-cs"/>
            </a:rPr>
            <a:t>,  saw in a dream that Imam Mahdi and his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are walking on water. She asks them if she could accompany them and they reply they would take her along on their way back.</a:t>
          </a:r>
          <a:endParaRPr lang="en-GB" sz="1600" dirty="0">
            <a:solidFill>
              <a:schemeClr val="tx1"/>
            </a:solidFill>
          </a:endParaRPr>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7E3071E9-BE84-47F6-A949-4452907191B8}">
      <dgm:prSet phldrT="[Text]" custT="1"/>
      <dgm:spPr>
        <a:solidFill>
          <a:schemeClr val="accent2">
            <a:lumMod val="60000"/>
            <a:lumOff val="40000"/>
          </a:schemeClr>
        </a:solidFill>
      </dgm:spPr>
      <dgm:t>
        <a:bodyPr/>
        <a:lstStyle/>
        <a:p>
          <a:r>
            <a:rPr lang="en-GB" sz="1600" dirty="0" smtClean="0">
              <a:solidFill>
                <a:schemeClr val="tx1"/>
              </a:solidFill>
              <a:effectLst/>
              <a:latin typeface="+mn-lt"/>
              <a:ea typeface="+mn-ea"/>
              <a:cs typeface="+mn-cs"/>
            </a:rPr>
            <a:t>One day while channel-hopping she happened to come </a:t>
          </a:r>
          <a:r>
            <a:rPr lang="en-GB" sz="1600" dirty="0" smtClean="0">
              <a:solidFill>
                <a:schemeClr val="tx1"/>
              </a:solidFill>
              <a:effectLst/>
              <a:latin typeface="+mn-lt"/>
              <a:ea typeface="+mn-ea"/>
              <a:cs typeface="+mn-cs"/>
            </a:rPr>
            <a:t>across </a:t>
          </a:r>
          <a:r>
            <a:rPr lang="en-GB" sz="1600" dirty="0" smtClean="0">
              <a:solidFill>
                <a:schemeClr val="tx1"/>
              </a:solidFill>
              <a:effectLst/>
              <a:latin typeface="+mn-lt"/>
              <a:ea typeface="+mn-ea"/>
              <a:cs typeface="+mn-cs"/>
            </a:rPr>
            <a:t>MTA and was astonished to see the person who she seen walking on water in the dream</a:t>
          </a:r>
          <a:r>
            <a:rPr lang="en-GB" sz="2200" dirty="0" smtClean="0">
              <a:solidFill>
                <a:schemeClr val="tx1"/>
              </a:solidFill>
              <a:effectLst/>
              <a:latin typeface="+mn-lt"/>
              <a:ea typeface="+mn-ea"/>
              <a:cs typeface="+mn-cs"/>
            </a:rPr>
            <a:t>.</a:t>
          </a:r>
          <a:endParaRPr lang="en-GB" sz="2200" dirty="0">
            <a:solidFill>
              <a:schemeClr val="tx1"/>
            </a:solidFill>
          </a:endParaRPr>
        </a:p>
      </dgm:t>
    </dgm:pt>
    <dgm:pt modelId="{9F0C2ED1-750B-41F2-93AE-D8E358AEC144}" type="parTrans" cxnId="{428DB983-D60A-4CB0-BC40-73C2C89360E5}">
      <dgm:prSet/>
      <dgm:spPr/>
      <dgm:t>
        <a:bodyPr/>
        <a:lstStyle/>
        <a:p>
          <a:endParaRPr lang="en-GB"/>
        </a:p>
      </dgm:t>
    </dgm:pt>
    <dgm:pt modelId="{000D72C4-48E8-43C8-8642-6B93FCD7C748}" type="sibTrans" cxnId="{428DB983-D60A-4CB0-BC40-73C2C89360E5}">
      <dgm:prSet/>
      <dgm:spPr/>
      <dgm:t>
        <a:bodyPr/>
        <a:lstStyle/>
        <a:p>
          <a:endParaRPr lang="en-GB"/>
        </a:p>
      </dgm:t>
    </dgm:pt>
    <dgm:pt modelId="{319F1E1F-61E2-4089-8A38-5AA08DB46629}" type="pres">
      <dgm:prSet presAssocID="{0719FF6E-CF27-47B1-8DD7-6404F6473A2C}" presName="Name0" presStyleCnt="0">
        <dgm:presLayoutVars>
          <dgm:dir/>
          <dgm:resizeHandles val="exact"/>
        </dgm:presLayoutVars>
      </dgm:prSet>
      <dgm:spPr/>
    </dgm:pt>
    <dgm:pt modelId="{DA9CB275-6817-47EB-A36F-D259798D2609}" type="pres">
      <dgm:prSet presAssocID="{D54FEFA9-C8B5-499E-8E3B-E078E151A93B}" presName="twoplus" presStyleLbl="node1" presStyleIdx="0" presStyleCnt="2" custAng="1339907" custScaleX="98293" custScaleY="65718" custRadScaleRad="101334" custRadScaleInc="175">
        <dgm:presLayoutVars>
          <dgm:bulletEnabled val="1"/>
        </dgm:presLayoutVars>
      </dgm:prSet>
      <dgm:spPr/>
      <dgm:t>
        <a:bodyPr/>
        <a:lstStyle/>
        <a:p>
          <a:endParaRPr lang="en-GB"/>
        </a:p>
      </dgm:t>
    </dgm:pt>
    <dgm:pt modelId="{45B89590-9875-44D1-998F-90773B254426}" type="pres">
      <dgm:prSet presAssocID="{7E3071E9-BE84-47F6-A949-4452907191B8}" presName="twoplus" presStyleLbl="node1" presStyleIdx="1" presStyleCnt="2" custAng="20233279" custScaleY="70957" custRadScaleRad="102121" custRadScaleInc="-1223">
        <dgm:presLayoutVars>
          <dgm:bulletEnabled val="1"/>
        </dgm:presLayoutVars>
      </dgm:prSet>
      <dgm:spPr/>
      <dgm:t>
        <a:bodyPr/>
        <a:lstStyle/>
        <a:p>
          <a:endParaRPr lang="en-GB"/>
        </a:p>
      </dgm:t>
    </dgm:pt>
  </dgm:ptLst>
  <dgm:cxnLst>
    <dgm:cxn modelId="{7D1D6594-57AE-4561-B79E-274A2479F57A}" type="presOf" srcId="{0719FF6E-CF27-47B1-8DD7-6404F6473A2C}" destId="{319F1E1F-61E2-4089-8A38-5AA08DB46629}" srcOrd="0" destOrd="0" presId="urn:diagrams.loki3.com/TabbedArc+Icon"/>
    <dgm:cxn modelId="{428DB983-D60A-4CB0-BC40-73C2C89360E5}" srcId="{0719FF6E-CF27-47B1-8DD7-6404F6473A2C}" destId="{7E3071E9-BE84-47F6-A949-4452907191B8}" srcOrd="1" destOrd="0" parTransId="{9F0C2ED1-750B-41F2-93AE-D8E358AEC144}" sibTransId="{000D72C4-48E8-43C8-8642-6B93FCD7C748}"/>
    <dgm:cxn modelId="{B85E9B5E-3AA9-477C-B2D8-C3537D0D1258}" type="presOf" srcId="{D54FEFA9-C8B5-499E-8E3B-E078E151A93B}" destId="{DA9CB275-6817-47EB-A36F-D259798D2609}" srcOrd="0" destOrd="0" presId="urn:diagrams.loki3.com/TabbedArc+Icon"/>
    <dgm:cxn modelId="{CC5B3CD7-393F-4550-9FD6-15342BDC5DA9}" type="presOf" srcId="{7E3071E9-BE84-47F6-A949-4452907191B8}" destId="{45B89590-9875-44D1-998F-90773B254426}" srcOrd="0" destOrd="0" presId="urn:diagrams.loki3.com/TabbedArc+Icon"/>
    <dgm:cxn modelId="{0D2B5A85-66C6-471B-8B51-9ECB12F06395}" srcId="{0719FF6E-CF27-47B1-8DD7-6404F6473A2C}" destId="{D54FEFA9-C8B5-499E-8E3B-E078E151A93B}" srcOrd="0" destOrd="0" parTransId="{E2983191-EC44-4862-A82B-BA2C250249E9}" sibTransId="{583C4A9F-CD92-4782-AA3D-4EF713FAA349}"/>
    <dgm:cxn modelId="{48479159-C82F-4F8D-9559-B492FAFEB8BA}" type="presParOf" srcId="{319F1E1F-61E2-4089-8A38-5AA08DB46629}" destId="{DA9CB275-6817-47EB-A36F-D259798D2609}" srcOrd="0" destOrd="0" presId="urn:diagrams.loki3.com/TabbedArc+Icon"/>
    <dgm:cxn modelId="{4D7188EF-8191-4347-83E7-6B3072D444F4}" type="presParOf" srcId="{319F1E1F-61E2-4089-8A38-5AA08DB46629}" destId="{45B89590-9875-44D1-998F-90773B254426}" srcOrd="1"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19FF6E-CF27-47B1-8DD7-6404F6473A2C}" type="doc">
      <dgm:prSet loTypeId="urn:microsoft.com/office/officeart/2005/8/layout/target3" loCatId="relationship" qsTypeId="urn:microsoft.com/office/officeart/2005/8/quickstyle/3d2" qsCatId="3D" csTypeId="urn:microsoft.com/office/officeart/2005/8/colors/accent2_4" csCatId="accent2" phldr="1"/>
      <dgm:spPr/>
    </dgm:pt>
    <dgm:pt modelId="{D54FEFA9-C8B5-499E-8E3B-E078E151A93B}">
      <dgm:prSet phldrT="[Text]" custT="1"/>
      <dgm:spPr/>
      <dgm:t>
        <a:bodyPr/>
        <a:lstStyle/>
        <a:p>
          <a:r>
            <a:rPr lang="en-GB" sz="1600" dirty="0" smtClean="0">
              <a:solidFill>
                <a:schemeClr val="tx1"/>
              </a:solidFill>
              <a:effectLst/>
              <a:latin typeface="+mn-lt"/>
              <a:ea typeface="+mn-ea"/>
              <a:cs typeface="+mn-cs"/>
            </a:rPr>
            <a:t>Our missionary from Benin writes that their new domestic help called </a:t>
          </a:r>
          <a:r>
            <a:rPr lang="en-GB" sz="1600" dirty="0" err="1" smtClean="0">
              <a:solidFill>
                <a:schemeClr val="tx1"/>
              </a:solidFill>
              <a:effectLst/>
              <a:latin typeface="+mn-lt"/>
              <a:ea typeface="+mn-ea"/>
              <a:cs typeface="+mn-cs"/>
            </a:rPr>
            <a:t>Lateefa</a:t>
          </a:r>
          <a:r>
            <a:rPr lang="en-GB" sz="1600" dirty="0" smtClean="0">
              <a:solidFill>
                <a:schemeClr val="tx1"/>
              </a:solidFill>
              <a:effectLst/>
              <a:latin typeface="+mn-lt"/>
              <a:ea typeface="+mn-ea"/>
              <a:cs typeface="+mn-cs"/>
            </a:rPr>
            <a:t> fell ill. She said while she was ill she used to pray to God to forgive her and cause her to die while on the straight path</a:t>
          </a:r>
          <a:r>
            <a:rPr lang="en-GB" sz="2000" dirty="0" smtClean="0">
              <a:solidFill>
                <a:schemeClr val="tx1"/>
              </a:solidFill>
              <a:effectLst/>
              <a:latin typeface="+mn-lt"/>
              <a:ea typeface="+mn-ea"/>
              <a:cs typeface="+mn-cs"/>
            </a:rPr>
            <a:t>.  </a:t>
          </a:r>
          <a:endParaRPr lang="en-GB" sz="2000" dirty="0">
            <a:solidFill>
              <a:schemeClr val="tx1"/>
            </a:solidFill>
          </a:endParaRPr>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EA3165A3-D059-4078-BB8F-5387A7354964}">
      <dgm:prSet custT="1"/>
      <dgm:spPr>
        <a:solidFill>
          <a:schemeClr val="accent2">
            <a:lumMod val="75000"/>
          </a:schemeClr>
        </a:solidFill>
      </dgm:spPr>
      <dgm:t>
        <a:bodyPr/>
        <a:lstStyle/>
        <a:p>
          <a:r>
            <a:rPr lang="en-GB" sz="1600" dirty="0" smtClean="0">
              <a:solidFill>
                <a:schemeClr val="tx1"/>
              </a:solidFill>
              <a:effectLst/>
              <a:latin typeface="+mn-lt"/>
              <a:ea typeface="+mn-ea"/>
              <a:cs typeface="+mn-cs"/>
            </a:rPr>
            <a:t>The day the lady related this dream was the day of International </a:t>
          </a:r>
          <a:r>
            <a:rPr lang="en-GB" sz="1600" i="1" dirty="0" err="1" smtClean="0">
              <a:solidFill>
                <a:schemeClr val="tx1"/>
              </a:solidFill>
              <a:effectLst/>
              <a:latin typeface="+mn-lt"/>
              <a:ea typeface="+mn-ea"/>
              <a:cs typeface="+mn-cs"/>
            </a:rPr>
            <a:t>Bai’at</a:t>
          </a:r>
          <a:r>
            <a:rPr lang="en-GB" sz="1600" dirty="0" smtClean="0">
              <a:solidFill>
                <a:schemeClr val="tx1"/>
              </a:solidFill>
              <a:effectLst/>
              <a:latin typeface="+mn-lt"/>
              <a:ea typeface="+mn-ea"/>
              <a:cs typeface="+mn-cs"/>
            </a:rPr>
            <a:t> at the UK </a:t>
          </a:r>
          <a:r>
            <a:rPr lang="en-GB" sz="1600" dirty="0" err="1" smtClean="0">
              <a:solidFill>
                <a:schemeClr val="tx1"/>
              </a:solidFill>
              <a:effectLst/>
              <a:latin typeface="+mn-lt"/>
              <a:ea typeface="+mn-ea"/>
              <a:cs typeface="+mn-cs"/>
            </a:rPr>
            <a:t>Jalsa</a:t>
          </a:r>
          <a:r>
            <a:rPr lang="en-GB" sz="1600" dirty="0" smtClean="0">
              <a:solidFill>
                <a:schemeClr val="tx1"/>
              </a:solidFill>
              <a:effectLst/>
              <a:latin typeface="+mn-lt"/>
              <a:ea typeface="+mn-ea"/>
              <a:cs typeface="+mn-cs"/>
            </a:rPr>
            <a:t>. As she sat watching MTA, she kept repeating that is what she had seen in her dream. </a:t>
          </a:r>
          <a:endParaRPr lang="en-GB" sz="1600" dirty="0"/>
        </a:p>
      </dgm:t>
    </dgm:pt>
    <dgm:pt modelId="{5F61440E-AEE3-4C45-8C9B-795C054E790A}" type="parTrans" cxnId="{A17D124A-F6AA-4BD2-B99C-4110552E7E5C}">
      <dgm:prSet/>
      <dgm:spPr/>
      <dgm:t>
        <a:bodyPr/>
        <a:lstStyle/>
        <a:p>
          <a:endParaRPr lang="en-GB"/>
        </a:p>
      </dgm:t>
    </dgm:pt>
    <dgm:pt modelId="{95B619E4-E622-4B13-975F-F0DB8B13F290}" type="sibTrans" cxnId="{A17D124A-F6AA-4BD2-B99C-4110552E7E5C}">
      <dgm:prSet/>
      <dgm:spPr/>
      <dgm:t>
        <a:bodyPr/>
        <a:lstStyle/>
        <a:p>
          <a:endParaRPr lang="en-GB"/>
        </a:p>
      </dgm:t>
    </dgm:pt>
    <dgm:pt modelId="{87432658-9267-4DDD-9C4A-A650E88AC4CD}">
      <dgm:prSet custT="1"/>
      <dgm:spPr>
        <a:solidFill>
          <a:schemeClr val="accent2">
            <a:lumMod val="60000"/>
            <a:lumOff val="40000"/>
          </a:schemeClr>
        </a:solidFill>
      </dgm:spPr>
      <dgm:t>
        <a:bodyPr/>
        <a:lstStyle/>
        <a:p>
          <a:r>
            <a:rPr lang="en-GB" sz="1600" dirty="0" smtClean="0"/>
            <a:t>In her dream she saw her room is filled with light and a holy person who is wearing a beautiful appears and beckons her to him.   Next time she dreamed that the holy person enters a large white house and says something while he holds people’s hands. There are people of every race present there who repeat words after the holy person</a:t>
          </a:r>
          <a:endParaRPr lang="en-GB" sz="1600" dirty="0"/>
        </a:p>
      </dgm:t>
    </dgm:pt>
    <dgm:pt modelId="{2C9EE10C-B38E-4C4A-9CEB-199374FBC11E}" type="parTrans" cxnId="{D022D7E4-D15E-4C00-99E3-E91C427C943F}">
      <dgm:prSet/>
      <dgm:spPr/>
      <dgm:t>
        <a:bodyPr/>
        <a:lstStyle/>
        <a:p>
          <a:endParaRPr lang="en-GB"/>
        </a:p>
      </dgm:t>
    </dgm:pt>
    <dgm:pt modelId="{3A27CA2A-5F56-41CA-866E-61548C84E683}" type="sibTrans" cxnId="{D022D7E4-D15E-4C00-99E3-E91C427C943F}">
      <dgm:prSet/>
      <dgm:spPr/>
      <dgm:t>
        <a:bodyPr/>
        <a:lstStyle/>
        <a:p>
          <a:endParaRPr lang="en-GB"/>
        </a:p>
      </dgm:t>
    </dgm:pt>
    <dgm:pt modelId="{6B1205F6-BF58-4563-B308-DE193FC87112}" type="pres">
      <dgm:prSet presAssocID="{0719FF6E-CF27-47B1-8DD7-6404F6473A2C}" presName="Name0" presStyleCnt="0">
        <dgm:presLayoutVars>
          <dgm:chMax val="7"/>
          <dgm:dir/>
          <dgm:animLvl val="lvl"/>
          <dgm:resizeHandles val="exact"/>
        </dgm:presLayoutVars>
      </dgm:prSet>
      <dgm:spPr/>
    </dgm:pt>
    <dgm:pt modelId="{9CF6AE7C-6C49-44FC-BE84-D1172860D13C}" type="pres">
      <dgm:prSet presAssocID="{D54FEFA9-C8B5-499E-8E3B-E078E151A93B}" presName="circle1" presStyleLbl="node1" presStyleIdx="0" presStyleCnt="3"/>
      <dgm:spPr/>
    </dgm:pt>
    <dgm:pt modelId="{B5FA7315-8DD7-4EE0-A801-DDEFF09E3D9E}" type="pres">
      <dgm:prSet presAssocID="{D54FEFA9-C8B5-499E-8E3B-E078E151A93B}" presName="space" presStyleCnt="0"/>
      <dgm:spPr/>
    </dgm:pt>
    <dgm:pt modelId="{16A408B2-84B3-4DD4-89BB-11AD9EC3DC69}" type="pres">
      <dgm:prSet presAssocID="{D54FEFA9-C8B5-499E-8E3B-E078E151A93B}" presName="rect1" presStyleLbl="alignAcc1" presStyleIdx="0" presStyleCnt="3"/>
      <dgm:spPr/>
      <dgm:t>
        <a:bodyPr/>
        <a:lstStyle/>
        <a:p>
          <a:endParaRPr lang="en-GB"/>
        </a:p>
      </dgm:t>
    </dgm:pt>
    <dgm:pt modelId="{7F1FB3F8-BDEC-48FD-B727-84916FBD6070}" type="pres">
      <dgm:prSet presAssocID="{87432658-9267-4DDD-9C4A-A650E88AC4CD}" presName="vertSpace2" presStyleLbl="node1" presStyleIdx="0" presStyleCnt="3"/>
      <dgm:spPr/>
    </dgm:pt>
    <dgm:pt modelId="{603B79A0-5693-4F95-AC47-13F6BB70A094}" type="pres">
      <dgm:prSet presAssocID="{87432658-9267-4DDD-9C4A-A650E88AC4CD}" presName="circle2" presStyleLbl="node1" presStyleIdx="1" presStyleCnt="3"/>
      <dgm:spPr/>
    </dgm:pt>
    <dgm:pt modelId="{8C0263D0-AC71-4085-83A2-649966B75040}" type="pres">
      <dgm:prSet presAssocID="{87432658-9267-4DDD-9C4A-A650E88AC4CD}" presName="rect2" presStyleLbl="alignAcc1" presStyleIdx="1" presStyleCnt="3"/>
      <dgm:spPr/>
      <dgm:t>
        <a:bodyPr/>
        <a:lstStyle/>
        <a:p>
          <a:endParaRPr lang="en-GB"/>
        </a:p>
      </dgm:t>
    </dgm:pt>
    <dgm:pt modelId="{589C3692-6D8D-4440-8546-56CDC79AF534}" type="pres">
      <dgm:prSet presAssocID="{EA3165A3-D059-4078-BB8F-5387A7354964}" presName="vertSpace3" presStyleLbl="node1" presStyleIdx="1" presStyleCnt="3"/>
      <dgm:spPr/>
    </dgm:pt>
    <dgm:pt modelId="{F35BC399-D992-477F-A1E1-EB7CC0BA9191}" type="pres">
      <dgm:prSet presAssocID="{EA3165A3-D059-4078-BB8F-5387A7354964}" presName="circle3" presStyleLbl="node1" presStyleIdx="2" presStyleCnt="3"/>
      <dgm:spPr/>
    </dgm:pt>
    <dgm:pt modelId="{CBDB2B0F-8B4D-4C50-947A-714194A55698}" type="pres">
      <dgm:prSet presAssocID="{EA3165A3-D059-4078-BB8F-5387A7354964}" presName="rect3" presStyleLbl="alignAcc1" presStyleIdx="2" presStyleCnt="3"/>
      <dgm:spPr/>
      <dgm:t>
        <a:bodyPr/>
        <a:lstStyle/>
        <a:p>
          <a:endParaRPr lang="en-GB"/>
        </a:p>
      </dgm:t>
    </dgm:pt>
    <dgm:pt modelId="{D97257FF-FDD7-47F9-90C8-A218C7B6DE94}" type="pres">
      <dgm:prSet presAssocID="{D54FEFA9-C8B5-499E-8E3B-E078E151A93B}" presName="rect1ParTxNoCh" presStyleLbl="alignAcc1" presStyleIdx="2" presStyleCnt="3">
        <dgm:presLayoutVars>
          <dgm:chMax val="1"/>
          <dgm:bulletEnabled val="1"/>
        </dgm:presLayoutVars>
      </dgm:prSet>
      <dgm:spPr/>
      <dgm:t>
        <a:bodyPr/>
        <a:lstStyle/>
        <a:p>
          <a:endParaRPr lang="en-GB"/>
        </a:p>
      </dgm:t>
    </dgm:pt>
    <dgm:pt modelId="{ABB95747-AC54-45CE-A824-E13FC9509F2E}" type="pres">
      <dgm:prSet presAssocID="{87432658-9267-4DDD-9C4A-A650E88AC4CD}" presName="rect2ParTxNoCh" presStyleLbl="alignAcc1" presStyleIdx="2" presStyleCnt="3">
        <dgm:presLayoutVars>
          <dgm:chMax val="1"/>
          <dgm:bulletEnabled val="1"/>
        </dgm:presLayoutVars>
      </dgm:prSet>
      <dgm:spPr/>
      <dgm:t>
        <a:bodyPr/>
        <a:lstStyle/>
        <a:p>
          <a:endParaRPr lang="en-GB"/>
        </a:p>
      </dgm:t>
    </dgm:pt>
    <dgm:pt modelId="{2F792D9E-5EEE-4347-8F7A-D55626E95166}" type="pres">
      <dgm:prSet presAssocID="{EA3165A3-D059-4078-BB8F-5387A7354964}" presName="rect3ParTxNoCh" presStyleLbl="alignAcc1" presStyleIdx="2" presStyleCnt="3">
        <dgm:presLayoutVars>
          <dgm:chMax val="1"/>
          <dgm:bulletEnabled val="1"/>
        </dgm:presLayoutVars>
      </dgm:prSet>
      <dgm:spPr/>
      <dgm:t>
        <a:bodyPr/>
        <a:lstStyle/>
        <a:p>
          <a:endParaRPr lang="en-GB"/>
        </a:p>
      </dgm:t>
    </dgm:pt>
  </dgm:ptLst>
  <dgm:cxnLst>
    <dgm:cxn modelId="{05C9D48D-A8C7-4DF5-A371-BFBEDC52C4F1}" type="presOf" srcId="{87432658-9267-4DDD-9C4A-A650E88AC4CD}" destId="{ABB95747-AC54-45CE-A824-E13FC9509F2E}" srcOrd="1" destOrd="0" presId="urn:microsoft.com/office/officeart/2005/8/layout/target3"/>
    <dgm:cxn modelId="{0D2B5A85-66C6-471B-8B51-9ECB12F06395}" srcId="{0719FF6E-CF27-47B1-8DD7-6404F6473A2C}" destId="{D54FEFA9-C8B5-499E-8E3B-E078E151A93B}" srcOrd="0" destOrd="0" parTransId="{E2983191-EC44-4862-A82B-BA2C250249E9}" sibTransId="{583C4A9F-CD92-4782-AA3D-4EF713FAA349}"/>
    <dgm:cxn modelId="{5F9B25EA-D76F-42DF-8670-7632AF6CAE92}" type="presOf" srcId="{0719FF6E-CF27-47B1-8DD7-6404F6473A2C}" destId="{6B1205F6-BF58-4563-B308-DE193FC87112}" srcOrd="0" destOrd="0" presId="urn:microsoft.com/office/officeart/2005/8/layout/target3"/>
    <dgm:cxn modelId="{1A0EA2D9-4931-4441-A651-67D79BDD4D99}" type="presOf" srcId="{EA3165A3-D059-4078-BB8F-5387A7354964}" destId="{CBDB2B0F-8B4D-4C50-947A-714194A55698}" srcOrd="0" destOrd="0" presId="urn:microsoft.com/office/officeart/2005/8/layout/target3"/>
    <dgm:cxn modelId="{266D0EE1-8ED8-4AD6-828F-410F63237B2C}" type="presOf" srcId="{D54FEFA9-C8B5-499E-8E3B-E078E151A93B}" destId="{16A408B2-84B3-4DD4-89BB-11AD9EC3DC69}" srcOrd="0" destOrd="0" presId="urn:microsoft.com/office/officeart/2005/8/layout/target3"/>
    <dgm:cxn modelId="{D022D7E4-D15E-4C00-99E3-E91C427C943F}" srcId="{0719FF6E-CF27-47B1-8DD7-6404F6473A2C}" destId="{87432658-9267-4DDD-9C4A-A650E88AC4CD}" srcOrd="1" destOrd="0" parTransId="{2C9EE10C-B38E-4C4A-9CEB-199374FBC11E}" sibTransId="{3A27CA2A-5F56-41CA-866E-61548C84E683}"/>
    <dgm:cxn modelId="{76FE3FB5-EB2B-4047-A3F8-D3E92666540F}" type="presOf" srcId="{87432658-9267-4DDD-9C4A-A650E88AC4CD}" destId="{8C0263D0-AC71-4085-83A2-649966B75040}" srcOrd="0" destOrd="0" presId="urn:microsoft.com/office/officeart/2005/8/layout/target3"/>
    <dgm:cxn modelId="{A17D124A-F6AA-4BD2-B99C-4110552E7E5C}" srcId="{0719FF6E-CF27-47B1-8DD7-6404F6473A2C}" destId="{EA3165A3-D059-4078-BB8F-5387A7354964}" srcOrd="2" destOrd="0" parTransId="{5F61440E-AEE3-4C45-8C9B-795C054E790A}" sibTransId="{95B619E4-E622-4B13-975F-F0DB8B13F290}"/>
    <dgm:cxn modelId="{922FD4E4-C350-4494-8C8F-3A8860DB3C6C}" type="presOf" srcId="{EA3165A3-D059-4078-BB8F-5387A7354964}" destId="{2F792D9E-5EEE-4347-8F7A-D55626E95166}" srcOrd="1" destOrd="0" presId="urn:microsoft.com/office/officeart/2005/8/layout/target3"/>
    <dgm:cxn modelId="{8E6B892E-6C88-4A3C-9706-503B7AF7BF8E}" type="presOf" srcId="{D54FEFA9-C8B5-499E-8E3B-E078E151A93B}" destId="{D97257FF-FDD7-47F9-90C8-A218C7B6DE94}" srcOrd="1" destOrd="0" presId="urn:microsoft.com/office/officeart/2005/8/layout/target3"/>
    <dgm:cxn modelId="{F63895DC-3F8E-45F3-B331-927F0DA2FA37}" type="presParOf" srcId="{6B1205F6-BF58-4563-B308-DE193FC87112}" destId="{9CF6AE7C-6C49-44FC-BE84-D1172860D13C}" srcOrd="0" destOrd="0" presId="urn:microsoft.com/office/officeart/2005/8/layout/target3"/>
    <dgm:cxn modelId="{8E3178B1-9259-451B-8520-13DFFE209755}" type="presParOf" srcId="{6B1205F6-BF58-4563-B308-DE193FC87112}" destId="{B5FA7315-8DD7-4EE0-A801-DDEFF09E3D9E}" srcOrd="1" destOrd="0" presId="urn:microsoft.com/office/officeart/2005/8/layout/target3"/>
    <dgm:cxn modelId="{3853A5D8-3E29-41E5-B755-5312956CA81F}" type="presParOf" srcId="{6B1205F6-BF58-4563-B308-DE193FC87112}" destId="{16A408B2-84B3-4DD4-89BB-11AD9EC3DC69}" srcOrd="2" destOrd="0" presId="urn:microsoft.com/office/officeart/2005/8/layout/target3"/>
    <dgm:cxn modelId="{524F6962-3426-448E-9ABD-119E2F61E7A7}" type="presParOf" srcId="{6B1205F6-BF58-4563-B308-DE193FC87112}" destId="{7F1FB3F8-BDEC-48FD-B727-84916FBD6070}" srcOrd="3" destOrd="0" presId="urn:microsoft.com/office/officeart/2005/8/layout/target3"/>
    <dgm:cxn modelId="{9538FD18-50FC-40CD-8EEE-298855848E6E}" type="presParOf" srcId="{6B1205F6-BF58-4563-B308-DE193FC87112}" destId="{603B79A0-5693-4F95-AC47-13F6BB70A094}" srcOrd="4" destOrd="0" presId="urn:microsoft.com/office/officeart/2005/8/layout/target3"/>
    <dgm:cxn modelId="{FAF3B61E-C7F0-43B7-A19B-B4B9FE582BC0}" type="presParOf" srcId="{6B1205F6-BF58-4563-B308-DE193FC87112}" destId="{8C0263D0-AC71-4085-83A2-649966B75040}" srcOrd="5" destOrd="0" presId="urn:microsoft.com/office/officeart/2005/8/layout/target3"/>
    <dgm:cxn modelId="{FA156C35-B4FA-4D6D-A2EF-E1926CD50D5F}" type="presParOf" srcId="{6B1205F6-BF58-4563-B308-DE193FC87112}" destId="{589C3692-6D8D-4440-8546-56CDC79AF534}" srcOrd="6" destOrd="0" presId="urn:microsoft.com/office/officeart/2005/8/layout/target3"/>
    <dgm:cxn modelId="{820A27A5-A8FE-4509-98B3-66C656D8182E}" type="presParOf" srcId="{6B1205F6-BF58-4563-B308-DE193FC87112}" destId="{F35BC399-D992-477F-A1E1-EB7CC0BA9191}" srcOrd="7" destOrd="0" presId="urn:microsoft.com/office/officeart/2005/8/layout/target3"/>
    <dgm:cxn modelId="{91BA6EE7-BEC1-45FD-A2FB-B99969190BE0}" type="presParOf" srcId="{6B1205F6-BF58-4563-B308-DE193FC87112}" destId="{CBDB2B0F-8B4D-4C50-947A-714194A55698}" srcOrd="8" destOrd="0" presId="urn:microsoft.com/office/officeart/2005/8/layout/target3"/>
    <dgm:cxn modelId="{7760D945-AE05-4F7F-8A40-E6C9E49D66AC}" type="presParOf" srcId="{6B1205F6-BF58-4563-B308-DE193FC87112}" destId="{D97257FF-FDD7-47F9-90C8-A218C7B6DE94}" srcOrd="9" destOrd="0" presId="urn:microsoft.com/office/officeart/2005/8/layout/target3"/>
    <dgm:cxn modelId="{3F252AAF-C864-48C1-979A-FCA4211B2710}" type="presParOf" srcId="{6B1205F6-BF58-4563-B308-DE193FC87112}" destId="{ABB95747-AC54-45CE-A824-E13FC9509F2E}" srcOrd="10" destOrd="0" presId="urn:microsoft.com/office/officeart/2005/8/layout/target3"/>
    <dgm:cxn modelId="{99329037-E919-402C-B849-3DF8E1916B88}" type="presParOf" srcId="{6B1205F6-BF58-4563-B308-DE193FC87112}" destId="{2F792D9E-5EEE-4347-8F7A-D55626E9516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pt>
    <dgm:pt modelId="{CBCFD213-E403-4579-BA6E-DE17313FAD75}">
      <dgm:prSet phldrT="[Text]" custT="1"/>
      <dgm:spPr/>
      <dgm:t>
        <a:bodyPr/>
        <a:lstStyle/>
        <a:p>
          <a:r>
            <a:rPr lang="en-GB" sz="1800" dirty="0" err="1" smtClean="0">
              <a:solidFill>
                <a:schemeClr val="tx1"/>
              </a:solidFill>
              <a:effectLst/>
              <a:latin typeface="+mn-lt"/>
              <a:ea typeface="+mn-ea"/>
              <a:cs typeface="+mn-cs"/>
            </a:rPr>
            <a:t>Hudhur</a:t>
          </a:r>
          <a:r>
            <a:rPr lang="en-GB" sz="1800" dirty="0" smtClean="0">
              <a:solidFill>
                <a:schemeClr val="tx1"/>
              </a:solidFill>
              <a:effectLst/>
              <a:latin typeface="+mn-lt"/>
              <a:ea typeface="+mn-ea"/>
              <a:cs typeface="+mn-cs"/>
            </a:rPr>
            <a:t> (aba) said there were numerous other accounts like this </a:t>
          </a:r>
          <a:endParaRPr lang="en-GB" sz="1800" dirty="0"/>
        </a:p>
      </dgm:t>
    </dgm:pt>
    <dgm:pt modelId="{1669EFBB-1E61-4304-B385-2C0441AA7DCD}" type="parTrans" cxnId="{5E23741B-51AD-4B0C-A48D-3A58DDBCF4CE}">
      <dgm:prSet/>
      <dgm:spPr/>
      <dgm:t>
        <a:bodyPr/>
        <a:lstStyle/>
        <a:p>
          <a:endParaRPr lang="en-GB" sz="1800"/>
        </a:p>
      </dgm:t>
    </dgm:pt>
    <dgm:pt modelId="{0E2F7409-E7CF-4000-8379-344C37DDE00A}" type="sibTrans" cxnId="{5E23741B-51AD-4B0C-A48D-3A58DDBCF4CE}">
      <dgm:prSet custT="1"/>
      <dgm:spPr/>
      <dgm:t>
        <a:bodyPr/>
        <a:lstStyle/>
        <a:p>
          <a:endParaRPr lang="en-GB" sz="1800"/>
        </a:p>
      </dgm:t>
    </dgm:pt>
    <dgm:pt modelId="{26AACB01-5D82-497C-9983-9A736CB8315D}">
      <dgm:prSet phldrT="[Text]" custT="1"/>
      <dgm:spPr/>
      <dgm:t>
        <a:bodyPr/>
        <a:lstStyle/>
        <a:p>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said it is not possible to mention them all. </a:t>
          </a:r>
          <a:endParaRPr lang="en-GB" sz="1600" dirty="0">
            <a:solidFill>
              <a:schemeClr val="tx1"/>
            </a:solidFill>
          </a:endParaRPr>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45B0BC3B-D65D-49BF-BE8F-5734540DD283}">
      <dgm:prSet custT="1"/>
      <dgm:spPr/>
      <dgm:t>
        <a:bodyPr/>
        <a:lstStyle/>
        <a:p>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said  he would relate some during the forthcoming </a:t>
          </a:r>
          <a:r>
            <a:rPr lang="en-GB" sz="1600" dirty="0" err="1" smtClean="0">
              <a:solidFill>
                <a:schemeClr val="tx1"/>
              </a:solidFill>
              <a:effectLst/>
              <a:latin typeface="+mn-lt"/>
              <a:ea typeface="+mn-ea"/>
              <a:cs typeface="+mn-cs"/>
            </a:rPr>
            <a:t>Jalsa</a:t>
          </a:r>
          <a:r>
            <a:rPr lang="en-GB" sz="1600" dirty="0" smtClean="0">
              <a:solidFill>
                <a:schemeClr val="tx1"/>
              </a:solidFill>
              <a:effectLst/>
              <a:latin typeface="+mn-lt"/>
              <a:ea typeface="+mn-ea"/>
              <a:cs typeface="+mn-cs"/>
            </a:rPr>
            <a:t>.  </a:t>
          </a:r>
          <a:endParaRPr lang="en-GB" sz="1600" dirty="0"/>
        </a:p>
      </dgm:t>
    </dgm:pt>
    <dgm:pt modelId="{7608A17E-3A7D-437C-97DE-E0F9CEADD999}" type="parTrans" cxnId="{A52BA1C8-8601-421D-85D1-B060DFFD20D9}">
      <dgm:prSet/>
      <dgm:spPr/>
      <dgm:t>
        <a:bodyPr/>
        <a:lstStyle/>
        <a:p>
          <a:endParaRPr lang="en-GB"/>
        </a:p>
      </dgm:t>
    </dgm:pt>
    <dgm:pt modelId="{8B3E319D-77D8-4E36-90C3-525743CE6F78}" type="sibTrans" cxnId="{A52BA1C8-8601-421D-85D1-B060DFFD20D9}">
      <dgm:prSet/>
      <dgm:spPr/>
      <dgm:t>
        <a:bodyPr/>
        <a:lstStyle/>
        <a:p>
          <a:endParaRPr lang="en-GB"/>
        </a:p>
      </dgm:t>
    </dgm:pt>
    <dgm:pt modelId="{6C15E86E-F9C9-4FAA-81F2-DC2665478410}" type="pres">
      <dgm:prSet presAssocID="{5D0412CF-E9BE-4214-A9F7-B8C223B312A6}" presName="Name0" presStyleCnt="0">
        <dgm:presLayoutVars>
          <dgm:dir/>
          <dgm:resizeHandles val="exact"/>
        </dgm:presLayoutVars>
      </dgm:prSet>
      <dgm:spPr/>
    </dgm:pt>
    <dgm:pt modelId="{F66A1DE7-6CEF-4C11-9EED-B660096241DA}" type="pres">
      <dgm:prSet presAssocID="{CBCFD213-E403-4579-BA6E-DE17313FAD75}" presName="node" presStyleLbl="node1" presStyleIdx="0" presStyleCnt="3" custScaleY="143323">
        <dgm:presLayoutVars>
          <dgm:bulletEnabled val="1"/>
        </dgm:presLayoutVars>
      </dgm:prSet>
      <dgm:spPr/>
      <dgm:t>
        <a:bodyPr/>
        <a:lstStyle/>
        <a:p>
          <a:endParaRPr lang="en-GB"/>
        </a:p>
      </dgm:t>
    </dgm:pt>
    <dgm:pt modelId="{3C786342-2723-4850-A69E-70064EAF79EF}" type="pres">
      <dgm:prSet presAssocID="{0E2F7409-E7CF-4000-8379-344C37DDE00A}" presName="sibTrans" presStyleLbl="sibTrans2D1" presStyleIdx="0" presStyleCnt="2"/>
      <dgm:spPr/>
      <dgm:t>
        <a:bodyPr/>
        <a:lstStyle/>
        <a:p>
          <a:endParaRPr lang="en-GB"/>
        </a:p>
      </dgm:t>
    </dgm:pt>
    <dgm:pt modelId="{8322418A-1016-42AE-9E39-5988A71E3D48}" type="pres">
      <dgm:prSet presAssocID="{0E2F7409-E7CF-4000-8379-344C37DDE00A}" presName="connectorText" presStyleLbl="sibTrans2D1" presStyleIdx="0" presStyleCnt="2"/>
      <dgm:spPr/>
      <dgm:t>
        <a:bodyPr/>
        <a:lstStyle/>
        <a:p>
          <a:endParaRPr lang="en-GB"/>
        </a:p>
      </dgm:t>
    </dgm:pt>
    <dgm:pt modelId="{4A5A87E8-C7B4-4A18-911C-065D1E60A82F}" type="pres">
      <dgm:prSet presAssocID="{45B0BC3B-D65D-49BF-BE8F-5734540DD283}" presName="node" presStyleLbl="node1" presStyleIdx="1" presStyleCnt="3" custScaleY="140783">
        <dgm:presLayoutVars>
          <dgm:bulletEnabled val="1"/>
        </dgm:presLayoutVars>
      </dgm:prSet>
      <dgm:spPr/>
      <dgm:t>
        <a:bodyPr/>
        <a:lstStyle/>
        <a:p>
          <a:endParaRPr lang="en-GB"/>
        </a:p>
      </dgm:t>
    </dgm:pt>
    <dgm:pt modelId="{6151CB90-CE8E-4530-A207-3CAB2C9A1C8D}" type="pres">
      <dgm:prSet presAssocID="{8B3E319D-77D8-4E36-90C3-525743CE6F78}" presName="sibTrans" presStyleLbl="sibTrans2D1" presStyleIdx="1" presStyleCnt="2"/>
      <dgm:spPr/>
    </dgm:pt>
    <dgm:pt modelId="{55118376-6FB9-4414-9651-39D984D6B723}" type="pres">
      <dgm:prSet presAssocID="{8B3E319D-77D8-4E36-90C3-525743CE6F78}" presName="connectorText" presStyleLbl="sibTrans2D1" presStyleIdx="1" presStyleCnt="2"/>
      <dgm:spPr/>
    </dgm:pt>
    <dgm:pt modelId="{8F6E852E-ED57-48AC-8885-E4E06DDEBB6B}" type="pres">
      <dgm:prSet presAssocID="{26AACB01-5D82-497C-9983-9A736CB8315D}" presName="node" presStyleLbl="node1" presStyleIdx="2" presStyleCnt="3" custScaleY="131646">
        <dgm:presLayoutVars>
          <dgm:bulletEnabled val="1"/>
        </dgm:presLayoutVars>
      </dgm:prSet>
      <dgm:spPr/>
      <dgm:t>
        <a:bodyPr/>
        <a:lstStyle/>
        <a:p>
          <a:endParaRPr lang="en-GB"/>
        </a:p>
      </dgm:t>
    </dgm:pt>
  </dgm:ptLst>
  <dgm:cxnLst>
    <dgm:cxn modelId="{9E81AB9C-CA5F-4AC9-9436-85C4256D2690}" type="presOf" srcId="{8B3E319D-77D8-4E36-90C3-525743CE6F78}" destId="{6151CB90-CE8E-4530-A207-3CAB2C9A1C8D}" srcOrd="0" destOrd="0" presId="urn:microsoft.com/office/officeart/2005/8/layout/process1"/>
    <dgm:cxn modelId="{4F487C01-7607-4300-9CBB-B92BE4735D3C}" type="presOf" srcId="{26AACB01-5D82-497C-9983-9A736CB8315D}" destId="{8F6E852E-ED57-48AC-8885-E4E06DDEBB6B}" srcOrd="0" destOrd="0" presId="urn:microsoft.com/office/officeart/2005/8/layout/process1"/>
    <dgm:cxn modelId="{247DC563-9DE3-4CBC-B4BF-4661654BB4A3}" srcId="{5D0412CF-E9BE-4214-A9F7-B8C223B312A6}" destId="{26AACB01-5D82-497C-9983-9A736CB8315D}" srcOrd="2" destOrd="0" parTransId="{6DC27D78-F1D7-4E80-B19C-1C80ED971446}" sibTransId="{841B6ED5-ED5C-4659-9CEC-6F3F6338B7FE}"/>
    <dgm:cxn modelId="{2D4466F0-E4D7-41B9-A0E4-DDB049757F93}" type="presOf" srcId="{0E2F7409-E7CF-4000-8379-344C37DDE00A}" destId="{8322418A-1016-42AE-9E39-5988A71E3D48}" srcOrd="1" destOrd="0" presId="urn:microsoft.com/office/officeart/2005/8/layout/process1"/>
    <dgm:cxn modelId="{A52BA1C8-8601-421D-85D1-B060DFFD20D9}" srcId="{5D0412CF-E9BE-4214-A9F7-B8C223B312A6}" destId="{45B0BC3B-D65D-49BF-BE8F-5734540DD283}" srcOrd="1" destOrd="0" parTransId="{7608A17E-3A7D-437C-97DE-E0F9CEADD999}" sibTransId="{8B3E319D-77D8-4E36-90C3-525743CE6F78}"/>
    <dgm:cxn modelId="{5E23741B-51AD-4B0C-A48D-3A58DDBCF4CE}" srcId="{5D0412CF-E9BE-4214-A9F7-B8C223B312A6}" destId="{CBCFD213-E403-4579-BA6E-DE17313FAD75}" srcOrd="0" destOrd="0" parTransId="{1669EFBB-1E61-4304-B385-2C0441AA7DCD}" sibTransId="{0E2F7409-E7CF-4000-8379-344C37DDE00A}"/>
    <dgm:cxn modelId="{BACDB073-533A-4764-B87D-7ACEB74812E5}" type="presOf" srcId="{CBCFD213-E403-4579-BA6E-DE17313FAD75}" destId="{F66A1DE7-6CEF-4C11-9EED-B660096241DA}" srcOrd="0" destOrd="0" presId="urn:microsoft.com/office/officeart/2005/8/layout/process1"/>
    <dgm:cxn modelId="{61875B44-B2B9-4FEF-8D2A-8687F2E0044A}" type="presOf" srcId="{0E2F7409-E7CF-4000-8379-344C37DDE00A}" destId="{3C786342-2723-4850-A69E-70064EAF79EF}" srcOrd="0" destOrd="0" presId="urn:microsoft.com/office/officeart/2005/8/layout/process1"/>
    <dgm:cxn modelId="{579C85E8-6499-4BA3-86B4-3587764292C6}" type="presOf" srcId="{8B3E319D-77D8-4E36-90C3-525743CE6F78}" destId="{55118376-6FB9-4414-9651-39D984D6B723}" srcOrd="1" destOrd="0" presId="urn:microsoft.com/office/officeart/2005/8/layout/process1"/>
    <dgm:cxn modelId="{CF48F0A9-A0C2-4923-A444-CDFFC274B6AD}" type="presOf" srcId="{5D0412CF-E9BE-4214-A9F7-B8C223B312A6}" destId="{6C15E86E-F9C9-4FAA-81F2-DC2665478410}" srcOrd="0" destOrd="0" presId="urn:microsoft.com/office/officeart/2005/8/layout/process1"/>
    <dgm:cxn modelId="{D51CB8B6-7BA3-4755-A959-A1A5F2FCF105}" type="presOf" srcId="{45B0BC3B-D65D-49BF-BE8F-5734540DD283}" destId="{4A5A87E8-C7B4-4A18-911C-065D1E60A82F}" srcOrd="0" destOrd="0" presId="urn:microsoft.com/office/officeart/2005/8/layout/process1"/>
    <dgm:cxn modelId="{E9F4B648-F6AC-4E9E-B40D-FD7620F941B8}" type="presParOf" srcId="{6C15E86E-F9C9-4FAA-81F2-DC2665478410}" destId="{F66A1DE7-6CEF-4C11-9EED-B660096241DA}" srcOrd="0" destOrd="0" presId="urn:microsoft.com/office/officeart/2005/8/layout/process1"/>
    <dgm:cxn modelId="{51CA20FD-0924-4D89-972E-79B29FB72C53}" type="presParOf" srcId="{6C15E86E-F9C9-4FAA-81F2-DC2665478410}" destId="{3C786342-2723-4850-A69E-70064EAF79EF}" srcOrd="1" destOrd="0" presId="urn:microsoft.com/office/officeart/2005/8/layout/process1"/>
    <dgm:cxn modelId="{769ECF21-8DBF-41E1-83ED-D8C5E0608B08}" type="presParOf" srcId="{3C786342-2723-4850-A69E-70064EAF79EF}" destId="{8322418A-1016-42AE-9E39-5988A71E3D48}" srcOrd="0" destOrd="0" presId="urn:microsoft.com/office/officeart/2005/8/layout/process1"/>
    <dgm:cxn modelId="{480F2563-30E4-4F0F-BB65-C4E9D991E4E4}" type="presParOf" srcId="{6C15E86E-F9C9-4FAA-81F2-DC2665478410}" destId="{4A5A87E8-C7B4-4A18-911C-065D1E60A82F}" srcOrd="2" destOrd="0" presId="urn:microsoft.com/office/officeart/2005/8/layout/process1"/>
    <dgm:cxn modelId="{87FF8DC5-0C00-41A6-B3DB-3AB0BFABB6E9}" type="presParOf" srcId="{6C15E86E-F9C9-4FAA-81F2-DC2665478410}" destId="{6151CB90-CE8E-4530-A207-3CAB2C9A1C8D}" srcOrd="3" destOrd="0" presId="urn:microsoft.com/office/officeart/2005/8/layout/process1"/>
    <dgm:cxn modelId="{C041295E-16A4-4758-93A1-15E17179791A}" type="presParOf" srcId="{6151CB90-CE8E-4530-A207-3CAB2C9A1C8D}" destId="{55118376-6FB9-4414-9651-39D984D6B723}" srcOrd="0" destOrd="0" presId="urn:microsoft.com/office/officeart/2005/8/layout/process1"/>
    <dgm:cxn modelId="{8E18E727-CC77-4E0A-AC02-67BC4B222EEB}" type="presParOf" srcId="{6C15E86E-F9C9-4FAA-81F2-DC2665478410}" destId="{8F6E852E-ED57-48AC-8885-E4E06DDEBB6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05D8A5-7971-4012-95C5-39189663ED21}" type="doc">
      <dgm:prSet loTypeId="urn:microsoft.com/office/officeart/2005/8/layout/matrix2" loCatId="matrix" qsTypeId="urn:microsoft.com/office/officeart/2005/8/quickstyle/3d2" qsCatId="3D" csTypeId="urn:microsoft.com/office/officeart/2005/8/colors/accent2_4" csCatId="accent2" phldr="1"/>
      <dgm:spPr/>
      <dgm:t>
        <a:bodyPr/>
        <a:lstStyle/>
        <a:p>
          <a:endParaRPr lang="en-GB"/>
        </a:p>
      </dgm:t>
    </dgm:pt>
    <dgm:pt modelId="{C17EE5E7-3240-46BB-AAA8-781DFA2DA53B}">
      <dgm:prSet phldrT="[Text]"/>
      <dgm:spPr>
        <a:solidFill>
          <a:srgbClr val="043A0D"/>
        </a:solidFill>
      </dgm:spPr>
      <dgm:t>
        <a:bodyPr/>
        <a:lstStyle/>
        <a:p>
          <a:r>
            <a:rPr lang="en-US" b="0" i="0" smtClean="0">
              <a:effectLst/>
              <a:latin typeface="+mn-lt"/>
              <a:ea typeface="+mn-ea"/>
              <a:cs typeface="+mn-cs"/>
            </a:rPr>
            <a:t>May God enhance the faith of new Ahmadis </a:t>
          </a:r>
          <a:endParaRPr lang="en-GB" dirty="0"/>
        </a:p>
      </dgm:t>
    </dgm:pt>
    <dgm:pt modelId="{03C9A957-72FE-49E8-A193-137972FCA5EB}" type="parTrans" cxnId="{934C28FF-DC90-4DC0-AC8B-AE04C3B177C1}">
      <dgm:prSet/>
      <dgm:spPr/>
      <dgm:t>
        <a:bodyPr/>
        <a:lstStyle/>
        <a:p>
          <a:endParaRPr lang="en-GB"/>
        </a:p>
      </dgm:t>
    </dgm:pt>
    <dgm:pt modelId="{78A29AFE-E054-4713-B47E-F675BAD2A600}" type="sibTrans" cxnId="{934C28FF-DC90-4DC0-AC8B-AE04C3B177C1}">
      <dgm:prSet/>
      <dgm:spPr/>
      <dgm:t>
        <a:bodyPr/>
        <a:lstStyle/>
        <a:p>
          <a:endParaRPr lang="en-GB"/>
        </a:p>
      </dgm:t>
    </dgm:pt>
    <dgm:pt modelId="{51905F44-7DBC-4DBB-BDFA-44AD5BE4E0E9}">
      <dgm:prSet phldrT="[Text]"/>
      <dgm:spPr>
        <a:solidFill>
          <a:srgbClr val="043A0D"/>
        </a:solidFill>
      </dgm:spPr>
      <dgm:t>
        <a:bodyPr/>
        <a:lstStyle/>
        <a:p>
          <a:r>
            <a:rPr lang="en-US" b="0" i="0" smtClean="0">
              <a:effectLst/>
              <a:latin typeface="+mn-lt"/>
              <a:ea typeface="+mn-ea"/>
              <a:cs typeface="+mn-cs"/>
            </a:rPr>
            <a:t>May we always experience progress of our Jama’at</a:t>
          </a:r>
          <a:endParaRPr lang="en-GB" dirty="0"/>
        </a:p>
      </dgm:t>
    </dgm:pt>
    <dgm:pt modelId="{BCE18DD5-C7FE-4A39-AF73-F819CED06383}" type="parTrans" cxnId="{78F999C9-6F91-4198-A9BF-0B823D3EEC7A}">
      <dgm:prSet/>
      <dgm:spPr/>
      <dgm:t>
        <a:bodyPr/>
        <a:lstStyle/>
        <a:p>
          <a:endParaRPr lang="en-GB"/>
        </a:p>
      </dgm:t>
    </dgm:pt>
    <dgm:pt modelId="{FFD146A3-590D-49C4-AA40-767635268D6A}" type="sibTrans" cxnId="{78F999C9-6F91-4198-A9BF-0B823D3EEC7A}">
      <dgm:prSet/>
      <dgm:spPr/>
      <dgm:t>
        <a:bodyPr/>
        <a:lstStyle/>
        <a:p>
          <a:endParaRPr lang="en-GB"/>
        </a:p>
      </dgm:t>
    </dgm:pt>
    <dgm:pt modelId="{936B66F1-DC96-47C6-94EB-3F1E5E3BA119}">
      <dgm:prSet phldrT="[Text]"/>
      <dgm:spPr>
        <a:solidFill>
          <a:srgbClr val="043A0D"/>
        </a:solidFill>
      </dgm:spPr>
      <dgm:t>
        <a:bodyPr/>
        <a:lstStyle/>
        <a:p>
          <a:r>
            <a:rPr lang="en-US" b="0" i="0" smtClean="0">
              <a:effectLst/>
              <a:latin typeface="+mn-lt"/>
              <a:ea typeface="+mn-ea"/>
              <a:cs typeface="+mn-cs"/>
            </a:rPr>
            <a:t>May God always bestow His grace on us.</a:t>
          </a:r>
          <a:endParaRPr lang="en-GB" dirty="0"/>
        </a:p>
      </dgm:t>
    </dgm:pt>
    <dgm:pt modelId="{725FA8EE-1AA4-446D-8A77-C7E6CAD05AD9}" type="parTrans" cxnId="{7E277E43-CCBC-444A-AD50-7DA28FA74B99}">
      <dgm:prSet/>
      <dgm:spPr/>
      <dgm:t>
        <a:bodyPr/>
        <a:lstStyle/>
        <a:p>
          <a:endParaRPr lang="en-GB"/>
        </a:p>
      </dgm:t>
    </dgm:pt>
    <dgm:pt modelId="{7B750CE1-ABC5-431C-812C-FF8F6C8042B0}" type="sibTrans" cxnId="{7E277E43-CCBC-444A-AD50-7DA28FA74B99}">
      <dgm:prSet/>
      <dgm:spPr/>
      <dgm:t>
        <a:bodyPr/>
        <a:lstStyle/>
        <a:p>
          <a:endParaRPr lang="en-GB"/>
        </a:p>
      </dgm:t>
    </dgm:pt>
    <dgm:pt modelId="{8E011C5D-D61B-4308-9726-0E9619880548}">
      <dgm:prSet phldrT="[Text]"/>
      <dgm:spPr>
        <a:solidFill>
          <a:srgbClr val="043A0D"/>
        </a:solidFill>
      </dgm:spPr>
      <dgm:t>
        <a:bodyPr/>
        <a:lstStyle/>
        <a:p>
          <a:r>
            <a:rPr lang="en-GB" dirty="0" err="1" smtClean="0"/>
            <a:t>Ameen</a:t>
          </a:r>
          <a:endParaRPr lang="en-GB" dirty="0"/>
        </a:p>
      </dgm:t>
    </dgm:pt>
    <dgm:pt modelId="{4B285DBB-2D8A-4D9F-92D3-AD808548AC0E}" type="parTrans" cxnId="{97B92792-182A-458D-A871-D9400ED2E42D}">
      <dgm:prSet/>
      <dgm:spPr/>
      <dgm:t>
        <a:bodyPr/>
        <a:lstStyle/>
        <a:p>
          <a:endParaRPr lang="en-GB"/>
        </a:p>
      </dgm:t>
    </dgm:pt>
    <dgm:pt modelId="{BA78441F-F763-4AC2-9BB3-6A30F99EF755}" type="sibTrans" cxnId="{97B92792-182A-458D-A871-D9400ED2E42D}">
      <dgm:prSet/>
      <dgm:spPr/>
      <dgm:t>
        <a:bodyPr/>
        <a:lstStyle/>
        <a:p>
          <a:endParaRPr lang="en-GB"/>
        </a:p>
      </dgm:t>
    </dgm:pt>
    <dgm:pt modelId="{67A58848-169D-4E3B-BBB3-75F3A012EE20}" type="pres">
      <dgm:prSet presAssocID="{E805D8A5-7971-4012-95C5-39189663ED21}" presName="matrix" presStyleCnt="0">
        <dgm:presLayoutVars>
          <dgm:chMax val="1"/>
          <dgm:dir/>
          <dgm:resizeHandles val="exact"/>
        </dgm:presLayoutVars>
      </dgm:prSet>
      <dgm:spPr/>
      <dgm:t>
        <a:bodyPr/>
        <a:lstStyle/>
        <a:p>
          <a:endParaRPr lang="en-GB"/>
        </a:p>
      </dgm:t>
    </dgm:pt>
    <dgm:pt modelId="{97DAE26C-0B87-4D30-91BC-FC5EDD9BAC8E}" type="pres">
      <dgm:prSet presAssocID="{E805D8A5-7971-4012-95C5-39189663ED21}" presName="axisShape" presStyleLbl="bgShp" presStyleIdx="0" presStyleCnt="1"/>
      <dgm:spPr/>
      <dgm:t>
        <a:bodyPr/>
        <a:lstStyle/>
        <a:p>
          <a:endParaRPr lang="en-GB"/>
        </a:p>
      </dgm:t>
    </dgm:pt>
    <dgm:pt modelId="{135EA611-81A5-4C9B-BB83-FFF37ED3D86C}" type="pres">
      <dgm:prSet presAssocID="{E805D8A5-7971-4012-95C5-39189663ED21}" presName="rect1" presStyleLbl="node1" presStyleIdx="0" presStyleCnt="4">
        <dgm:presLayoutVars>
          <dgm:chMax val="0"/>
          <dgm:chPref val="0"/>
          <dgm:bulletEnabled val="1"/>
        </dgm:presLayoutVars>
      </dgm:prSet>
      <dgm:spPr/>
      <dgm:t>
        <a:bodyPr/>
        <a:lstStyle/>
        <a:p>
          <a:endParaRPr lang="en-GB"/>
        </a:p>
      </dgm:t>
    </dgm:pt>
    <dgm:pt modelId="{C2C199C8-F5B1-479F-B790-EEC11996A02E}" type="pres">
      <dgm:prSet presAssocID="{E805D8A5-7971-4012-95C5-39189663ED21}" presName="rect2" presStyleLbl="node1" presStyleIdx="1" presStyleCnt="4">
        <dgm:presLayoutVars>
          <dgm:chMax val="0"/>
          <dgm:chPref val="0"/>
          <dgm:bulletEnabled val="1"/>
        </dgm:presLayoutVars>
      </dgm:prSet>
      <dgm:spPr/>
      <dgm:t>
        <a:bodyPr/>
        <a:lstStyle/>
        <a:p>
          <a:endParaRPr lang="en-GB"/>
        </a:p>
      </dgm:t>
    </dgm:pt>
    <dgm:pt modelId="{43FB24BA-9E25-4CA5-9F30-C2D3CB3B72F8}" type="pres">
      <dgm:prSet presAssocID="{E805D8A5-7971-4012-95C5-39189663ED21}" presName="rect3" presStyleLbl="node1" presStyleIdx="2" presStyleCnt="4">
        <dgm:presLayoutVars>
          <dgm:chMax val="0"/>
          <dgm:chPref val="0"/>
          <dgm:bulletEnabled val="1"/>
        </dgm:presLayoutVars>
      </dgm:prSet>
      <dgm:spPr/>
      <dgm:t>
        <a:bodyPr/>
        <a:lstStyle/>
        <a:p>
          <a:endParaRPr lang="en-GB"/>
        </a:p>
      </dgm:t>
    </dgm:pt>
    <dgm:pt modelId="{7CE444D4-9D15-40DE-89C0-9788BF7660A6}" type="pres">
      <dgm:prSet presAssocID="{E805D8A5-7971-4012-95C5-39189663ED21}" presName="rect4" presStyleLbl="node1" presStyleIdx="3" presStyleCnt="4">
        <dgm:presLayoutVars>
          <dgm:chMax val="0"/>
          <dgm:chPref val="0"/>
          <dgm:bulletEnabled val="1"/>
        </dgm:presLayoutVars>
      </dgm:prSet>
      <dgm:spPr/>
      <dgm:t>
        <a:bodyPr/>
        <a:lstStyle/>
        <a:p>
          <a:endParaRPr lang="en-GB"/>
        </a:p>
      </dgm:t>
    </dgm:pt>
  </dgm:ptLst>
  <dgm:cxnLst>
    <dgm:cxn modelId="{19C455BE-BA15-4135-B331-CCEA795F9F3A}" type="presOf" srcId="{8E011C5D-D61B-4308-9726-0E9619880548}" destId="{7CE444D4-9D15-40DE-89C0-9788BF7660A6}" srcOrd="0" destOrd="0" presId="urn:microsoft.com/office/officeart/2005/8/layout/matrix2"/>
    <dgm:cxn modelId="{EBABA33E-6A4D-48B0-A186-E38A5C416AA5}" type="presOf" srcId="{E805D8A5-7971-4012-95C5-39189663ED21}" destId="{67A58848-169D-4E3B-BBB3-75F3A012EE20}" srcOrd="0" destOrd="0" presId="urn:microsoft.com/office/officeart/2005/8/layout/matrix2"/>
    <dgm:cxn modelId="{0B12011E-5CC1-4920-98E7-2736A41CAD54}" type="presOf" srcId="{C17EE5E7-3240-46BB-AAA8-781DFA2DA53B}" destId="{135EA611-81A5-4C9B-BB83-FFF37ED3D86C}" srcOrd="0" destOrd="0" presId="urn:microsoft.com/office/officeart/2005/8/layout/matrix2"/>
    <dgm:cxn modelId="{78F999C9-6F91-4198-A9BF-0B823D3EEC7A}" srcId="{E805D8A5-7971-4012-95C5-39189663ED21}" destId="{51905F44-7DBC-4DBB-BDFA-44AD5BE4E0E9}" srcOrd="1" destOrd="0" parTransId="{BCE18DD5-C7FE-4A39-AF73-F819CED06383}" sibTransId="{FFD146A3-590D-49C4-AA40-767635268D6A}"/>
    <dgm:cxn modelId="{D512DDA2-AB0D-47D0-B214-B38CA87BACD6}" type="presOf" srcId="{936B66F1-DC96-47C6-94EB-3F1E5E3BA119}" destId="{43FB24BA-9E25-4CA5-9F30-C2D3CB3B72F8}" srcOrd="0" destOrd="0" presId="urn:microsoft.com/office/officeart/2005/8/layout/matrix2"/>
    <dgm:cxn modelId="{FE4802E0-D54C-4D16-BBBE-AA56FF6F3C55}" type="presOf" srcId="{51905F44-7DBC-4DBB-BDFA-44AD5BE4E0E9}" destId="{C2C199C8-F5B1-479F-B790-EEC11996A02E}" srcOrd="0" destOrd="0" presId="urn:microsoft.com/office/officeart/2005/8/layout/matrix2"/>
    <dgm:cxn modelId="{97B92792-182A-458D-A871-D9400ED2E42D}" srcId="{E805D8A5-7971-4012-95C5-39189663ED21}" destId="{8E011C5D-D61B-4308-9726-0E9619880548}" srcOrd="3" destOrd="0" parTransId="{4B285DBB-2D8A-4D9F-92D3-AD808548AC0E}" sibTransId="{BA78441F-F763-4AC2-9BB3-6A30F99EF755}"/>
    <dgm:cxn modelId="{934C28FF-DC90-4DC0-AC8B-AE04C3B177C1}" srcId="{E805D8A5-7971-4012-95C5-39189663ED21}" destId="{C17EE5E7-3240-46BB-AAA8-781DFA2DA53B}" srcOrd="0" destOrd="0" parTransId="{03C9A957-72FE-49E8-A193-137972FCA5EB}" sibTransId="{78A29AFE-E054-4713-B47E-F675BAD2A600}"/>
    <dgm:cxn modelId="{7E277E43-CCBC-444A-AD50-7DA28FA74B99}" srcId="{E805D8A5-7971-4012-95C5-39189663ED21}" destId="{936B66F1-DC96-47C6-94EB-3F1E5E3BA119}" srcOrd="2" destOrd="0" parTransId="{725FA8EE-1AA4-446D-8A77-C7E6CAD05AD9}" sibTransId="{7B750CE1-ABC5-431C-812C-FF8F6C8042B0}"/>
    <dgm:cxn modelId="{3B633412-C7E3-4C5A-B103-704524C575C5}" type="presParOf" srcId="{67A58848-169D-4E3B-BBB3-75F3A012EE20}" destId="{97DAE26C-0B87-4D30-91BC-FC5EDD9BAC8E}" srcOrd="0" destOrd="0" presId="urn:microsoft.com/office/officeart/2005/8/layout/matrix2"/>
    <dgm:cxn modelId="{38BA6BD9-F67E-410C-84BC-BD50E2A3E408}" type="presParOf" srcId="{67A58848-169D-4E3B-BBB3-75F3A012EE20}" destId="{135EA611-81A5-4C9B-BB83-FFF37ED3D86C}" srcOrd="1" destOrd="0" presId="urn:microsoft.com/office/officeart/2005/8/layout/matrix2"/>
    <dgm:cxn modelId="{D5737110-8504-4204-AB1F-21606FFD903E}" type="presParOf" srcId="{67A58848-169D-4E3B-BBB3-75F3A012EE20}" destId="{C2C199C8-F5B1-479F-B790-EEC11996A02E}" srcOrd="2" destOrd="0" presId="urn:microsoft.com/office/officeart/2005/8/layout/matrix2"/>
    <dgm:cxn modelId="{862EC550-6156-4C2E-AE4F-98492334D7FE}" type="presParOf" srcId="{67A58848-169D-4E3B-BBB3-75F3A012EE20}" destId="{43FB24BA-9E25-4CA5-9F30-C2D3CB3B72F8}" srcOrd="3" destOrd="0" presId="urn:microsoft.com/office/officeart/2005/8/layout/matrix2"/>
    <dgm:cxn modelId="{1C27B19C-7F62-44E5-99EB-F6025784E5DC}" type="presParOf" srcId="{67A58848-169D-4E3B-BBB3-75F3A012EE20}" destId="{7CE444D4-9D15-40DE-89C0-9788BF7660A6}"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10A4B-9CD8-44FC-B536-09D71F287B5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E4AD231-C987-4340-AAEC-81F675AD9B70}" type="pres">
      <dgm:prSet presAssocID="{24610A4B-9CD8-44FC-B536-09D71F287B55}" presName="diagram" presStyleCnt="0">
        <dgm:presLayoutVars>
          <dgm:dir/>
          <dgm:resizeHandles val="exact"/>
        </dgm:presLayoutVars>
      </dgm:prSet>
      <dgm:spPr/>
      <dgm:t>
        <a:bodyPr/>
        <a:lstStyle/>
        <a:p>
          <a:endParaRPr lang="en-GB"/>
        </a:p>
      </dgm:t>
    </dgm:pt>
  </dgm:ptLst>
  <dgm:cxnLst>
    <dgm:cxn modelId="{CEC0B365-059A-4CDD-A4F2-8A1352FDB7E2}" type="presOf" srcId="{24610A4B-9CD8-44FC-B536-09D71F287B55}" destId="{1E4AD231-C987-4340-AAEC-81F675AD9B70}"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332A7-759B-4536-9671-40688C868783}" type="doc">
      <dgm:prSet loTypeId="urn:microsoft.com/office/officeart/2005/8/layout/vProcess5" loCatId="process" qsTypeId="urn:microsoft.com/office/officeart/2005/8/quickstyle/3d1" qsCatId="3D" csTypeId="urn:microsoft.com/office/officeart/2005/8/colors/accent2_5" csCatId="accent2" phldr="1"/>
      <dgm:spPr/>
      <dgm:t>
        <a:bodyPr/>
        <a:lstStyle/>
        <a:p>
          <a:endParaRPr lang="en-GB"/>
        </a:p>
      </dgm:t>
    </dgm:pt>
    <dgm:pt modelId="{3CD1072E-7DCB-4018-987E-F1FFB1A5644F}">
      <dgm:prSet phldrT="[Text]" custT="1"/>
      <dgm:spPr/>
      <dgm:t>
        <a:bodyPr/>
        <a:lstStyle/>
        <a:p>
          <a:pPr algn="ctr"/>
          <a:r>
            <a:rPr lang="en-GB" sz="1600" dirty="0" smtClean="0">
              <a:solidFill>
                <a:schemeClr val="tx1"/>
              </a:solidFill>
              <a:effectLst/>
              <a:latin typeface="+mn-lt"/>
              <a:ea typeface="+mn-ea"/>
              <a:cs typeface="+mn-cs"/>
            </a:rPr>
            <a:t>During the travel to Germany, </a:t>
          </a: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had stopped overnight at Belgium whereas on the way back </a:t>
          </a: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had stopped over at Holland and observed many blessings in both these places</a:t>
          </a:r>
          <a:endParaRPr lang="en-GB" sz="1600" dirty="0">
            <a:solidFill>
              <a:schemeClr val="tx1"/>
            </a:solidFill>
          </a:endParaRPr>
        </a:p>
      </dgm:t>
    </dgm:pt>
    <dgm:pt modelId="{8075586E-3785-4CFA-A66F-96A4BD69B2B3}" type="parTrans" cxnId="{EB3D10E8-FBA1-4B3B-B445-2978FD3B6CAD}">
      <dgm:prSet/>
      <dgm:spPr/>
      <dgm:t>
        <a:bodyPr/>
        <a:lstStyle/>
        <a:p>
          <a:endParaRPr lang="en-GB"/>
        </a:p>
      </dgm:t>
    </dgm:pt>
    <dgm:pt modelId="{8A5F50F3-804D-48AD-8145-9EF20E006FC4}" type="sibTrans" cxnId="{EB3D10E8-FBA1-4B3B-B445-2978FD3B6CAD}">
      <dgm:prSet/>
      <dgm:spPr/>
      <dgm:t>
        <a:bodyPr/>
        <a:lstStyle/>
        <a:p>
          <a:endParaRPr lang="en-GB"/>
        </a:p>
      </dgm:t>
    </dgm:pt>
    <dgm:pt modelId="{57774F1F-3AE6-41FC-BD99-981A022F9CE0}">
      <dgm:prSet phldrT="[Text]" custT="1"/>
      <dgm:spPr/>
      <dgm:t>
        <a:bodyPr/>
        <a:lstStyle/>
        <a:p>
          <a:pPr algn="ctr"/>
          <a:r>
            <a:rPr lang="en-GB" sz="1600" dirty="0" smtClean="0">
              <a:solidFill>
                <a:schemeClr val="tx1"/>
              </a:solidFill>
              <a:effectLst/>
              <a:latin typeface="+mn-lt"/>
              <a:ea typeface="+mn-ea"/>
              <a:cs typeface="+mn-cs"/>
            </a:rPr>
            <a:t>One person requested that his </a:t>
          </a:r>
          <a:r>
            <a:rPr lang="en-GB" sz="1600" i="1" dirty="0" err="1" smtClean="0">
              <a:solidFill>
                <a:schemeClr val="tx1"/>
              </a:solidFill>
              <a:effectLst/>
              <a:latin typeface="+mn-lt"/>
              <a:ea typeface="+mn-ea"/>
              <a:cs typeface="+mn-cs"/>
            </a:rPr>
            <a:t>Bai’at</a:t>
          </a:r>
          <a:r>
            <a:rPr lang="en-GB" sz="1600" dirty="0" smtClean="0">
              <a:solidFill>
                <a:schemeClr val="tx1"/>
              </a:solidFill>
              <a:effectLst/>
              <a:latin typeface="+mn-lt"/>
              <a:ea typeface="+mn-ea"/>
              <a:cs typeface="+mn-cs"/>
            </a:rPr>
            <a:t> was taken so that he could be included in great helpers of the Promised Messiah (on whom be peace). </a:t>
          </a: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said seven or eight others joined him in taking </a:t>
          </a:r>
          <a:r>
            <a:rPr lang="en-GB" sz="1600" i="1" dirty="0" err="1" smtClean="0">
              <a:solidFill>
                <a:schemeClr val="tx1"/>
              </a:solidFill>
              <a:effectLst/>
              <a:latin typeface="+mn-lt"/>
              <a:ea typeface="+mn-ea"/>
              <a:cs typeface="+mn-cs"/>
            </a:rPr>
            <a:t>Bai’at</a:t>
          </a:r>
          <a:r>
            <a:rPr lang="en-GB" sz="1600" dirty="0" smtClean="0">
              <a:solidFill>
                <a:schemeClr val="tx1"/>
              </a:solidFill>
              <a:effectLst/>
              <a:latin typeface="+mn-lt"/>
              <a:ea typeface="+mn-ea"/>
              <a:cs typeface="+mn-cs"/>
            </a:rPr>
            <a:t>. </a:t>
          </a:r>
          <a:endParaRPr lang="en-GB" sz="1600" dirty="0">
            <a:solidFill>
              <a:schemeClr val="tx1"/>
            </a:solidFill>
          </a:endParaRPr>
        </a:p>
      </dgm:t>
    </dgm:pt>
    <dgm:pt modelId="{58C5A3E7-29F0-471F-AD19-DA543D6F473C}" type="parTrans" cxnId="{9C9D3410-64B1-45BF-A4F5-CC6DC0BEA5FF}">
      <dgm:prSet/>
      <dgm:spPr/>
      <dgm:t>
        <a:bodyPr/>
        <a:lstStyle/>
        <a:p>
          <a:endParaRPr lang="en-GB"/>
        </a:p>
      </dgm:t>
    </dgm:pt>
    <dgm:pt modelId="{1B0C762E-C31F-4AE5-B073-58FEA757789B}" type="sibTrans" cxnId="{9C9D3410-64B1-45BF-A4F5-CC6DC0BEA5FF}">
      <dgm:prSet/>
      <dgm:spPr/>
      <dgm:t>
        <a:bodyPr/>
        <a:lstStyle/>
        <a:p>
          <a:endParaRPr lang="en-GB"/>
        </a:p>
      </dgm:t>
    </dgm:pt>
    <dgm:pt modelId="{F11A77DF-1193-4F80-B219-C8754C164F6F}">
      <dgm:prSet phldrT="[Text]" custT="1"/>
      <dgm:spPr/>
      <dgm:t>
        <a:bodyPr/>
        <a:lstStyle/>
        <a:p>
          <a:pPr algn="ct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added that with the grace of God there is great enthusiasm and keenness among them</a:t>
          </a:r>
          <a:r>
            <a:rPr lang="en-GB" sz="1900" dirty="0" smtClean="0">
              <a:solidFill>
                <a:schemeClr val="tx1"/>
              </a:solidFill>
              <a:effectLst/>
              <a:latin typeface="+mn-lt"/>
              <a:ea typeface="+mn-ea"/>
              <a:cs typeface="+mn-cs"/>
            </a:rPr>
            <a:t>.</a:t>
          </a:r>
          <a:r>
            <a:rPr lang="en-GB" sz="1900" dirty="0" smtClean="0">
              <a:effectLst/>
              <a:latin typeface="+mn-lt"/>
              <a:ea typeface="+mn-ea"/>
              <a:cs typeface="+mn-cs"/>
            </a:rPr>
            <a:t> </a:t>
          </a:r>
          <a:endParaRPr lang="en-GB" sz="1900" dirty="0"/>
        </a:p>
      </dgm:t>
    </dgm:pt>
    <dgm:pt modelId="{54AFCD82-F6BF-476D-9274-E21458C581B5}" type="parTrans" cxnId="{909095D7-54F9-43AE-BC48-28DBA1178A86}">
      <dgm:prSet/>
      <dgm:spPr/>
      <dgm:t>
        <a:bodyPr/>
        <a:lstStyle/>
        <a:p>
          <a:endParaRPr lang="en-GB"/>
        </a:p>
      </dgm:t>
    </dgm:pt>
    <dgm:pt modelId="{44CEE7B2-D17D-4A67-9B88-D18ED9162AEB}" type="sibTrans" cxnId="{909095D7-54F9-43AE-BC48-28DBA1178A86}">
      <dgm:prSet/>
      <dgm:spPr/>
      <dgm:t>
        <a:bodyPr/>
        <a:lstStyle/>
        <a:p>
          <a:endParaRPr lang="en-GB"/>
        </a:p>
      </dgm:t>
    </dgm:pt>
    <dgm:pt modelId="{DDF702D1-DBB3-4D75-A7E7-54FB758EFA5A}" type="pres">
      <dgm:prSet presAssocID="{898332A7-759B-4536-9671-40688C868783}" presName="outerComposite" presStyleCnt="0">
        <dgm:presLayoutVars>
          <dgm:chMax val="5"/>
          <dgm:dir/>
          <dgm:resizeHandles val="exact"/>
        </dgm:presLayoutVars>
      </dgm:prSet>
      <dgm:spPr/>
      <dgm:t>
        <a:bodyPr/>
        <a:lstStyle/>
        <a:p>
          <a:endParaRPr lang="en-GB"/>
        </a:p>
      </dgm:t>
    </dgm:pt>
    <dgm:pt modelId="{734ACC64-6B90-44EA-8BAA-EA3EFAEB72C1}" type="pres">
      <dgm:prSet presAssocID="{898332A7-759B-4536-9671-40688C868783}" presName="dummyMaxCanvas" presStyleCnt="0">
        <dgm:presLayoutVars/>
      </dgm:prSet>
      <dgm:spPr/>
      <dgm:t>
        <a:bodyPr/>
        <a:lstStyle/>
        <a:p>
          <a:endParaRPr lang="en-GB"/>
        </a:p>
      </dgm:t>
    </dgm:pt>
    <dgm:pt modelId="{9C40FA4C-77E7-4E07-8012-E3E5A2914DC0}" type="pres">
      <dgm:prSet presAssocID="{898332A7-759B-4536-9671-40688C868783}" presName="ThreeNodes_1" presStyleLbl="node1" presStyleIdx="0" presStyleCnt="3" custScaleY="108333" custLinFactNeighborY="-8333">
        <dgm:presLayoutVars>
          <dgm:bulletEnabled val="1"/>
        </dgm:presLayoutVars>
      </dgm:prSet>
      <dgm:spPr/>
      <dgm:t>
        <a:bodyPr/>
        <a:lstStyle/>
        <a:p>
          <a:endParaRPr lang="en-GB"/>
        </a:p>
      </dgm:t>
    </dgm:pt>
    <dgm:pt modelId="{C08FEACC-B1BF-44F2-B243-A6148F6CEE02}" type="pres">
      <dgm:prSet presAssocID="{898332A7-759B-4536-9671-40688C868783}" presName="ThreeNodes_2" presStyleLbl="node1" presStyleIdx="1" presStyleCnt="3" custScaleY="101654" custLinFactNeighborX="2307" custLinFactNeighborY="16998">
        <dgm:presLayoutVars>
          <dgm:bulletEnabled val="1"/>
        </dgm:presLayoutVars>
      </dgm:prSet>
      <dgm:spPr/>
      <dgm:t>
        <a:bodyPr/>
        <a:lstStyle/>
        <a:p>
          <a:endParaRPr lang="en-GB"/>
        </a:p>
      </dgm:t>
    </dgm:pt>
    <dgm:pt modelId="{573387A6-3E7E-498D-804E-DC8C21097512}" type="pres">
      <dgm:prSet presAssocID="{898332A7-759B-4536-9671-40688C868783}" presName="ThreeNodes_3" presStyleLbl="node1" presStyleIdx="2" presStyleCnt="3" custScaleY="68188">
        <dgm:presLayoutVars>
          <dgm:bulletEnabled val="1"/>
        </dgm:presLayoutVars>
      </dgm:prSet>
      <dgm:spPr/>
      <dgm:t>
        <a:bodyPr/>
        <a:lstStyle/>
        <a:p>
          <a:endParaRPr lang="en-GB"/>
        </a:p>
      </dgm:t>
    </dgm:pt>
    <dgm:pt modelId="{A543EE0F-EC14-47DA-830C-D641F83AAA30}" type="pres">
      <dgm:prSet presAssocID="{898332A7-759B-4536-9671-40688C868783}" presName="ThreeConn_1-2" presStyleLbl="fgAccFollowNode1" presStyleIdx="0" presStyleCnt="2">
        <dgm:presLayoutVars>
          <dgm:bulletEnabled val="1"/>
        </dgm:presLayoutVars>
      </dgm:prSet>
      <dgm:spPr/>
      <dgm:t>
        <a:bodyPr/>
        <a:lstStyle/>
        <a:p>
          <a:endParaRPr lang="en-GB"/>
        </a:p>
      </dgm:t>
    </dgm:pt>
    <dgm:pt modelId="{3D30CD96-CE9A-499B-8EA3-FCA79AFD0A39}" type="pres">
      <dgm:prSet presAssocID="{898332A7-759B-4536-9671-40688C868783}" presName="ThreeConn_2-3" presStyleLbl="fgAccFollowNode1" presStyleIdx="1" presStyleCnt="2">
        <dgm:presLayoutVars>
          <dgm:bulletEnabled val="1"/>
        </dgm:presLayoutVars>
      </dgm:prSet>
      <dgm:spPr/>
      <dgm:t>
        <a:bodyPr/>
        <a:lstStyle/>
        <a:p>
          <a:endParaRPr lang="en-GB"/>
        </a:p>
      </dgm:t>
    </dgm:pt>
    <dgm:pt modelId="{D2EC9CC2-90DF-4311-8259-81F7DC0600BB}" type="pres">
      <dgm:prSet presAssocID="{898332A7-759B-4536-9671-40688C868783}" presName="ThreeNodes_1_text" presStyleLbl="node1" presStyleIdx="2" presStyleCnt="3">
        <dgm:presLayoutVars>
          <dgm:bulletEnabled val="1"/>
        </dgm:presLayoutVars>
      </dgm:prSet>
      <dgm:spPr/>
      <dgm:t>
        <a:bodyPr/>
        <a:lstStyle/>
        <a:p>
          <a:endParaRPr lang="en-GB"/>
        </a:p>
      </dgm:t>
    </dgm:pt>
    <dgm:pt modelId="{32DAE381-297A-445E-BFA3-DC48DCC6E1B1}" type="pres">
      <dgm:prSet presAssocID="{898332A7-759B-4536-9671-40688C868783}" presName="ThreeNodes_2_text" presStyleLbl="node1" presStyleIdx="2" presStyleCnt="3">
        <dgm:presLayoutVars>
          <dgm:bulletEnabled val="1"/>
        </dgm:presLayoutVars>
      </dgm:prSet>
      <dgm:spPr/>
      <dgm:t>
        <a:bodyPr/>
        <a:lstStyle/>
        <a:p>
          <a:endParaRPr lang="en-GB"/>
        </a:p>
      </dgm:t>
    </dgm:pt>
    <dgm:pt modelId="{4C47188C-96F9-4A12-A03F-0BCC5DE65892}" type="pres">
      <dgm:prSet presAssocID="{898332A7-759B-4536-9671-40688C868783}" presName="ThreeNodes_3_text" presStyleLbl="node1" presStyleIdx="2" presStyleCnt="3">
        <dgm:presLayoutVars>
          <dgm:bulletEnabled val="1"/>
        </dgm:presLayoutVars>
      </dgm:prSet>
      <dgm:spPr/>
      <dgm:t>
        <a:bodyPr/>
        <a:lstStyle/>
        <a:p>
          <a:endParaRPr lang="en-GB"/>
        </a:p>
      </dgm:t>
    </dgm:pt>
  </dgm:ptLst>
  <dgm:cxnLst>
    <dgm:cxn modelId="{422BB5F8-C8A0-4978-B6A0-0DE9BA8CF818}" type="presOf" srcId="{8A5F50F3-804D-48AD-8145-9EF20E006FC4}" destId="{A543EE0F-EC14-47DA-830C-D641F83AAA30}" srcOrd="0" destOrd="0" presId="urn:microsoft.com/office/officeart/2005/8/layout/vProcess5"/>
    <dgm:cxn modelId="{5025543F-E9D8-41B5-A3AD-25C470905B41}" type="presOf" srcId="{3CD1072E-7DCB-4018-987E-F1FFB1A5644F}" destId="{D2EC9CC2-90DF-4311-8259-81F7DC0600BB}" srcOrd="1" destOrd="0" presId="urn:microsoft.com/office/officeart/2005/8/layout/vProcess5"/>
    <dgm:cxn modelId="{022309FB-668D-4295-B372-50ECF32B6325}" type="presOf" srcId="{57774F1F-3AE6-41FC-BD99-981A022F9CE0}" destId="{C08FEACC-B1BF-44F2-B243-A6148F6CEE02}" srcOrd="0" destOrd="0" presId="urn:microsoft.com/office/officeart/2005/8/layout/vProcess5"/>
    <dgm:cxn modelId="{98729834-5B87-43E0-B1F0-92F62562FB89}" type="presOf" srcId="{898332A7-759B-4536-9671-40688C868783}" destId="{DDF702D1-DBB3-4D75-A7E7-54FB758EFA5A}" srcOrd="0" destOrd="0" presId="urn:microsoft.com/office/officeart/2005/8/layout/vProcess5"/>
    <dgm:cxn modelId="{9C9D3410-64B1-45BF-A4F5-CC6DC0BEA5FF}" srcId="{898332A7-759B-4536-9671-40688C868783}" destId="{57774F1F-3AE6-41FC-BD99-981A022F9CE0}" srcOrd="1" destOrd="0" parTransId="{58C5A3E7-29F0-471F-AD19-DA543D6F473C}" sibTransId="{1B0C762E-C31F-4AE5-B073-58FEA757789B}"/>
    <dgm:cxn modelId="{5F91E464-F009-4E3E-A1BD-86797F46E2AE}" type="presOf" srcId="{57774F1F-3AE6-41FC-BD99-981A022F9CE0}" destId="{32DAE381-297A-445E-BFA3-DC48DCC6E1B1}" srcOrd="1" destOrd="0" presId="urn:microsoft.com/office/officeart/2005/8/layout/vProcess5"/>
    <dgm:cxn modelId="{EB3D10E8-FBA1-4B3B-B445-2978FD3B6CAD}" srcId="{898332A7-759B-4536-9671-40688C868783}" destId="{3CD1072E-7DCB-4018-987E-F1FFB1A5644F}" srcOrd="0" destOrd="0" parTransId="{8075586E-3785-4CFA-A66F-96A4BD69B2B3}" sibTransId="{8A5F50F3-804D-48AD-8145-9EF20E006FC4}"/>
    <dgm:cxn modelId="{909095D7-54F9-43AE-BC48-28DBA1178A86}" srcId="{898332A7-759B-4536-9671-40688C868783}" destId="{F11A77DF-1193-4F80-B219-C8754C164F6F}" srcOrd="2" destOrd="0" parTransId="{54AFCD82-F6BF-476D-9274-E21458C581B5}" sibTransId="{44CEE7B2-D17D-4A67-9B88-D18ED9162AEB}"/>
    <dgm:cxn modelId="{10622F21-43DD-41E4-8221-068D2737B08B}" type="presOf" srcId="{F11A77DF-1193-4F80-B219-C8754C164F6F}" destId="{4C47188C-96F9-4A12-A03F-0BCC5DE65892}" srcOrd="1" destOrd="0" presId="urn:microsoft.com/office/officeart/2005/8/layout/vProcess5"/>
    <dgm:cxn modelId="{BA1FF2F5-2DAD-4DD2-9CF9-B6141CE189C2}" type="presOf" srcId="{1B0C762E-C31F-4AE5-B073-58FEA757789B}" destId="{3D30CD96-CE9A-499B-8EA3-FCA79AFD0A39}" srcOrd="0" destOrd="0" presId="urn:microsoft.com/office/officeart/2005/8/layout/vProcess5"/>
    <dgm:cxn modelId="{A67703CA-C09C-43D0-8044-4D255105DEA3}" type="presOf" srcId="{F11A77DF-1193-4F80-B219-C8754C164F6F}" destId="{573387A6-3E7E-498D-804E-DC8C21097512}" srcOrd="0" destOrd="0" presId="urn:microsoft.com/office/officeart/2005/8/layout/vProcess5"/>
    <dgm:cxn modelId="{161D92DB-5768-4923-AF69-ADE972CBB456}" type="presOf" srcId="{3CD1072E-7DCB-4018-987E-F1FFB1A5644F}" destId="{9C40FA4C-77E7-4E07-8012-E3E5A2914DC0}" srcOrd="0" destOrd="0" presId="urn:microsoft.com/office/officeart/2005/8/layout/vProcess5"/>
    <dgm:cxn modelId="{62DC500E-111E-4313-92A6-69A4447E2F92}" type="presParOf" srcId="{DDF702D1-DBB3-4D75-A7E7-54FB758EFA5A}" destId="{734ACC64-6B90-44EA-8BAA-EA3EFAEB72C1}" srcOrd="0" destOrd="0" presId="urn:microsoft.com/office/officeart/2005/8/layout/vProcess5"/>
    <dgm:cxn modelId="{7BC6A99D-5EDB-4C7A-8E9C-2B077DF2D4C9}" type="presParOf" srcId="{DDF702D1-DBB3-4D75-A7E7-54FB758EFA5A}" destId="{9C40FA4C-77E7-4E07-8012-E3E5A2914DC0}" srcOrd="1" destOrd="0" presId="urn:microsoft.com/office/officeart/2005/8/layout/vProcess5"/>
    <dgm:cxn modelId="{C393117F-0845-4F3A-9F18-EA71BD9FABFA}" type="presParOf" srcId="{DDF702D1-DBB3-4D75-A7E7-54FB758EFA5A}" destId="{C08FEACC-B1BF-44F2-B243-A6148F6CEE02}" srcOrd="2" destOrd="0" presId="urn:microsoft.com/office/officeart/2005/8/layout/vProcess5"/>
    <dgm:cxn modelId="{FB91EAEB-31ED-4E31-B328-CC304EB49348}" type="presParOf" srcId="{DDF702D1-DBB3-4D75-A7E7-54FB758EFA5A}" destId="{573387A6-3E7E-498D-804E-DC8C21097512}" srcOrd="3" destOrd="0" presId="urn:microsoft.com/office/officeart/2005/8/layout/vProcess5"/>
    <dgm:cxn modelId="{F5F26778-B4ED-40D4-B235-BC145A065CE0}" type="presParOf" srcId="{DDF702D1-DBB3-4D75-A7E7-54FB758EFA5A}" destId="{A543EE0F-EC14-47DA-830C-D641F83AAA30}" srcOrd="4" destOrd="0" presId="urn:microsoft.com/office/officeart/2005/8/layout/vProcess5"/>
    <dgm:cxn modelId="{33B581E8-9E17-449C-A26B-2C1EE0E8E959}" type="presParOf" srcId="{DDF702D1-DBB3-4D75-A7E7-54FB758EFA5A}" destId="{3D30CD96-CE9A-499B-8EA3-FCA79AFD0A39}" srcOrd="5" destOrd="0" presId="urn:microsoft.com/office/officeart/2005/8/layout/vProcess5"/>
    <dgm:cxn modelId="{D138074F-213E-40D0-AAA0-1CD74753BBB4}" type="presParOf" srcId="{DDF702D1-DBB3-4D75-A7E7-54FB758EFA5A}" destId="{D2EC9CC2-90DF-4311-8259-81F7DC0600BB}" srcOrd="6" destOrd="0" presId="urn:microsoft.com/office/officeart/2005/8/layout/vProcess5"/>
    <dgm:cxn modelId="{90EE5EDA-4E9C-42F2-B3EC-ACDCF9135535}" type="presParOf" srcId="{DDF702D1-DBB3-4D75-A7E7-54FB758EFA5A}" destId="{32DAE381-297A-445E-BFA3-DC48DCC6E1B1}" srcOrd="7" destOrd="0" presId="urn:microsoft.com/office/officeart/2005/8/layout/vProcess5"/>
    <dgm:cxn modelId="{F4D66605-0D27-4D41-BCA7-AFE019AAE0D2}" type="presParOf" srcId="{DDF702D1-DBB3-4D75-A7E7-54FB758EFA5A}" destId="{4C47188C-96F9-4A12-A03F-0BCC5DE65892}"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8B2D7-9F07-4EF2-AF03-DA9F20BB841B}" type="doc">
      <dgm:prSet loTypeId="urn:microsoft.com/office/officeart/2005/8/layout/vProcess5" loCatId="process" qsTypeId="urn:microsoft.com/office/officeart/2005/8/quickstyle/3d1" qsCatId="3D" csTypeId="urn:microsoft.com/office/officeart/2005/8/colors/accent2_4" csCatId="accent2" phldr="1"/>
      <dgm:spPr/>
      <dgm:t>
        <a:bodyPr/>
        <a:lstStyle/>
        <a:p>
          <a:endParaRPr lang="en-GB"/>
        </a:p>
      </dgm:t>
    </dgm:pt>
    <dgm:pt modelId="{6F980549-2AE3-4E68-97F3-BD80BD5D9E48}">
      <dgm:prSet phldrT="[Text]" custT="1"/>
      <dgm:spPr/>
      <dgm:t>
        <a:bodyPr/>
        <a:lstStyle/>
        <a:p>
          <a:pPr algn="ctr"/>
          <a:r>
            <a:rPr lang="en-GB" sz="1600" dirty="0" smtClean="0">
              <a:solidFill>
                <a:schemeClr val="tx1"/>
              </a:solidFill>
              <a:effectLst/>
              <a:latin typeface="+mn-lt"/>
              <a:ea typeface="+mn-ea"/>
              <a:cs typeface="+mn-cs"/>
            </a:rPr>
            <a:t>On the travels back from Germany </a:t>
          </a: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stopped at Holland. Today the </a:t>
          </a:r>
          <a:r>
            <a:rPr lang="en-GB" sz="1600" dirty="0" err="1" smtClean="0">
              <a:solidFill>
                <a:schemeClr val="tx1"/>
              </a:solidFill>
              <a:effectLst/>
              <a:latin typeface="+mn-lt"/>
              <a:ea typeface="+mn-ea"/>
              <a:cs typeface="+mn-cs"/>
            </a:rPr>
            <a:t>Jalsa</a:t>
          </a:r>
          <a:r>
            <a:rPr lang="en-GB" sz="1600" dirty="0" smtClean="0">
              <a:solidFill>
                <a:schemeClr val="tx1"/>
              </a:solidFill>
              <a:effectLst/>
              <a:latin typeface="+mn-lt"/>
              <a:ea typeface="+mn-ea"/>
              <a:cs typeface="+mn-cs"/>
            </a:rPr>
            <a:t> </a:t>
          </a:r>
          <a:r>
            <a:rPr lang="en-GB" sz="1600" dirty="0" err="1" smtClean="0">
              <a:solidFill>
                <a:schemeClr val="tx1"/>
              </a:solidFill>
              <a:effectLst/>
              <a:latin typeface="+mn-lt"/>
              <a:ea typeface="+mn-ea"/>
              <a:cs typeface="+mn-cs"/>
            </a:rPr>
            <a:t>Salana</a:t>
          </a:r>
          <a:r>
            <a:rPr lang="en-GB" sz="1600" dirty="0" smtClean="0">
              <a:solidFill>
                <a:schemeClr val="tx1"/>
              </a:solidFill>
              <a:effectLst/>
              <a:latin typeface="+mn-lt"/>
              <a:ea typeface="+mn-ea"/>
              <a:cs typeface="+mn-cs"/>
            </a:rPr>
            <a:t> of Holland begins; may it be blessed in every way and may the people there also greatly progress in </a:t>
          </a:r>
          <a:r>
            <a:rPr lang="en-GB" sz="1600" dirty="0" err="1" smtClean="0">
              <a:solidFill>
                <a:schemeClr val="tx1"/>
              </a:solidFill>
              <a:effectLst/>
              <a:latin typeface="+mn-lt"/>
              <a:ea typeface="+mn-ea"/>
              <a:cs typeface="+mn-cs"/>
            </a:rPr>
            <a:t>Tabligh</a:t>
          </a:r>
          <a:r>
            <a:rPr lang="en-GB" sz="1600" dirty="0" smtClean="0">
              <a:solidFill>
                <a:schemeClr val="tx1"/>
              </a:solidFill>
              <a:effectLst/>
              <a:latin typeface="+mn-lt"/>
              <a:ea typeface="+mn-ea"/>
              <a:cs typeface="+mn-cs"/>
            </a:rPr>
            <a:t> and </a:t>
          </a:r>
          <a:r>
            <a:rPr lang="en-GB" sz="1600" dirty="0" err="1" smtClean="0">
              <a:solidFill>
                <a:schemeClr val="tx1"/>
              </a:solidFill>
              <a:effectLst/>
              <a:latin typeface="+mn-lt"/>
              <a:ea typeface="+mn-ea"/>
              <a:cs typeface="+mn-cs"/>
            </a:rPr>
            <a:t>Tarbiyyat</a:t>
          </a:r>
          <a:r>
            <a:rPr lang="en-GB" sz="1600" dirty="0" smtClean="0">
              <a:solidFill>
                <a:schemeClr val="tx1"/>
              </a:solidFill>
              <a:effectLst/>
              <a:latin typeface="+mn-lt"/>
              <a:ea typeface="+mn-ea"/>
              <a:cs typeface="+mn-cs"/>
            </a:rPr>
            <a:t> matters.  </a:t>
          </a:r>
          <a:endParaRPr lang="en-GB" sz="1600" dirty="0">
            <a:solidFill>
              <a:schemeClr val="tx1"/>
            </a:solidFill>
          </a:endParaRPr>
        </a:p>
      </dgm:t>
    </dgm:pt>
    <dgm:pt modelId="{CB22F475-F607-409B-9A3B-1A12119CEDB1}" type="parTrans" cxnId="{065A50C3-75EC-4F64-BD15-83E19F9F2667}">
      <dgm:prSet/>
      <dgm:spPr/>
      <dgm:t>
        <a:bodyPr/>
        <a:lstStyle/>
        <a:p>
          <a:endParaRPr lang="en-GB"/>
        </a:p>
      </dgm:t>
    </dgm:pt>
    <dgm:pt modelId="{3B944BD8-7FC9-45C6-9233-C50035A4BFA8}" type="sibTrans" cxnId="{065A50C3-75EC-4F64-BD15-83E19F9F2667}">
      <dgm:prSet/>
      <dgm:spPr/>
      <dgm:t>
        <a:bodyPr/>
        <a:lstStyle/>
        <a:p>
          <a:endParaRPr lang="en-GB"/>
        </a:p>
      </dgm:t>
    </dgm:pt>
    <dgm:pt modelId="{2C68A826-1CE2-4866-9C8E-BA2C2E45C0F7}">
      <dgm:prSet phldrT="[Text]" custT="1"/>
      <dgm:spPr>
        <a:solidFill>
          <a:srgbClr val="FFC000"/>
        </a:solidFill>
      </dgm:spPr>
      <dgm:t>
        <a:bodyPr/>
        <a:lstStyle/>
        <a:p>
          <a:pPr algn="ct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(aba) said that voices </a:t>
          </a:r>
          <a:r>
            <a:rPr lang="en-GB" sz="1600" dirty="0" smtClean="0">
              <a:solidFill>
                <a:schemeClr val="tx1"/>
              </a:solidFill>
              <a:effectLst/>
              <a:latin typeface="+mn-lt"/>
              <a:ea typeface="+mn-ea"/>
              <a:cs typeface="+mn-cs"/>
            </a:rPr>
            <a:t>against Islam are raised time and again in Holland, they need to work extremely hard as well as pray. </a:t>
          </a:r>
          <a:endParaRPr lang="en-GB" sz="1600" dirty="0">
            <a:solidFill>
              <a:schemeClr val="tx1"/>
            </a:solidFill>
          </a:endParaRPr>
        </a:p>
      </dgm:t>
    </dgm:pt>
    <dgm:pt modelId="{711F7050-7BBE-4326-B20E-B4F4ADC573CE}" type="parTrans" cxnId="{9C9C858B-97C7-43F6-BE5F-EAA0689019F1}">
      <dgm:prSet/>
      <dgm:spPr/>
      <dgm:t>
        <a:bodyPr/>
        <a:lstStyle/>
        <a:p>
          <a:endParaRPr lang="en-GB"/>
        </a:p>
      </dgm:t>
    </dgm:pt>
    <dgm:pt modelId="{F8D6FAC0-6AF9-4352-AEAA-039A87557AB0}" type="sibTrans" cxnId="{9C9C858B-97C7-43F6-BE5F-EAA0689019F1}">
      <dgm:prSet/>
      <dgm:spPr/>
      <dgm:t>
        <a:bodyPr/>
        <a:lstStyle/>
        <a:p>
          <a:endParaRPr lang="en-GB"/>
        </a:p>
      </dgm:t>
    </dgm:pt>
    <dgm:pt modelId="{E5983DD4-4FE5-4D48-8BD5-45DFD3F8688E}">
      <dgm:prSet phldrT="[Text]" custT="1"/>
      <dgm:spPr>
        <a:solidFill>
          <a:schemeClr val="accent2">
            <a:lumMod val="75000"/>
          </a:schemeClr>
        </a:solidFill>
      </dgm:spPr>
      <dgm:t>
        <a:bodyPr/>
        <a:lstStyle/>
        <a:p>
          <a:pPr algn="ctr" rtl="0"/>
          <a:r>
            <a:rPr lang="en-GB" sz="1600" dirty="0" smtClean="0">
              <a:solidFill>
                <a:schemeClr val="tx1"/>
              </a:solidFill>
              <a:effectLst/>
              <a:latin typeface="+mn-lt"/>
              <a:ea typeface="+mn-ea"/>
              <a:cs typeface="+mn-cs"/>
            </a:rPr>
            <a:t>God has indeed started favourable winds in our direction. It is our duty to put in complete efforts to take advantage of these blessings</a:t>
          </a:r>
          <a:r>
            <a:rPr lang="en-GB" sz="1400" dirty="0" smtClean="0">
              <a:effectLst/>
              <a:latin typeface="+mn-lt"/>
              <a:ea typeface="+mn-ea"/>
              <a:cs typeface="+mn-cs"/>
            </a:rPr>
            <a:t>. </a:t>
          </a:r>
          <a:endParaRPr lang="en-GB" sz="1400" dirty="0"/>
        </a:p>
      </dgm:t>
    </dgm:pt>
    <dgm:pt modelId="{4ABF3A93-63AA-44FB-A7A2-D7FA4B1C5BFB}" type="parTrans" cxnId="{ECC0A53C-437F-47C4-A08E-5C89755209B9}">
      <dgm:prSet/>
      <dgm:spPr/>
      <dgm:t>
        <a:bodyPr/>
        <a:lstStyle/>
        <a:p>
          <a:endParaRPr lang="en-GB"/>
        </a:p>
      </dgm:t>
    </dgm:pt>
    <dgm:pt modelId="{EF88E2A5-521C-448D-BFF4-9D2B886587FD}" type="sibTrans" cxnId="{ECC0A53C-437F-47C4-A08E-5C89755209B9}">
      <dgm:prSet/>
      <dgm:spPr/>
      <dgm:t>
        <a:bodyPr/>
        <a:lstStyle/>
        <a:p>
          <a:endParaRPr lang="en-GB"/>
        </a:p>
      </dgm:t>
    </dgm:pt>
    <dgm:pt modelId="{7AB5F0B1-CBF2-4EEB-B2B7-CC34D1985569}" type="pres">
      <dgm:prSet presAssocID="{FD68B2D7-9F07-4EF2-AF03-DA9F20BB841B}" presName="outerComposite" presStyleCnt="0">
        <dgm:presLayoutVars>
          <dgm:chMax val="5"/>
          <dgm:dir/>
          <dgm:resizeHandles val="exact"/>
        </dgm:presLayoutVars>
      </dgm:prSet>
      <dgm:spPr/>
      <dgm:t>
        <a:bodyPr/>
        <a:lstStyle/>
        <a:p>
          <a:endParaRPr lang="en-GB"/>
        </a:p>
      </dgm:t>
    </dgm:pt>
    <dgm:pt modelId="{04B4954F-740D-4DD5-936A-C9209FDFA6A8}" type="pres">
      <dgm:prSet presAssocID="{FD68B2D7-9F07-4EF2-AF03-DA9F20BB841B}" presName="dummyMaxCanvas" presStyleCnt="0">
        <dgm:presLayoutVars/>
      </dgm:prSet>
      <dgm:spPr/>
    </dgm:pt>
    <dgm:pt modelId="{3CDAAFFF-7469-4F29-93A0-050B6B95B952}" type="pres">
      <dgm:prSet presAssocID="{FD68B2D7-9F07-4EF2-AF03-DA9F20BB841B}" presName="ThreeNodes_1" presStyleLbl="node1" presStyleIdx="0" presStyleCnt="3" custScaleY="134349">
        <dgm:presLayoutVars>
          <dgm:bulletEnabled val="1"/>
        </dgm:presLayoutVars>
      </dgm:prSet>
      <dgm:spPr/>
      <dgm:t>
        <a:bodyPr/>
        <a:lstStyle/>
        <a:p>
          <a:endParaRPr lang="en-GB"/>
        </a:p>
      </dgm:t>
    </dgm:pt>
    <dgm:pt modelId="{15DA97C9-1F86-4AE0-91E4-731D2EA8D320}" type="pres">
      <dgm:prSet presAssocID="{FD68B2D7-9F07-4EF2-AF03-DA9F20BB841B}" presName="ThreeNodes_2" presStyleLbl="node1" presStyleIdx="1" presStyleCnt="3" custScaleY="76822" custLinFactNeighborX="479" custLinFactNeighborY="12966">
        <dgm:presLayoutVars>
          <dgm:bulletEnabled val="1"/>
        </dgm:presLayoutVars>
      </dgm:prSet>
      <dgm:spPr/>
      <dgm:t>
        <a:bodyPr/>
        <a:lstStyle/>
        <a:p>
          <a:endParaRPr lang="en-GB"/>
        </a:p>
      </dgm:t>
    </dgm:pt>
    <dgm:pt modelId="{2FB3FBB2-BA6E-43B9-8BE0-7733504A52FF}" type="pres">
      <dgm:prSet presAssocID="{FD68B2D7-9F07-4EF2-AF03-DA9F20BB841B}" presName="ThreeNodes_3" presStyleLbl="node1" presStyleIdx="2" presStyleCnt="3" custScaleY="82826" custLinFactNeighborX="-1038" custLinFactNeighborY="3111">
        <dgm:presLayoutVars>
          <dgm:bulletEnabled val="1"/>
        </dgm:presLayoutVars>
      </dgm:prSet>
      <dgm:spPr/>
      <dgm:t>
        <a:bodyPr/>
        <a:lstStyle/>
        <a:p>
          <a:endParaRPr lang="en-GB"/>
        </a:p>
      </dgm:t>
    </dgm:pt>
    <dgm:pt modelId="{8AB81B14-B87B-4512-BEDD-5E94168245A9}" type="pres">
      <dgm:prSet presAssocID="{FD68B2D7-9F07-4EF2-AF03-DA9F20BB841B}" presName="ThreeConn_1-2" presStyleLbl="fgAccFollowNode1" presStyleIdx="0" presStyleCnt="2">
        <dgm:presLayoutVars>
          <dgm:bulletEnabled val="1"/>
        </dgm:presLayoutVars>
      </dgm:prSet>
      <dgm:spPr/>
      <dgm:t>
        <a:bodyPr/>
        <a:lstStyle/>
        <a:p>
          <a:endParaRPr lang="en-GB"/>
        </a:p>
      </dgm:t>
    </dgm:pt>
    <dgm:pt modelId="{756CAD43-AB3F-4DBE-97E4-D5AE5A98478C}" type="pres">
      <dgm:prSet presAssocID="{FD68B2D7-9F07-4EF2-AF03-DA9F20BB841B}" presName="ThreeConn_2-3" presStyleLbl="fgAccFollowNode1" presStyleIdx="1" presStyleCnt="2">
        <dgm:presLayoutVars>
          <dgm:bulletEnabled val="1"/>
        </dgm:presLayoutVars>
      </dgm:prSet>
      <dgm:spPr/>
      <dgm:t>
        <a:bodyPr/>
        <a:lstStyle/>
        <a:p>
          <a:endParaRPr lang="en-GB"/>
        </a:p>
      </dgm:t>
    </dgm:pt>
    <dgm:pt modelId="{AFD14A5D-328C-47B8-ACD4-C0776CB732E9}" type="pres">
      <dgm:prSet presAssocID="{FD68B2D7-9F07-4EF2-AF03-DA9F20BB841B}" presName="ThreeNodes_1_text" presStyleLbl="node1" presStyleIdx="2" presStyleCnt="3">
        <dgm:presLayoutVars>
          <dgm:bulletEnabled val="1"/>
        </dgm:presLayoutVars>
      </dgm:prSet>
      <dgm:spPr/>
      <dgm:t>
        <a:bodyPr/>
        <a:lstStyle/>
        <a:p>
          <a:endParaRPr lang="en-GB"/>
        </a:p>
      </dgm:t>
    </dgm:pt>
    <dgm:pt modelId="{B8EA8389-5B43-4C86-BA41-9F1358AD5CD3}" type="pres">
      <dgm:prSet presAssocID="{FD68B2D7-9F07-4EF2-AF03-DA9F20BB841B}" presName="ThreeNodes_2_text" presStyleLbl="node1" presStyleIdx="2" presStyleCnt="3">
        <dgm:presLayoutVars>
          <dgm:bulletEnabled val="1"/>
        </dgm:presLayoutVars>
      </dgm:prSet>
      <dgm:spPr/>
      <dgm:t>
        <a:bodyPr/>
        <a:lstStyle/>
        <a:p>
          <a:endParaRPr lang="en-GB"/>
        </a:p>
      </dgm:t>
    </dgm:pt>
    <dgm:pt modelId="{89301150-7274-455A-BFBD-692D83CEDD07}" type="pres">
      <dgm:prSet presAssocID="{FD68B2D7-9F07-4EF2-AF03-DA9F20BB841B}" presName="ThreeNodes_3_text" presStyleLbl="node1" presStyleIdx="2" presStyleCnt="3">
        <dgm:presLayoutVars>
          <dgm:bulletEnabled val="1"/>
        </dgm:presLayoutVars>
      </dgm:prSet>
      <dgm:spPr/>
      <dgm:t>
        <a:bodyPr/>
        <a:lstStyle/>
        <a:p>
          <a:endParaRPr lang="en-GB"/>
        </a:p>
      </dgm:t>
    </dgm:pt>
  </dgm:ptLst>
  <dgm:cxnLst>
    <dgm:cxn modelId="{065A50C3-75EC-4F64-BD15-83E19F9F2667}" srcId="{FD68B2D7-9F07-4EF2-AF03-DA9F20BB841B}" destId="{6F980549-2AE3-4E68-97F3-BD80BD5D9E48}" srcOrd="0" destOrd="0" parTransId="{CB22F475-F607-409B-9A3B-1A12119CEDB1}" sibTransId="{3B944BD8-7FC9-45C6-9233-C50035A4BFA8}"/>
    <dgm:cxn modelId="{3F5DE31F-0D57-4339-8988-01414A272EBF}" type="presOf" srcId="{6F980549-2AE3-4E68-97F3-BD80BD5D9E48}" destId="{3CDAAFFF-7469-4F29-93A0-050B6B95B952}" srcOrd="0" destOrd="0" presId="urn:microsoft.com/office/officeart/2005/8/layout/vProcess5"/>
    <dgm:cxn modelId="{6FC45AF9-21DA-48C3-B747-CAE10CEE5D5F}" type="presOf" srcId="{F8D6FAC0-6AF9-4352-AEAA-039A87557AB0}" destId="{756CAD43-AB3F-4DBE-97E4-D5AE5A98478C}" srcOrd="0" destOrd="0" presId="urn:microsoft.com/office/officeart/2005/8/layout/vProcess5"/>
    <dgm:cxn modelId="{57A31C70-EA96-42CF-8957-28F8BA643CF0}" type="presOf" srcId="{2C68A826-1CE2-4866-9C8E-BA2C2E45C0F7}" destId="{B8EA8389-5B43-4C86-BA41-9F1358AD5CD3}" srcOrd="1" destOrd="0" presId="urn:microsoft.com/office/officeart/2005/8/layout/vProcess5"/>
    <dgm:cxn modelId="{DCFE116E-F388-4191-81BD-4E6470A8EC68}" type="presOf" srcId="{E5983DD4-4FE5-4D48-8BD5-45DFD3F8688E}" destId="{89301150-7274-455A-BFBD-692D83CEDD07}" srcOrd="1" destOrd="0" presId="urn:microsoft.com/office/officeart/2005/8/layout/vProcess5"/>
    <dgm:cxn modelId="{DAA1DC62-8A5C-46D7-91B0-8F661A5CD17F}" type="presOf" srcId="{FD68B2D7-9F07-4EF2-AF03-DA9F20BB841B}" destId="{7AB5F0B1-CBF2-4EEB-B2B7-CC34D1985569}" srcOrd="0" destOrd="0" presId="urn:microsoft.com/office/officeart/2005/8/layout/vProcess5"/>
    <dgm:cxn modelId="{32D3DD6A-DB0E-4670-A023-E78BB8C9C7E6}" type="presOf" srcId="{2C68A826-1CE2-4866-9C8E-BA2C2E45C0F7}" destId="{15DA97C9-1F86-4AE0-91E4-731D2EA8D320}" srcOrd="0" destOrd="0" presId="urn:microsoft.com/office/officeart/2005/8/layout/vProcess5"/>
    <dgm:cxn modelId="{9C9C858B-97C7-43F6-BE5F-EAA0689019F1}" srcId="{FD68B2D7-9F07-4EF2-AF03-DA9F20BB841B}" destId="{2C68A826-1CE2-4866-9C8E-BA2C2E45C0F7}" srcOrd="1" destOrd="0" parTransId="{711F7050-7BBE-4326-B20E-B4F4ADC573CE}" sibTransId="{F8D6FAC0-6AF9-4352-AEAA-039A87557AB0}"/>
    <dgm:cxn modelId="{5C6ECE85-1595-4E89-8CCF-DC5F4ACAAC10}" type="presOf" srcId="{3B944BD8-7FC9-45C6-9233-C50035A4BFA8}" destId="{8AB81B14-B87B-4512-BEDD-5E94168245A9}" srcOrd="0" destOrd="0" presId="urn:microsoft.com/office/officeart/2005/8/layout/vProcess5"/>
    <dgm:cxn modelId="{ECC0A53C-437F-47C4-A08E-5C89755209B9}" srcId="{FD68B2D7-9F07-4EF2-AF03-DA9F20BB841B}" destId="{E5983DD4-4FE5-4D48-8BD5-45DFD3F8688E}" srcOrd="2" destOrd="0" parTransId="{4ABF3A93-63AA-44FB-A7A2-D7FA4B1C5BFB}" sibTransId="{EF88E2A5-521C-448D-BFF4-9D2B886587FD}"/>
    <dgm:cxn modelId="{F396F616-CA98-47AA-9E6E-29594B5C07FD}" type="presOf" srcId="{E5983DD4-4FE5-4D48-8BD5-45DFD3F8688E}" destId="{2FB3FBB2-BA6E-43B9-8BE0-7733504A52FF}" srcOrd="0" destOrd="0" presId="urn:microsoft.com/office/officeart/2005/8/layout/vProcess5"/>
    <dgm:cxn modelId="{1033FC7B-9645-4A02-ABCA-1832C018CCCE}" type="presOf" srcId="{6F980549-2AE3-4E68-97F3-BD80BD5D9E48}" destId="{AFD14A5D-328C-47B8-ACD4-C0776CB732E9}" srcOrd="1" destOrd="0" presId="urn:microsoft.com/office/officeart/2005/8/layout/vProcess5"/>
    <dgm:cxn modelId="{786ABF32-8CAA-4C9F-A546-6BD722A3420A}" type="presParOf" srcId="{7AB5F0B1-CBF2-4EEB-B2B7-CC34D1985569}" destId="{04B4954F-740D-4DD5-936A-C9209FDFA6A8}" srcOrd="0" destOrd="0" presId="urn:microsoft.com/office/officeart/2005/8/layout/vProcess5"/>
    <dgm:cxn modelId="{90BC0A69-F881-4209-B5AD-693D4002A314}" type="presParOf" srcId="{7AB5F0B1-CBF2-4EEB-B2B7-CC34D1985569}" destId="{3CDAAFFF-7469-4F29-93A0-050B6B95B952}" srcOrd="1" destOrd="0" presId="urn:microsoft.com/office/officeart/2005/8/layout/vProcess5"/>
    <dgm:cxn modelId="{44BB6635-F743-4493-B7E0-CB7E0CFF651A}" type="presParOf" srcId="{7AB5F0B1-CBF2-4EEB-B2B7-CC34D1985569}" destId="{15DA97C9-1F86-4AE0-91E4-731D2EA8D320}" srcOrd="2" destOrd="0" presId="urn:microsoft.com/office/officeart/2005/8/layout/vProcess5"/>
    <dgm:cxn modelId="{91E8D81B-615A-41E3-B6AA-ADC7B9E327A2}" type="presParOf" srcId="{7AB5F0B1-CBF2-4EEB-B2B7-CC34D1985569}" destId="{2FB3FBB2-BA6E-43B9-8BE0-7733504A52FF}" srcOrd="3" destOrd="0" presId="urn:microsoft.com/office/officeart/2005/8/layout/vProcess5"/>
    <dgm:cxn modelId="{52B1160A-32D1-4878-A9FF-28ACEECB8916}" type="presParOf" srcId="{7AB5F0B1-CBF2-4EEB-B2B7-CC34D1985569}" destId="{8AB81B14-B87B-4512-BEDD-5E94168245A9}" srcOrd="4" destOrd="0" presId="urn:microsoft.com/office/officeart/2005/8/layout/vProcess5"/>
    <dgm:cxn modelId="{2AFF5315-5C3A-4C84-BC8E-F3E0B4953A82}" type="presParOf" srcId="{7AB5F0B1-CBF2-4EEB-B2B7-CC34D1985569}" destId="{756CAD43-AB3F-4DBE-97E4-D5AE5A98478C}" srcOrd="5" destOrd="0" presId="urn:microsoft.com/office/officeart/2005/8/layout/vProcess5"/>
    <dgm:cxn modelId="{DFF314E4-2A4A-4B7D-AE74-12B6361D9F92}" type="presParOf" srcId="{7AB5F0B1-CBF2-4EEB-B2B7-CC34D1985569}" destId="{AFD14A5D-328C-47B8-ACD4-C0776CB732E9}" srcOrd="6" destOrd="0" presId="urn:microsoft.com/office/officeart/2005/8/layout/vProcess5"/>
    <dgm:cxn modelId="{3F95AAD9-BC37-4F83-B239-14E359C06D4B}" type="presParOf" srcId="{7AB5F0B1-CBF2-4EEB-B2B7-CC34D1985569}" destId="{B8EA8389-5B43-4C86-BA41-9F1358AD5CD3}" srcOrd="7" destOrd="0" presId="urn:microsoft.com/office/officeart/2005/8/layout/vProcess5"/>
    <dgm:cxn modelId="{57C13E46-7094-4BB7-9878-EE60CEA13CF9}" type="presParOf" srcId="{7AB5F0B1-CBF2-4EEB-B2B7-CC34D1985569}" destId="{89301150-7274-455A-BFBD-692D83CEDD07}"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D93972-73F3-4291-9297-AFA5BE40B09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295A777-73B7-4BA8-A926-5AA34D6278B5}">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a:t>
          </a:r>
          <a:r>
            <a:rPr lang="en-GB" sz="1600" dirty="0" smtClean="0">
              <a:solidFill>
                <a:schemeClr val="tx1"/>
              </a:solidFill>
              <a:effectLst/>
              <a:latin typeface="+mn-lt"/>
              <a:ea typeface="+mn-ea"/>
              <a:cs typeface="+mn-cs"/>
            </a:rPr>
            <a:t>(aba) said </a:t>
          </a:r>
          <a:r>
            <a:rPr lang="en-GB" sz="1600" dirty="0" smtClean="0">
              <a:solidFill>
                <a:schemeClr val="tx1"/>
              </a:solidFill>
              <a:effectLst/>
              <a:latin typeface="+mn-lt"/>
              <a:ea typeface="+mn-ea"/>
              <a:cs typeface="+mn-cs"/>
            </a:rPr>
            <a:t>he was recently looking at a report from Cameroon in which our missionary-in-charge wrote that after the English-speaking areas, the message of </a:t>
          </a:r>
          <a:r>
            <a:rPr lang="en-GB" sz="1600" dirty="0" err="1" smtClean="0">
              <a:solidFill>
                <a:schemeClr val="tx1"/>
              </a:solidFill>
              <a:effectLst/>
              <a:latin typeface="+mn-lt"/>
              <a:ea typeface="+mn-ea"/>
              <a:cs typeface="+mn-cs"/>
            </a:rPr>
            <a:t>Ahmadiyyat</a:t>
          </a:r>
          <a:r>
            <a:rPr lang="en-GB" sz="1600" dirty="0" smtClean="0">
              <a:solidFill>
                <a:schemeClr val="tx1"/>
              </a:solidFill>
              <a:effectLst/>
              <a:latin typeface="+mn-lt"/>
              <a:ea typeface="+mn-ea"/>
              <a:cs typeface="+mn-cs"/>
            </a:rPr>
            <a:t> is also fast spreading among the French-speaking areas. </a:t>
          </a:r>
          <a:endParaRPr lang="en-GB" sz="1600" dirty="0"/>
        </a:p>
      </dgm:t>
    </dgm:pt>
    <dgm:pt modelId="{9789673B-6C38-4D26-922D-207174246C5B}" type="parTrans" cxnId="{1A610FE4-DB6B-4BC9-977C-1F2F23680A56}">
      <dgm:prSet/>
      <dgm:spPr/>
      <dgm:t>
        <a:bodyPr/>
        <a:lstStyle/>
        <a:p>
          <a:endParaRPr lang="en-GB"/>
        </a:p>
      </dgm:t>
    </dgm:pt>
    <dgm:pt modelId="{0E238270-08BC-4563-99FC-16C4AC7CCAD3}" type="sibTrans" cxnId="{1A610FE4-DB6B-4BC9-977C-1F2F23680A56}">
      <dgm:prSet/>
      <dgm:spPr/>
      <dgm:t>
        <a:bodyPr/>
        <a:lstStyle/>
        <a:p>
          <a:endParaRPr lang="en-GB"/>
        </a:p>
      </dgm:t>
    </dgm:pt>
    <dgm:pt modelId="{1EEF9282-7D51-45A9-AACF-E4B48F357C10}">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1600" dirty="0" smtClean="0">
              <a:solidFill>
                <a:schemeClr val="tx1"/>
              </a:solidFill>
              <a:effectLst/>
              <a:latin typeface="+mn-lt"/>
              <a:ea typeface="+mn-ea"/>
              <a:cs typeface="+mn-cs"/>
            </a:rPr>
            <a:t>As a result the jealousy of the local mullah, as well as some visiting mullah from Pakistan is on the increase</a:t>
          </a:r>
          <a:r>
            <a:rPr lang="en-GB" sz="1400" dirty="0" smtClean="0">
              <a:solidFill>
                <a:schemeClr val="tx1"/>
              </a:solidFill>
              <a:effectLst/>
              <a:latin typeface="+mn-lt"/>
              <a:ea typeface="+mn-ea"/>
              <a:cs typeface="+mn-cs"/>
            </a:rPr>
            <a:t>. </a:t>
          </a:r>
          <a:endParaRPr lang="en-GB" sz="1400" dirty="0"/>
        </a:p>
      </dgm:t>
    </dgm:pt>
    <dgm:pt modelId="{9D8C4CC7-47FD-4DA8-BE99-53EA4EDC35D3}" type="parTrans" cxnId="{61515EA3-296B-4AE2-AEE9-58EFA80136E9}">
      <dgm:prSet/>
      <dgm:spPr/>
      <dgm:t>
        <a:bodyPr/>
        <a:lstStyle/>
        <a:p>
          <a:endParaRPr lang="en-GB"/>
        </a:p>
      </dgm:t>
    </dgm:pt>
    <dgm:pt modelId="{D4A245C6-4F63-4ABE-8C21-F01C5DA891DF}" type="sibTrans" cxnId="{61515EA3-296B-4AE2-AEE9-58EFA80136E9}">
      <dgm:prSet/>
      <dgm:spPr/>
      <dgm:t>
        <a:bodyPr/>
        <a:lstStyle/>
        <a:p>
          <a:endParaRPr lang="en-GB"/>
        </a:p>
      </dgm:t>
    </dgm:pt>
    <dgm:pt modelId="{CEF75109-77BD-4CD3-A56D-2514F2C45A8F}">
      <dgm:prSet phldrT="[Text]"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1600" dirty="0" err="1" smtClean="0">
              <a:solidFill>
                <a:schemeClr val="tx1"/>
              </a:solidFill>
              <a:effectLst/>
              <a:latin typeface="+mn-lt"/>
              <a:ea typeface="+mn-ea"/>
              <a:cs typeface="+mn-cs"/>
            </a:rPr>
            <a:t>Hudhur</a:t>
          </a:r>
          <a:r>
            <a:rPr lang="en-GB" sz="1600" dirty="0" smtClean="0">
              <a:solidFill>
                <a:schemeClr val="tx1"/>
              </a:solidFill>
              <a:effectLst/>
              <a:latin typeface="+mn-lt"/>
              <a:ea typeface="+mn-ea"/>
              <a:cs typeface="+mn-cs"/>
            </a:rPr>
            <a:t> said people of Africa may not be well-versed in worldly knowledge but their hearts are illumined with faith.</a:t>
          </a:r>
          <a:endParaRPr lang="en-GB" sz="1600" dirty="0"/>
        </a:p>
      </dgm:t>
    </dgm:pt>
    <dgm:pt modelId="{59209F29-CC18-473C-A647-D6975F4B6050}" type="parTrans" cxnId="{F12E36C1-7BA2-4FE7-916F-134C43FC50AF}">
      <dgm:prSet/>
      <dgm:spPr/>
      <dgm:t>
        <a:bodyPr/>
        <a:lstStyle/>
        <a:p>
          <a:endParaRPr lang="en-GB"/>
        </a:p>
      </dgm:t>
    </dgm:pt>
    <dgm:pt modelId="{72ECFDFE-9413-45C5-8DB9-8488A31692AC}" type="sibTrans" cxnId="{F12E36C1-7BA2-4FE7-916F-134C43FC50AF}">
      <dgm:prSet/>
      <dgm:spPr/>
      <dgm:t>
        <a:bodyPr/>
        <a:lstStyle/>
        <a:p>
          <a:endParaRPr lang="en-GB"/>
        </a:p>
      </dgm:t>
    </dgm:pt>
    <dgm:pt modelId="{935BEEA7-16DC-4972-B772-B53C34CC0734}" type="pres">
      <dgm:prSet presAssocID="{48D93972-73F3-4291-9297-AFA5BE40B09A}" presName="outerComposite" presStyleCnt="0">
        <dgm:presLayoutVars>
          <dgm:chMax val="5"/>
          <dgm:dir/>
          <dgm:resizeHandles val="exact"/>
        </dgm:presLayoutVars>
      </dgm:prSet>
      <dgm:spPr/>
      <dgm:t>
        <a:bodyPr/>
        <a:lstStyle/>
        <a:p>
          <a:endParaRPr lang="en-GB"/>
        </a:p>
      </dgm:t>
    </dgm:pt>
    <dgm:pt modelId="{AE5A5D40-1EDB-42A2-8CEF-88E94D909E98}" type="pres">
      <dgm:prSet presAssocID="{48D93972-73F3-4291-9297-AFA5BE40B09A}" presName="dummyMaxCanvas" presStyleCnt="0">
        <dgm:presLayoutVars/>
      </dgm:prSet>
      <dgm:spPr/>
    </dgm:pt>
    <dgm:pt modelId="{E9B1C3B3-0961-4D94-A365-2F9DCA11B947}" type="pres">
      <dgm:prSet presAssocID="{48D93972-73F3-4291-9297-AFA5BE40B09A}" presName="ThreeNodes_1" presStyleLbl="node1" presStyleIdx="0" presStyleCnt="3" custScaleY="124852">
        <dgm:presLayoutVars>
          <dgm:bulletEnabled val="1"/>
        </dgm:presLayoutVars>
      </dgm:prSet>
      <dgm:spPr/>
      <dgm:t>
        <a:bodyPr/>
        <a:lstStyle/>
        <a:p>
          <a:endParaRPr lang="en-GB"/>
        </a:p>
      </dgm:t>
    </dgm:pt>
    <dgm:pt modelId="{72795472-2AC5-46E4-9033-FE468FC6DA4A}" type="pres">
      <dgm:prSet presAssocID="{48D93972-73F3-4291-9297-AFA5BE40B09A}" presName="ThreeNodes_2" presStyleLbl="node1" presStyleIdx="1" presStyleCnt="3" custScaleY="80868" custLinFactNeighborX="1167" custLinFactNeighborY="9331">
        <dgm:presLayoutVars>
          <dgm:bulletEnabled val="1"/>
        </dgm:presLayoutVars>
      </dgm:prSet>
      <dgm:spPr/>
      <dgm:t>
        <a:bodyPr/>
        <a:lstStyle/>
        <a:p>
          <a:endParaRPr lang="en-GB"/>
        </a:p>
      </dgm:t>
    </dgm:pt>
    <dgm:pt modelId="{CC774DDF-442E-4AB7-A56C-9F642686252A}" type="pres">
      <dgm:prSet presAssocID="{48D93972-73F3-4291-9297-AFA5BE40B09A}" presName="ThreeNodes_3" presStyleLbl="node1" presStyleIdx="2" presStyleCnt="3" custScaleY="72387">
        <dgm:presLayoutVars>
          <dgm:bulletEnabled val="1"/>
        </dgm:presLayoutVars>
      </dgm:prSet>
      <dgm:spPr/>
      <dgm:t>
        <a:bodyPr/>
        <a:lstStyle/>
        <a:p>
          <a:endParaRPr lang="en-GB"/>
        </a:p>
      </dgm:t>
    </dgm:pt>
    <dgm:pt modelId="{B2EDF7D6-B4F0-4F79-BBB8-ABD37F524A52}" type="pres">
      <dgm:prSet presAssocID="{48D93972-73F3-4291-9297-AFA5BE40B09A}" presName="ThreeConn_1-2" presStyleLbl="fgAccFollowNode1" presStyleIdx="0" presStyleCnt="2">
        <dgm:presLayoutVars>
          <dgm:bulletEnabled val="1"/>
        </dgm:presLayoutVars>
      </dgm:prSet>
      <dgm:spPr/>
      <dgm:t>
        <a:bodyPr/>
        <a:lstStyle/>
        <a:p>
          <a:endParaRPr lang="en-GB"/>
        </a:p>
      </dgm:t>
    </dgm:pt>
    <dgm:pt modelId="{F259C308-1D6D-44D8-8016-88AC272B3A81}" type="pres">
      <dgm:prSet presAssocID="{48D93972-73F3-4291-9297-AFA5BE40B09A}" presName="ThreeConn_2-3" presStyleLbl="fgAccFollowNode1" presStyleIdx="1" presStyleCnt="2">
        <dgm:presLayoutVars>
          <dgm:bulletEnabled val="1"/>
        </dgm:presLayoutVars>
      </dgm:prSet>
      <dgm:spPr/>
      <dgm:t>
        <a:bodyPr/>
        <a:lstStyle/>
        <a:p>
          <a:endParaRPr lang="en-GB"/>
        </a:p>
      </dgm:t>
    </dgm:pt>
    <dgm:pt modelId="{A43A45A5-385F-4445-84A3-520CC53FF4C8}" type="pres">
      <dgm:prSet presAssocID="{48D93972-73F3-4291-9297-AFA5BE40B09A}" presName="ThreeNodes_1_text" presStyleLbl="node1" presStyleIdx="2" presStyleCnt="3">
        <dgm:presLayoutVars>
          <dgm:bulletEnabled val="1"/>
        </dgm:presLayoutVars>
      </dgm:prSet>
      <dgm:spPr/>
      <dgm:t>
        <a:bodyPr/>
        <a:lstStyle/>
        <a:p>
          <a:endParaRPr lang="en-GB"/>
        </a:p>
      </dgm:t>
    </dgm:pt>
    <dgm:pt modelId="{A66FB557-3ED3-482D-B08A-43F91F3205D9}" type="pres">
      <dgm:prSet presAssocID="{48D93972-73F3-4291-9297-AFA5BE40B09A}" presName="ThreeNodes_2_text" presStyleLbl="node1" presStyleIdx="2" presStyleCnt="3">
        <dgm:presLayoutVars>
          <dgm:bulletEnabled val="1"/>
        </dgm:presLayoutVars>
      </dgm:prSet>
      <dgm:spPr/>
      <dgm:t>
        <a:bodyPr/>
        <a:lstStyle/>
        <a:p>
          <a:endParaRPr lang="en-GB"/>
        </a:p>
      </dgm:t>
    </dgm:pt>
    <dgm:pt modelId="{3A594EDA-A8E7-4BA6-8085-E54BF54FFCDD}" type="pres">
      <dgm:prSet presAssocID="{48D93972-73F3-4291-9297-AFA5BE40B09A}" presName="ThreeNodes_3_text" presStyleLbl="node1" presStyleIdx="2" presStyleCnt="3">
        <dgm:presLayoutVars>
          <dgm:bulletEnabled val="1"/>
        </dgm:presLayoutVars>
      </dgm:prSet>
      <dgm:spPr/>
      <dgm:t>
        <a:bodyPr/>
        <a:lstStyle/>
        <a:p>
          <a:endParaRPr lang="en-GB"/>
        </a:p>
      </dgm:t>
    </dgm:pt>
  </dgm:ptLst>
  <dgm:cxnLst>
    <dgm:cxn modelId="{2BDBEE68-F40B-443E-8340-20E46467F2D1}" type="presOf" srcId="{CEF75109-77BD-4CD3-A56D-2514F2C45A8F}" destId="{CC774DDF-442E-4AB7-A56C-9F642686252A}" srcOrd="0" destOrd="0" presId="urn:microsoft.com/office/officeart/2005/8/layout/vProcess5"/>
    <dgm:cxn modelId="{1E0B1565-5B35-4895-8227-E3AF0FBB6626}" type="presOf" srcId="{CEF75109-77BD-4CD3-A56D-2514F2C45A8F}" destId="{3A594EDA-A8E7-4BA6-8085-E54BF54FFCDD}" srcOrd="1" destOrd="0" presId="urn:microsoft.com/office/officeart/2005/8/layout/vProcess5"/>
    <dgm:cxn modelId="{C28BB6E4-6435-4BC0-AF59-C08184357933}" type="presOf" srcId="{1EEF9282-7D51-45A9-AACF-E4B48F357C10}" destId="{72795472-2AC5-46E4-9033-FE468FC6DA4A}" srcOrd="0" destOrd="0" presId="urn:microsoft.com/office/officeart/2005/8/layout/vProcess5"/>
    <dgm:cxn modelId="{61515EA3-296B-4AE2-AEE9-58EFA80136E9}" srcId="{48D93972-73F3-4291-9297-AFA5BE40B09A}" destId="{1EEF9282-7D51-45A9-AACF-E4B48F357C10}" srcOrd="1" destOrd="0" parTransId="{9D8C4CC7-47FD-4DA8-BE99-53EA4EDC35D3}" sibTransId="{D4A245C6-4F63-4ABE-8C21-F01C5DA891DF}"/>
    <dgm:cxn modelId="{F12E36C1-7BA2-4FE7-916F-134C43FC50AF}" srcId="{48D93972-73F3-4291-9297-AFA5BE40B09A}" destId="{CEF75109-77BD-4CD3-A56D-2514F2C45A8F}" srcOrd="2" destOrd="0" parTransId="{59209F29-CC18-473C-A647-D6975F4B6050}" sibTransId="{72ECFDFE-9413-45C5-8DB9-8488A31692AC}"/>
    <dgm:cxn modelId="{D49138FC-C076-4491-B4F9-F4027F4A82DC}" type="presOf" srcId="{3295A777-73B7-4BA8-A926-5AA34D6278B5}" destId="{A43A45A5-385F-4445-84A3-520CC53FF4C8}" srcOrd="1" destOrd="0" presId="urn:microsoft.com/office/officeart/2005/8/layout/vProcess5"/>
    <dgm:cxn modelId="{63AEF646-2AC9-45B8-B240-07309B41122D}" type="presOf" srcId="{0E238270-08BC-4563-99FC-16C4AC7CCAD3}" destId="{B2EDF7D6-B4F0-4F79-BBB8-ABD37F524A52}" srcOrd="0" destOrd="0" presId="urn:microsoft.com/office/officeart/2005/8/layout/vProcess5"/>
    <dgm:cxn modelId="{2B4E5C43-80D9-4DB9-94BF-06F434F214B5}" type="presOf" srcId="{3295A777-73B7-4BA8-A926-5AA34D6278B5}" destId="{E9B1C3B3-0961-4D94-A365-2F9DCA11B947}" srcOrd="0" destOrd="0" presId="urn:microsoft.com/office/officeart/2005/8/layout/vProcess5"/>
    <dgm:cxn modelId="{DA3B6A2C-2DFD-41E7-BF1D-A482D85F2F1B}" type="presOf" srcId="{1EEF9282-7D51-45A9-AACF-E4B48F357C10}" destId="{A66FB557-3ED3-482D-B08A-43F91F3205D9}" srcOrd="1" destOrd="0" presId="urn:microsoft.com/office/officeart/2005/8/layout/vProcess5"/>
    <dgm:cxn modelId="{DAA2FE9E-1191-49D9-8DC6-C3DBE1A84ECA}" type="presOf" srcId="{48D93972-73F3-4291-9297-AFA5BE40B09A}" destId="{935BEEA7-16DC-4972-B772-B53C34CC0734}" srcOrd="0" destOrd="0" presId="urn:microsoft.com/office/officeart/2005/8/layout/vProcess5"/>
    <dgm:cxn modelId="{1A610FE4-DB6B-4BC9-977C-1F2F23680A56}" srcId="{48D93972-73F3-4291-9297-AFA5BE40B09A}" destId="{3295A777-73B7-4BA8-A926-5AA34D6278B5}" srcOrd="0" destOrd="0" parTransId="{9789673B-6C38-4D26-922D-207174246C5B}" sibTransId="{0E238270-08BC-4563-99FC-16C4AC7CCAD3}"/>
    <dgm:cxn modelId="{BE38105F-A696-43DB-A764-27379E41EC99}" type="presOf" srcId="{D4A245C6-4F63-4ABE-8C21-F01C5DA891DF}" destId="{F259C308-1D6D-44D8-8016-88AC272B3A81}" srcOrd="0" destOrd="0" presId="urn:microsoft.com/office/officeart/2005/8/layout/vProcess5"/>
    <dgm:cxn modelId="{5F677012-8ABD-4BF6-999C-E4290CE0DF74}" type="presParOf" srcId="{935BEEA7-16DC-4972-B772-B53C34CC0734}" destId="{AE5A5D40-1EDB-42A2-8CEF-88E94D909E98}" srcOrd="0" destOrd="0" presId="urn:microsoft.com/office/officeart/2005/8/layout/vProcess5"/>
    <dgm:cxn modelId="{5C5CA155-6C8C-4632-B897-3A080EA0E91D}" type="presParOf" srcId="{935BEEA7-16DC-4972-B772-B53C34CC0734}" destId="{E9B1C3B3-0961-4D94-A365-2F9DCA11B947}" srcOrd="1" destOrd="0" presId="urn:microsoft.com/office/officeart/2005/8/layout/vProcess5"/>
    <dgm:cxn modelId="{FFAD8C31-0090-4A2E-A358-94196DF378C2}" type="presParOf" srcId="{935BEEA7-16DC-4972-B772-B53C34CC0734}" destId="{72795472-2AC5-46E4-9033-FE468FC6DA4A}" srcOrd="2" destOrd="0" presId="urn:microsoft.com/office/officeart/2005/8/layout/vProcess5"/>
    <dgm:cxn modelId="{EDF3C50C-5362-4F7F-8657-CDBF22F2D848}" type="presParOf" srcId="{935BEEA7-16DC-4972-B772-B53C34CC0734}" destId="{CC774DDF-442E-4AB7-A56C-9F642686252A}" srcOrd="3" destOrd="0" presId="urn:microsoft.com/office/officeart/2005/8/layout/vProcess5"/>
    <dgm:cxn modelId="{58EBD158-C8C1-4276-99A7-AC0D3827DEA5}" type="presParOf" srcId="{935BEEA7-16DC-4972-B772-B53C34CC0734}" destId="{B2EDF7D6-B4F0-4F79-BBB8-ABD37F524A52}" srcOrd="4" destOrd="0" presId="urn:microsoft.com/office/officeart/2005/8/layout/vProcess5"/>
    <dgm:cxn modelId="{A272CE62-D4A1-4596-BEF7-8561312A1E9F}" type="presParOf" srcId="{935BEEA7-16DC-4972-B772-B53C34CC0734}" destId="{F259C308-1D6D-44D8-8016-88AC272B3A81}" srcOrd="5" destOrd="0" presId="urn:microsoft.com/office/officeart/2005/8/layout/vProcess5"/>
    <dgm:cxn modelId="{6AD89338-5C79-4FF6-911B-975A9FF41BCB}" type="presParOf" srcId="{935BEEA7-16DC-4972-B772-B53C34CC0734}" destId="{A43A45A5-385F-4445-84A3-520CC53FF4C8}" srcOrd="6" destOrd="0" presId="urn:microsoft.com/office/officeart/2005/8/layout/vProcess5"/>
    <dgm:cxn modelId="{36692DC8-F3D5-44D2-8D31-8B38A68E8542}" type="presParOf" srcId="{935BEEA7-16DC-4972-B772-B53C34CC0734}" destId="{A66FB557-3ED3-482D-B08A-43F91F3205D9}" srcOrd="7" destOrd="0" presId="urn:microsoft.com/office/officeart/2005/8/layout/vProcess5"/>
    <dgm:cxn modelId="{A7C87AB4-93F7-4EFE-B617-B088DFA40607}" type="presParOf" srcId="{935BEEA7-16DC-4972-B772-B53C34CC0734}" destId="{3A594EDA-A8E7-4BA6-8085-E54BF54FFCDD}"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custT="1"/>
      <dgm:spPr/>
      <dgm:t>
        <a:bodyPr/>
        <a:lstStyle/>
        <a:p>
          <a:pPr algn="ctr"/>
          <a:r>
            <a:rPr lang="en-GB" sz="1800" dirty="0" smtClean="0">
              <a:solidFill>
                <a:schemeClr val="tx1"/>
              </a:solidFill>
              <a:effectLst/>
              <a:latin typeface="+mn-lt"/>
              <a:ea typeface="+mn-ea"/>
              <a:cs typeface="+mn-cs"/>
            </a:rPr>
            <a:t>His teachers had taught him a prayer for guidance on the straight path. He made that prayer </a:t>
          </a:r>
          <a:endParaRPr lang="en-GB" sz="1800" i="0" dirty="0">
            <a:solidFill>
              <a:schemeClr val="tx1"/>
            </a:solidFill>
          </a:endParaRPr>
        </a:p>
      </dgm:t>
    </dgm:pt>
    <dgm:pt modelId="{8D27AC84-826E-49D7-9DC0-535E5F325136}" type="parTrans" cxnId="{B7071D97-BD22-429C-B89C-4691CCD39131}">
      <dgm:prSet/>
      <dgm:spPr/>
      <dgm:t>
        <a:bodyPr/>
        <a:lstStyle/>
        <a:p>
          <a:endParaRPr lang="en-GB"/>
        </a:p>
      </dgm:t>
    </dgm:pt>
    <dgm:pt modelId="{FEC50384-8A94-4F31-916D-1AF0D91FC431}" type="sibTrans" cxnId="{B7071D97-BD22-429C-B89C-4691CCD39131}">
      <dgm:prSet/>
      <dgm:spPr/>
      <dgm:t>
        <a:bodyPr/>
        <a:lstStyle/>
        <a:p>
          <a:endParaRPr lang="en-GB"/>
        </a:p>
      </dgm:t>
    </dgm:pt>
    <dgm:pt modelId="{BEFED12B-96EF-4153-8838-DBC6E97AF70C}">
      <dgm:prSet phldrT="[Text]" custT="1"/>
      <dgm:spPr/>
      <dgm:t>
        <a:bodyPr/>
        <a:lstStyle/>
        <a:p>
          <a:pPr algn="ctr"/>
          <a:r>
            <a:rPr lang="en-GB" sz="1600" dirty="0" smtClean="0">
              <a:solidFill>
                <a:schemeClr val="tx1"/>
              </a:solidFill>
              <a:effectLst/>
              <a:latin typeface="+mn-lt"/>
              <a:ea typeface="+mn-ea"/>
              <a:cs typeface="+mn-cs"/>
            </a:rPr>
            <a:t>He saw a dream in which he saw himself standing on the top of a hill and then jumping from one hilltop to another. He saw a couple of monkeys around which are pestering him. Just then something gigantic appears and saves him from the monkeys</a:t>
          </a:r>
          <a:r>
            <a:rPr lang="en-GB" sz="1800" dirty="0" smtClean="0">
              <a:solidFill>
                <a:schemeClr val="tx1"/>
              </a:solidFill>
              <a:effectLst/>
              <a:latin typeface="+mn-lt"/>
              <a:ea typeface="+mn-ea"/>
              <a:cs typeface="+mn-cs"/>
            </a:rPr>
            <a:t>. </a:t>
          </a:r>
          <a:endParaRPr lang="en-GB" sz="1800" dirty="0">
            <a:solidFill>
              <a:schemeClr val="tx1"/>
            </a:solidFill>
          </a:endParaRPr>
        </a:p>
      </dgm:t>
    </dgm:pt>
    <dgm:pt modelId="{A1B90A16-5399-4AAB-8961-61D723F601F8}" type="parTrans" cxnId="{446C7882-3C53-4F3D-832B-EB52EEEFFC2D}">
      <dgm:prSet/>
      <dgm:spPr/>
      <dgm:t>
        <a:bodyPr/>
        <a:lstStyle/>
        <a:p>
          <a:endParaRPr lang="en-GB"/>
        </a:p>
      </dgm:t>
    </dgm:pt>
    <dgm:pt modelId="{903C8367-251F-48E5-A5A3-80D479142531}" type="sibTrans" cxnId="{446C7882-3C53-4F3D-832B-EB52EEEFFC2D}">
      <dgm:prSet/>
      <dgm:spPr/>
      <dgm:t>
        <a:bodyPr/>
        <a:lstStyle/>
        <a:p>
          <a:endParaRPr lang="en-GB"/>
        </a:p>
      </dgm:t>
    </dgm:pt>
    <dgm:pt modelId="{4F7997A2-C9FD-44ED-B88D-757904D01FB3}">
      <dgm:prSet custT="1"/>
      <dgm:spPr>
        <a:solidFill>
          <a:srgbClr val="FFC000"/>
        </a:solidFill>
      </dgm:spPr>
      <dgm:t>
        <a:bodyPr/>
        <a:lstStyle/>
        <a:p>
          <a:pPr algn="ctr"/>
          <a:r>
            <a:rPr lang="en-GB" sz="1600" dirty="0" smtClean="0">
              <a:solidFill>
                <a:schemeClr val="tx1"/>
              </a:solidFill>
              <a:effectLst/>
              <a:latin typeface="+mn-lt"/>
              <a:ea typeface="+mn-ea"/>
              <a:cs typeface="+mn-cs"/>
            </a:rPr>
            <a:t>Later he understood the interpretation of the dream that according to hadith the religious leaders of this age are like monkeys/apes and </a:t>
          </a:r>
          <a:r>
            <a:rPr lang="en-GB" sz="1600" dirty="0" err="1" smtClean="0">
              <a:solidFill>
                <a:schemeClr val="tx1"/>
              </a:solidFill>
              <a:effectLst/>
              <a:latin typeface="+mn-lt"/>
              <a:ea typeface="+mn-ea"/>
              <a:cs typeface="+mn-cs"/>
            </a:rPr>
            <a:t>Ahmadiyya</a:t>
          </a:r>
          <a:r>
            <a:rPr lang="en-GB" sz="1600" dirty="0" smtClean="0">
              <a:solidFill>
                <a:schemeClr val="tx1"/>
              </a:solidFill>
              <a:effectLst/>
              <a:latin typeface="+mn-lt"/>
              <a:ea typeface="+mn-ea"/>
              <a:cs typeface="+mn-cs"/>
            </a:rPr>
            <a:t>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had saved him from them. </a:t>
          </a:r>
          <a:endParaRPr lang="en-GB" sz="1600" dirty="0">
            <a:solidFill>
              <a:schemeClr val="tx1"/>
            </a:solidFill>
          </a:endParaRPr>
        </a:p>
      </dgm:t>
    </dgm:pt>
    <dgm:pt modelId="{57C3FA20-9A7D-4F11-B850-4F918016AF49}" type="parTrans" cxnId="{581017EF-B799-489F-8DBA-B2437CBCA9E3}">
      <dgm:prSet/>
      <dgm:spPr/>
      <dgm:t>
        <a:bodyPr/>
        <a:lstStyle/>
        <a:p>
          <a:endParaRPr lang="en-GB"/>
        </a:p>
      </dgm:t>
    </dgm:pt>
    <dgm:pt modelId="{C27120C2-0154-446C-8211-CABB7F491D01}" type="sibTrans" cxnId="{581017EF-B799-489F-8DBA-B2437CBCA9E3}">
      <dgm:prSet/>
      <dgm:spPr/>
      <dgm:t>
        <a:bodyPr/>
        <a:lstStyle/>
        <a:p>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99238" custScaleY="61616">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E7AC8A15-1638-48FD-AACE-3A235DB4AB36}" type="presOf" srcId="{BEFED12B-96EF-4153-8838-DBC6E97AF70C}" destId="{A8F28D3B-1F9E-44D8-8301-AEE69F4769C5}" srcOrd="0" destOrd="0" presId="urn:microsoft.com/office/officeart/2005/8/layout/vProcess5"/>
    <dgm:cxn modelId="{D66E0F9B-9CB3-4828-AAEC-9D4813EEE769}" type="presOf" srcId="{FEC50384-8A94-4F31-916D-1AF0D91FC431}" destId="{C316615D-EA9A-4F73-B5E0-3EF2D2265154}" srcOrd="0" destOrd="0" presId="urn:microsoft.com/office/officeart/2005/8/layout/vProcess5"/>
    <dgm:cxn modelId="{F5D27628-249E-404F-B0F0-5925797C1E7B}" type="presOf" srcId="{17458519-E97A-4B8F-A4DB-95DFB692758A}" destId="{67822E56-4BC3-4BA7-9CD8-2F0637589B11}" srcOrd="0" destOrd="0" presId="urn:microsoft.com/office/officeart/2005/8/layout/vProcess5"/>
    <dgm:cxn modelId="{77AEDD48-20FE-49DC-B60B-884CCADDA2B5}" type="presOf" srcId="{903C8367-251F-48E5-A5A3-80D479142531}" destId="{6DC76179-D4FE-429D-85A5-9279ABD8BE25}" srcOrd="0" destOrd="0" presId="urn:microsoft.com/office/officeart/2005/8/layout/vProcess5"/>
    <dgm:cxn modelId="{70159D73-C93B-4085-8EBC-16C09BE51AB7}" type="presOf" srcId="{BEFED12B-96EF-4153-8838-DBC6E97AF70C}" destId="{32365A8E-7DF9-47B7-92AF-32A237F65273}" srcOrd="1" destOrd="0" presId="urn:microsoft.com/office/officeart/2005/8/layout/vProcess5"/>
    <dgm:cxn modelId="{C46A3341-81FB-4AF0-87A0-8231196C225E}" type="presOf" srcId="{17458519-E97A-4B8F-A4DB-95DFB692758A}" destId="{8908420C-E89C-4303-BDD8-22E34E1FFBD4}" srcOrd="1" destOrd="0" presId="urn:microsoft.com/office/officeart/2005/8/layout/vProcess5"/>
    <dgm:cxn modelId="{27C6D130-300B-465B-96A9-AFA8C614DF62}" type="presOf" srcId="{4F7997A2-C9FD-44ED-B88D-757904D01FB3}" destId="{48AB5800-B5B2-43E7-B4C1-BCE59FF0376F}" srcOrd="0" destOrd="0" presId="urn:microsoft.com/office/officeart/2005/8/layout/vProcess5"/>
    <dgm:cxn modelId="{E98802BD-104E-47FC-97F4-878AB39C36A4}" type="presOf" srcId="{94F85103-1297-4A47-8907-EF4A28834B79}" destId="{1B0A502A-6E6B-4596-94D4-0523506FEA76}"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B7071D97-BD22-429C-B89C-4691CCD39131}" srcId="{94F85103-1297-4A47-8907-EF4A28834B79}" destId="{17458519-E97A-4B8F-A4DB-95DFB692758A}" srcOrd="0" destOrd="0" parTransId="{8D27AC84-826E-49D7-9DC0-535E5F325136}" sibTransId="{FEC50384-8A94-4F31-916D-1AF0D91FC431}"/>
    <dgm:cxn modelId="{446C7882-3C53-4F3D-832B-EB52EEEFFC2D}" srcId="{94F85103-1297-4A47-8907-EF4A28834B79}" destId="{BEFED12B-96EF-4153-8838-DBC6E97AF70C}" srcOrd="1" destOrd="0" parTransId="{A1B90A16-5399-4AAB-8961-61D723F601F8}" sibTransId="{903C8367-251F-48E5-A5A3-80D479142531}"/>
    <dgm:cxn modelId="{4CD3280D-50F5-4A4C-A22A-FE5A9DD4487B}" type="presOf" srcId="{4F7997A2-C9FD-44ED-B88D-757904D01FB3}" destId="{9CBA7468-5307-410C-BF5D-5D5E9FDA17C0}" srcOrd="1" destOrd="0" presId="urn:microsoft.com/office/officeart/2005/8/layout/vProcess5"/>
    <dgm:cxn modelId="{45BC9AAC-5DC6-47CB-ADB6-C3FDFA091DC7}" type="presParOf" srcId="{1B0A502A-6E6B-4596-94D4-0523506FEA76}" destId="{896ABA49-34AC-4481-A95C-D75E9E69EC71}" srcOrd="0" destOrd="0" presId="urn:microsoft.com/office/officeart/2005/8/layout/vProcess5"/>
    <dgm:cxn modelId="{51797E33-3780-431D-9F51-E4BD18DFE432}" type="presParOf" srcId="{1B0A502A-6E6B-4596-94D4-0523506FEA76}" destId="{67822E56-4BC3-4BA7-9CD8-2F0637589B11}" srcOrd="1" destOrd="0" presId="urn:microsoft.com/office/officeart/2005/8/layout/vProcess5"/>
    <dgm:cxn modelId="{35FB6062-B982-4F1D-8955-A3A474F0625E}" type="presParOf" srcId="{1B0A502A-6E6B-4596-94D4-0523506FEA76}" destId="{A8F28D3B-1F9E-44D8-8301-AEE69F4769C5}" srcOrd="2" destOrd="0" presId="urn:microsoft.com/office/officeart/2005/8/layout/vProcess5"/>
    <dgm:cxn modelId="{032AB0BA-9A5B-4E13-95BA-7EAD72A5FC7E}" type="presParOf" srcId="{1B0A502A-6E6B-4596-94D4-0523506FEA76}" destId="{48AB5800-B5B2-43E7-B4C1-BCE59FF0376F}" srcOrd="3" destOrd="0" presId="urn:microsoft.com/office/officeart/2005/8/layout/vProcess5"/>
    <dgm:cxn modelId="{623D854C-0C51-45CD-964B-CE28743DD463}" type="presParOf" srcId="{1B0A502A-6E6B-4596-94D4-0523506FEA76}" destId="{C316615D-EA9A-4F73-B5E0-3EF2D2265154}" srcOrd="4" destOrd="0" presId="urn:microsoft.com/office/officeart/2005/8/layout/vProcess5"/>
    <dgm:cxn modelId="{6159FE4F-A478-45DC-B42E-D174AC59D554}" type="presParOf" srcId="{1B0A502A-6E6B-4596-94D4-0523506FEA76}" destId="{6DC76179-D4FE-429D-85A5-9279ABD8BE25}" srcOrd="5" destOrd="0" presId="urn:microsoft.com/office/officeart/2005/8/layout/vProcess5"/>
    <dgm:cxn modelId="{75BB7562-6017-417F-8603-934D6C4E04DA}" type="presParOf" srcId="{1B0A502A-6E6B-4596-94D4-0523506FEA76}" destId="{8908420C-E89C-4303-BDD8-22E34E1FFBD4}" srcOrd="6" destOrd="0" presId="urn:microsoft.com/office/officeart/2005/8/layout/vProcess5"/>
    <dgm:cxn modelId="{37D5517F-F156-40D3-87F6-DD3CAE3AE1B7}" type="presParOf" srcId="{1B0A502A-6E6B-4596-94D4-0523506FEA76}" destId="{32365A8E-7DF9-47B7-92AF-32A237F65273}" srcOrd="7" destOrd="0" presId="urn:microsoft.com/office/officeart/2005/8/layout/vProcess5"/>
    <dgm:cxn modelId="{87F3F1A9-74BB-466E-AB79-5A980D6E24D7}"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4D5CFB-AC45-47EC-B70A-9BAE866E875A}"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610153E7-7989-4391-8D70-A5A2A87DC1FE}">
      <dgm:prSet phldrT="[Text]" custT="1"/>
      <dgm:spPr/>
      <dgm:t>
        <a:bodyPr/>
        <a:lstStyle/>
        <a:p>
          <a:pPr algn="ctr"/>
          <a:r>
            <a:rPr lang="en-GB" sz="1600" dirty="0" smtClean="0">
              <a:solidFill>
                <a:schemeClr val="tx1"/>
              </a:solidFill>
              <a:effectLst/>
              <a:latin typeface="+mn-lt"/>
              <a:ea typeface="+mn-ea"/>
              <a:cs typeface="+mn-cs"/>
            </a:rPr>
            <a:t>The account of an </a:t>
          </a:r>
          <a:r>
            <a:rPr lang="en-GB" sz="1600" dirty="0" err="1" smtClean="0">
              <a:solidFill>
                <a:schemeClr val="tx1"/>
              </a:solidFill>
              <a:effectLst/>
              <a:latin typeface="+mn-lt"/>
              <a:ea typeface="+mn-ea"/>
              <a:cs typeface="+mn-cs"/>
            </a:rPr>
            <a:t>Ahmadi</a:t>
          </a:r>
          <a:r>
            <a:rPr lang="en-GB" sz="1600" dirty="0" smtClean="0">
              <a:solidFill>
                <a:schemeClr val="tx1"/>
              </a:solidFill>
              <a:effectLst/>
              <a:latin typeface="+mn-lt"/>
              <a:ea typeface="+mn-ea"/>
              <a:cs typeface="+mn-cs"/>
            </a:rPr>
            <a:t> from Indonesia is that years ago before he became an </a:t>
          </a:r>
          <a:r>
            <a:rPr lang="en-GB" sz="1600" dirty="0" err="1" smtClean="0">
              <a:solidFill>
                <a:schemeClr val="tx1"/>
              </a:solidFill>
              <a:effectLst/>
              <a:latin typeface="+mn-lt"/>
              <a:ea typeface="+mn-ea"/>
              <a:cs typeface="+mn-cs"/>
            </a:rPr>
            <a:t>Ahmadi</a:t>
          </a:r>
          <a:r>
            <a:rPr lang="en-GB" sz="1600" dirty="0" smtClean="0">
              <a:solidFill>
                <a:schemeClr val="tx1"/>
              </a:solidFill>
              <a:effectLst/>
              <a:latin typeface="+mn-lt"/>
              <a:ea typeface="+mn-ea"/>
              <a:cs typeface="+mn-cs"/>
            </a:rPr>
            <a:t> he fell ill and was in hospital. </a:t>
          </a:r>
          <a:endParaRPr lang="en-GB" sz="1600" b="1" u="sng" dirty="0">
            <a:solidFill>
              <a:schemeClr val="tx1"/>
            </a:solidFill>
          </a:endParaRPr>
        </a:p>
      </dgm:t>
    </dgm:pt>
    <dgm:pt modelId="{B572D470-6588-4644-936C-A16057859A3F}" type="parTrans" cxnId="{627FC86F-B9C2-49BF-BDF0-FB16364ADBE4}">
      <dgm:prSet/>
      <dgm:spPr/>
      <dgm:t>
        <a:bodyPr/>
        <a:lstStyle/>
        <a:p>
          <a:pPr algn="ctr"/>
          <a:endParaRPr lang="en-GB" sz="1800"/>
        </a:p>
      </dgm:t>
    </dgm:pt>
    <dgm:pt modelId="{F9857428-7227-4243-B731-8496150DA7F3}" type="sibTrans" cxnId="{627FC86F-B9C2-49BF-BDF0-FB16364ADBE4}">
      <dgm:prSet custT="1"/>
      <dgm:spPr/>
      <dgm:t>
        <a:bodyPr/>
        <a:lstStyle/>
        <a:p>
          <a:pPr algn="ctr"/>
          <a:endParaRPr lang="en-GB" sz="1800"/>
        </a:p>
      </dgm:t>
    </dgm:pt>
    <dgm:pt modelId="{B393BD84-A7C5-4E02-9D3D-29D4CC6A7774}">
      <dgm:prSet custT="1"/>
      <dgm:spPr>
        <a:solidFill>
          <a:schemeClr val="accent2">
            <a:lumMod val="75000"/>
          </a:schemeClr>
        </a:solidFill>
      </dgm:spPr>
      <dgm:t>
        <a:bodyPr/>
        <a:lstStyle/>
        <a:p>
          <a:pPr algn="ctr"/>
          <a:r>
            <a:rPr lang="en-GB" sz="1600" dirty="0" smtClean="0">
              <a:solidFill>
                <a:schemeClr val="tx1"/>
              </a:solidFill>
              <a:effectLst/>
              <a:latin typeface="+mn-lt"/>
              <a:ea typeface="+mn-ea"/>
              <a:cs typeface="+mn-cs"/>
            </a:rPr>
            <a:t>He saw in a vision the </a:t>
          </a:r>
          <a:r>
            <a:rPr lang="en-GB" sz="1600" i="1" dirty="0" err="1" smtClean="0">
              <a:solidFill>
                <a:schemeClr val="tx1"/>
              </a:solidFill>
              <a:effectLst/>
              <a:latin typeface="+mn-lt"/>
              <a:ea typeface="+mn-ea"/>
              <a:cs typeface="+mn-cs"/>
            </a:rPr>
            <a:t>Kalima</a:t>
          </a:r>
          <a:r>
            <a:rPr lang="en-GB" sz="1600" i="1" dirty="0" smtClean="0">
              <a:solidFill>
                <a:schemeClr val="tx1"/>
              </a:solidFill>
              <a:effectLst/>
              <a:latin typeface="+mn-lt"/>
              <a:ea typeface="+mn-ea"/>
              <a:cs typeface="+mn-cs"/>
            </a:rPr>
            <a:t> </a:t>
          </a:r>
          <a:r>
            <a:rPr lang="en-GB" sz="1600" i="1" dirty="0" err="1" smtClean="0">
              <a:solidFill>
                <a:schemeClr val="tx1"/>
              </a:solidFill>
              <a:effectLst/>
              <a:latin typeface="+mn-lt"/>
              <a:ea typeface="+mn-ea"/>
              <a:cs typeface="+mn-cs"/>
            </a:rPr>
            <a:t>Shahadah</a:t>
          </a:r>
          <a:r>
            <a:rPr lang="en-GB" sz="1600" i="1" dirty="0" smtClean="0">
              <a:solidFill>
                <a:schemeClr val="tx1"/>
              </a:solidFill>
              <a:effectLst/>
              <a:latin typeface="+mn-lt"/>
              <a:ea typeface="+mn-ea"/>
              <a:cs typeface="+mn-cs"/>
            </a:rPr>
            <a:t> </a:t>
          </a:r>
          <a:r>
            <a:rPr lang="en-GB" sz="1600" dirty="0" smtClean="0">
              <a:solidFill>
                <a:schemeClr val="tx1"/>
              </a:solidFill>
              <a:effectLst/>
              <a:latin typeface="+mn-lt"/>
              <a:ea typeface="+mn-ea"/>
              <a:cs typeface="+mn-cs"/>
            </a:rPr>
            <a:t>written on a large screen, later </a:t>
          </a:r>
          <a:r>
            <a:rPr lang="en-GB" sz="1600" dirty="0" err="1" smtClean="0">
              <a:solidFill>
                <a:schemeClr val="tx1"/>
              </a:solidFill>
              <a:effectLst/>
              <a:latin typeface="+mn-lt"/>
              <a:ea typeface="+mn-ea"/>
              <a:cs typeface="+mn-cs"/>
            </a:rPr>
            <a:t>Quranic</a:t>
          </a:r>
          <a:r>
            <a:rPr lang="en-GB" sz="1600" dirty="0" smtClean="0">
              <a:solidFill>
                <a:schemeClr val="tx1"/>
              </a:solidFill>
              <a:effectLst/>
              <a:latin typeface="+mn-lt"/>
              <a:ea typeface="+mn-ea"/>
              <a:cs typeface="+mn-cs"/>
            </a:rPr>
            <a:t> verses and </a:t>
          </a:r>
          <a:r>
            <a:rPr lang="en-GB" sz="1600" dirty="0" err="1" smtClean="0">
              <a:solidFill>
                <a:schemeClr val="tx1"/>
              </a:solidFill>
              <a:effectLst/>
              <a:latin typeface="+mn-lt"/>
              <a:ea typeface="+mn-ea"/>
              <a:cs typeface="+mn-cs"/>
            </a:rPr>
            <a:t>Ahadith</a:t>
          </a:r>
          <a:r>
            <a:rPr lang="en-GB" sz="1600" dirty="0" smtClean="0">
              <a:solidFill>
                <a:schemeClr val="tx1"/>
              </a:solidFill>
              <a:effectLst/>
              <a:latin typeface="+mn-lt"/>
              <a:ea typeface="+mn-ea"/>
              <a:cs typeface="+mn-cs"/>
            </a:rPr>
            <a:t> appeared on the screen, followed by words; ‘do not die before accepting Islam’ and some other phrases</a:t>
          </a:r>
          <a:r>
            <a:rPr lang="en-GB" sz="1800" dirty="0" smtClean="0">
              <a:solidFill>
                <a:schemeClr val="tx1"/>
              </a:solidFill>
              <a:effectLst/>
              <a:latin typeface="+mn-lt"/>
              <a:ea typeface="+mn-ea"/>
              <a:cs typeface="+mn-cs"/>
            </a:rPr>
            <a:t>.</a:t>
          </a:r>
          <a:endParaRPr lang="en-GB" sz="1800" dirty="0">
            <a:solidFill>
              <a:schemeClr val="tx1"/>
            </a:solidFill>
          </a:endParaRPr>
        </a:p>
      </dgm:t>
    </dgm:pt>
    <dgm:pt modelId="{4CD6959A-515D-49DC-82C2-F38803C0B42A}" type="parTrans" cxnId="{5B6DDC6B-E4FE-4766-8D45-556C98B9DF08}">
      <dgm:prSet/>
      <dgm:spPr/>
      <dgm:t>
        <a:bodyPr/>
        <a:lstStyle/>
        <a:p>
          <a:pPr algn="ctr"/>
          <a:endParaRPr lang="en-GB" sz="1800"/>
        </a:p>
      </dgm:t>
    </dgm:pt>
    <dgm:pt modelId="{4A02644F-78DB-40CC-857F-31F5E48C5BF2}" type="sibTrans" cxnId="{5B6DDC6B-E4FE-4766-8D45-556C98B9DF08}">
      <dgm:prSet/>
      <dgm:spPr/>
      <dgm:t>
        <a:bodyPr/>
        <a:lstStyle/>
        <a:p>
          <a:pPr algn="ctr"/>
          <a:endParaRPr lang="en-GB" sz="1800"/>
        </a:p>
      </dgm:t>
    </dgm:pt>
    <dgm:pt modelId="{06962D9A-7DCF-4997-BE43-7CC4D6F77417}">
      <dgm:prSet custT="1"/>
      <dgm:spPr/>
      <dgm:t>
        <a:bodyPr/>
        <a:lstStyle/>
        <a:p>
          <a:pPr algn="ctr"/>
          <a:r>
            <a:rPr lang="en-GB" sz="1600" dirty="0" smtClean="0">
              <a:solidFill>
                <a:schemeClr val="tx1"/>
              </a:solidFill>
              <a:effectLst/>
              <a:latin typeface="+mn-lt"/>
              <a:ea typeface="+mn-ea"/>
              <a:cs typeface="+mn-cs"/>
            </a:rPr>
            <a:t>In </a:t>
          </a:r>
          <a:r>
            <a:rPr lang="en-GB" sz="1600" dirty="0" smtClean="0">
              <a:solidFill>
                <a:schemeClr val="tx1"/>
              </a:solidFill>
              <a:effectLst/>
              <a:latin typeface="+mn-lt"/>
              <a:ea typeface="+mn-ea"/>
              <a:cs typeface="+mn-cs"/>
            </a:rPr>
            <a:t>1998 he retired from the military and met an </a:t>
          </a:r>
          <a:r>
            <a:rPr lang="en-GB" sz="1600" dirty="0" err="1" smtClean="0">
              <a:solidFill>
                <a:schemeClr val="tx1"/>
              </a:solidFill>
              <a:effectLst/>
              <a:latin typeface="+mn-lt"/>
              <a:ea typeface="+mn-ea"/>
              <a:cs typeface="+mn-cs"/>
            </a:rPr>
            <a:t>Ahmadi</a:t>
          </a:r>
          <a:r>
            <a:rPr lang="en-GB" sz="1600" dirty="0" smtClean="0">
              <a:solidFill>
                <a:schemeClr val="tx1"/>
              </a:solidFill>
              <a:effectLst/>
              <a:latin typeface="+mn-lt"/>
              <a:ea typeface="+mn-ea"/>
              <a:cs typeface="+mn-cs"/>
            </a:rPr>
            <a:t> officer, who told him about our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The </a:t>
          </a:r>
          <a:r>
            <a:rPr lang="en-GB" sz="1600" dirty="0" err="1" smtClean="0">
              <a:solidFill>
                <a:schemeClr val="tx1"/>
              </a:solidFill>
              <a:effectLst/>
              <a:latin typeface="+mn-lt"/>
              <a:ea typeface="+mn-ea"/>
              <a:cs typeface="+mn-cs"/>
            </a:rPr>
            <a:t>Ahmadi</a:t>
          </a:r>
          <a:r>
            <a:rPr lang="en-GB" sz="1600" dirty="0" smtClean="0">
              <a:solidFill>
                <a:schemeClr val="tx1"/>
              </a:solidFill>
              <a:effectLst/>
              <a:latin typeface="+mn-lt"/>
              <a:ea typeface="+mn-ea"/>
              <a:cs typeface="+mn-cs"/>
            </a:rPr>
            <a:t> officer told him that the </a:t>
          </a:r>
          <a:r>
            <a:rPr lang="en-GB" sz="1600" dirty="0" err="1" smtClean="0">
              <a:solidFill>
                <a:schemeClr val="tx1"/>
              </a:solidFill>
              <a:effectLst/>
              <a:latin typeface="+mn-lt"/>
              <a:ea typeface="+mn-ea"/>
              <a:cs typeface="+mn-cs"/>
            </a:rPr>
            <a:t>Ahmadiyya</a:t>
          </a:r>
          <a:r>
            <a:rPr lang="en-GB" sz="1600" dirty="0" smtClean="0">
              <a:solidFill>
                <a:schemeClr val="tx1"/>
              </a:solidFill>
              <a:effectLst/>
              <a:latin typeface="+mn-lt"/>
              <a:ea typeface="+mn-ea"/>
              <a:cs typeface="+mn-cs"/>
            </a:rPr>
            <a:t> Community was the only community that had a worldwide Imam, the </a:t>
          </a:r>
          <a:r>
            <a:rPr lang="en-GB" sz="1600" dirty="0" err="1" smtClean="0">
              <a:solidFill>
                <a:schemeClr val="tx1"/>
              </a:solidFill>
              <a:effectLst/>
              <a:latin typeface="+mn-lt"/>
              <a:ea typeface="+mn-ea"/>
              <a:cs typeface="+mn-cs"/>
            </a:rPr>
            <a:t>Khalifatul</a:t>
          </a:r>
          <a:r>
            <a:rPr lang="en-GB" sz="1600" dirty="0" smtClean="0">
              <a:solidFill>
                <a:schemeClr val="tx1"/>
              </a:solidFill>
              <a:effectLst/>
              <a:latin typeface="+mn-lt"/>
              <a:ea typeface="+mn-ea"/>
              <a:cs typeface="+mn-cs"/>
            </a:rPr>
            <a:t> </a:t>
          </a:r>
          <a:r>
            <a:rPr lang="en-GB" sz="1600" dirty="0" err="1" smtClean="0">
              <a:solidFill>
                <a:schemeClr val="tx1"/>
              </a:solidFill>
              <a:effectLst/>
              <a:latin typeface="+mn-lt"/>
              <a:ea typeface="+mn-ea"/>
              <a:cs typeface="+mn-cs"/>
            </a:rPr>
            <a:t>Masih</a:t>
          </a:r>
          <a:r>
            <a:rPr lang="en-GB" sz="1600" dirty="0" smtClean="0">
              <a:solidFill>
                <a:schemeClr val="tx1"/>
              </a:solidFill>
              <a:effectLst/>
              <a:latin typeface="+mn-lt"/>
              <a:ea typeface="+mn-ea"/>
              <a:cs typeface="+mn-cs"/>
            </a:rPr>
            <a:t>.</a:t>
          </a:r>
          <a:endParaRPr lang="en-GB" sz="1600" dirty="0"/>
        </a:p>
      </dgm:t>
    </dgm:pt>
    <dgm:pt modelId="{10A2D6AE-4C6F-416F-84D5-1A21C8EABB5A}" type="parTrans" cxnId="{268D8FDE-D112-4654-91FC-8B2B7B3ECCBC}">
      <dgm:prSet/>
      <dgm:spPr/>
      <dgm:t>
        <a:bodyPr/>
        <a:lstStyle/>
        <a:p>
          <a:endParaRPr lang="en-GB"/>
        </a:p>
      </dgm:t>
    </dgm:pt>
    <dgm:pt modelId="{E913BE42-5529-45C0-AEB0-18DAE3D00905}" type="sibTrans" cxnId="{268D8FDE-D112-4654-91FC-8B2B7B3ECCBC}">
      <dgm:prSet/>
      <dgm:spPr/>
      <dgm:t>
        <a:bodyPr/>
        <a:lstStyle/>
        <a:p>
          <a:endParaRPr lang="en-GB"/>
        </a:p>
      </dgm:t>
    </dgm:pt>
    <dgm:pt modelId="{34E7994E-6DC9-4717-BC0B-552A7BD5E4F5}" type="pres">
      <dgm:prSet presAssocID="{034D5CFB-AC45-47EC-B70A-9BAE866E875A}" presName="outerComposite" presStyleCnt="0">
        <dgm:presLayoutVars>
          <dgm:chMax val="5"/>
          <dgm:dir/>
          <dgm:resizeHandles val="exact"/>
        </dgm:presLayoutVars>
      </dgm:prSet>
      <dgm:spPr/>
      <dgm:t>
        <a:bodyPr/>
        <a:lstStyle/>
        <a:p>
          <a:endParaRPr lang="en-GB"/>
        </a:p>
      </dgm:t>
    </dgm:pt>
    <dgm:pt modelId="{BBC58DAE-4F91-4371-A0BD-6A8CD92FC297}" type="pres">
      <dgm:prSet presAssocID="{034D5CFB-AC45-47EC-B70A-9BAE866E875A}" presName="dummyMaxCanvas" presStyleCnt="0">
        <dgm:presLayoutVars/>
      </dgm:prSet>
      <dgm:spPr/>
    </dgm:pt>
    <dgm:pt modelId="{91591AEA-8830-44C1-88BE-FA72630EBCDA}" type="pres">
      <dgm:prSet presAssocID="{034D5CFB-AC45-47EC-B70A-9BAE866E875A}" presName="ThreeNodes_1" presStyleLbl="node1" presStyleIdx="0" presStyleCnt="3">
        <dgm:presLayoutVars>
          <dgm:bulletEnabled val="1"/>
        </dgm:presLayoutVars>
      </dgm:prSet>
      <dgm:spPr/>
      <dgm:t>
        <a:bodyPr/>
        <a:lstStyle/>
        <a:p>
          <a:endParaRPr lang="en-GB"/>
        </a:p>
      </dgm:t>
    </dgm:pt>
    <dgm:pt modelId="{5D4135EB-1C2B-4CF3-BF8A-6F9CF1385EAF}" type="pres">
      <dgm:prSet presAssocID="{034D5CFB-AC45-47EC-B70A-9BAE866E875A}" presName="ThreeNodes_2" presStyleLbl="node1" presStyleIdx="1" presStyleCnt="3">
        <dgm:presLayoutVars>
          <dgm:bulletEnabled val="1"/>
        </dgm:presLayoutVars>
      </dgm:prSet>
      <dgm:spPr/>
      <dgm:t>
        <a:bodyPr/>
        <a:lstStyle/>
        <a:p>
          <a:endParaRPr lang="en-GB"/>
        </a:p>
      </dgm:t>
    </dgm:pt>
    <dgm:pt modelId="{03099403-C5CD-42BE-8ACC-421C7CA61180}" type="pres">
      <dgm:prSet presAssocID="{034D5CFB-AC45-47EC-B70A-9BAE866E875A}" presName="ThreeNodes_3" presStyleLbl="node1" presStyleIdx="2" presStyleCnt="3">
        <dgm:presLayoutVars>
          <dgm:bulletEnabled val="1"/>
        </dgm:presLayoutVars>
      </dgm:prSet>
      <dgm:spPr/>
      <dgm:t>
        <a:bodyPr/>
        <a:lstStyle/>
        <a:p>
          <a:endParaRPr lang="en-GB"/>
        </a:p>
      </dgm:t>
    </dgm:pt>
    <dgm:pt modelId="{D72F3E8E-D724-463D-98FA-16E69D92208B}" type="pres">
      <dgm:prSet presAssocID="{034D5CFB-AC45-47EC-B70A-9BAE866E875A}" presName="ThreeConn_1-2" presStyleLbl="fgAccFollowNode1" presStyleIdx="0" presStyleCnt="2">
        <dgm:presLayoutVars>
          <dgm:bulletEnabled val="1"/>
        </dgm:presLayoutVars>
      </dgm:prSet>
      <dgm:spPr/>
      <dgm:t>
        <a:bodyPr/>
        <a:lstStyle/>
        <a:p>
          <a:endParaRPr lang="en-GB"/>
        </a:p>
      </dgm:t>
    </dgm:pt>
    <dgm:pt modelId="{B8327D10-0195-4926-8D48-77438D729A33}" type="pres">
      <dgm:prSet presAssocID="{034D5CFB-AC45-47EC-B70A-9BAE866E875A}" presName="ThreeConn_2-3" presStyleLbl="fgAccFollowNode1" presStyleIdx="1" presStyleCnt="2">
        <dgm:presLayoutVars>
          <dgm:bulletEnabled val="1"/>
        </dgm:presLayoutVars>
      </dgm:prSet>
      <dgm:spPr/>
      <dgm:t>
        <a:bodyPr/>
        <a:lstStyle/>
        <a:p>
          <a:endParaRPr lang="en-GB"/>
        </a:p>
      </dgm:t>
    </dgm:pt>
    <dgm:pt modelId="{C916959E-3E9A-4800-88D6-9978FF598E21}" type="pres">
      <dgm:prSet presAssocID="{034D5CFB-AC45-47EC-B70A-9BAE866E875A}" presName="ThreeNodes_1_text" presStyleLbl="node1" presStyleIdx="2" presStyleCnt="3">
        <dgm:presLayoutVars>
          <dgm:bulletEnabled val="1"/>
        </dgm:presLayoutVars>
      </dgm:prSet>
      <dgm:spPr/>
      <dgm:t>
        <a:bodyPr/>
        <a:lstStyle/>
        <a:p>
          <a:endParaRPr lang="en-GB"/>
        </a:p>
      </dgm:t>
    </dgm:pt>
    <dgm:pt modelId="{B2A33833-08A7-48AD-B31E-B74B9C160A8D}" type="pres">
      <dgm:prSet presAssocID="{034D5CFB-AC45-47EC-B70A-9BAE866E875A}" presName="ThreeNodes_2_text" presStyleLbl="node1" presStyleIdx="2" presStyleCnt="3">
        <dgm:presLayoutVars>
          <dgm:bulletEnabled val="1"/>
        </dgm:presLayoutVars>
      </dgm:prSet>
      <dgm:spPr/>
      <dgm:t>
        <a:bodyPr/>
        <a:lstStyle/>
        <a:p>
          <a:endParaRPr lang="en-GB"/>
        </a:p>
      </dgm:t>
    </dgm:pt>
    <dgm:pt modelId="{D1538B2D-6E6A-4774-BD10-E5B8AF2AD6E3}" type="pres">
      <dgm:prSet presAssocID="{034D5CFB-AC45-47EC-B70A-9BAE866E875A}" presName="ThreeNodes_3_text" presStyleLbl="node1" presStyleIdx="2" presStyleCnt="3">
        <dgm:presLayoutVars>
          <dgm:bulletEnabled val="1"/>
        </dgm:presLayoutVars>
      </dgm:prSet>
      <dgm:spPr/>
      <dgm:t>
        <a:bodyPr/>
        <a:lstStyle/>
        <a:p>
          <a:endParaRPr lang="en-GB"/>
        </a:p>
      </dgm:t>
    </dgm:pt>
  </dgm:ptLst>
  <dgm:cxnLst>
    <dgm:cxn modelId="{53A9B6E0-4C1C-438A-BF5C-67C5D894F48F}" type="presOf" srcId="{034D5CFB-AC45-47EC-B70A-9BAE866E875A}" destId="{34E7994E-6DC9-4717-BC0B-552A7BD5E4F5}" srcOrd="0" destOrd="0" presId="urn:microsoft.com/office/officeart/2005/8/layout/vProcess5"/>
    <dgm:cxn modelId="{23482D89-FB14-4BEB-A285-73C525E4A345}" type="presOf" srcId="{4A02644F-78DB-40CC-857F-31F5E48C5BF2}" destId="{B8327D10-0195-4926-8D48-77438D729A33}" srcOrd="0" destOrd="0" presId="urn:microsoft.com/office/officeart/2005/8/layout/vProcess5"/>
    <dgm:cxn modelId="{62611BCC-B128-4B13-8901-7721292FE4DD}" type="presOf" srcId="{F9857428-7227-4243-B731-8496150DA7F3}" destId="{D72F3E8E-D724-463D-98FA-16E69D92208B}" srcOrd="0" destOrd="0" presId="urn:microsoft.com/office/officeart/2005/8/layout/vProcess5"/>
    <dgm:cxn modelId="{550C5C12-4B49-4414-AB8E-D014D0D84C07}" type="presOf" srcId="{610153E7-7989-4391-8D70-A5A2A87DC1FE}" destId="{91591AEA-8830-44C1-88BE-FA72630EBCDA}" srcOrd="0" destOrd="0" presId="urn:microsoft.com/office/officeart/2005/8/layout/vProcess5"/>
    <dgm:cxn modelId="{5B6DDC6B-E4FE-4766-8D45-556C98B9DF08}" srcId="{034D5CFB-AC45-47EC-B70A-9BAE866E875A}" destId="{B393BD84-A7C5-4E02-9D3D-29D4CC6A7774}" srcOrd="1" destOrd="0" parTransId="{4CD6959A-515D-49DC-82C2-F38803C0B42A}" sibTransId="{4A02644F-78DB-40CC-857F-31F5E48C5BF2}"/>
    <dgm:cxn modelId="{A04FFA99-76E6-46D7-B449-EA1E0F68B152}" type="presOf" srcId="{610153E7-7989-4391-8D70-A5A2A87DC1FE}" destId="{C916959E-3E9A-4800-88D6-9978FF598E21}" srcOrd="1" destOrd="0" presId="urn:microsoft.com/office/officeart/2005/8/layout/vProcess5"/>
    <dgm:cxn modelId="{F861F582-4B77-4BD6-BA2E-7AFCBCBCB1B5}" type="presOf" srcId="{06962D9A-7DCF-4997-BE43-7CC4D6F77417}" destId="{03099403-C5CD-42BE-8ACC-421C7CA61180}" srcOrd="0" destOrd="0" presId="urn:microsoft.com/office/officeart/2005/8/layout/vProcess5"/>
    <dgm:cxn modelId="{268D8FDE-D112-4654-91FC-8B2B7B3ECCBC}" srcId="{034D5CFB-AC45-47EC-B70A-9BAE866E875A}" destId="{06962D9A-7DCF-4997-BE43-7CC4D6F77417}" srcOrd="2" destOrd="0" parTransId="{10A2D6AE-4C6F-416F-84D5-1A21C8EABB5A}" sibTransId="{E913BE42-5529-45C0-AEB0-18DAE3D00905}"/>
    <dgm:cxn modelId="{2CAF79B1-63C0-4B19-9571-E4A702555601}" type="presOf" srcId="{B393BD84-A7C5-4E02-9D3D-29D4CC6A7774}" destId="{5D4135EB-1C2B-4CF3-BF8A-6F9CF1385EAF}" srcOrd="0" destOrd="0" presId="urn:microsoft.com/office/officeart/2005/8/layout/vProcess5"/>
    <dgm:cxn modelId="{817A9002-9AD6-4F7A-9770-DA262B926BE7}" type="presOf" srcId="{B393BD84-A7C5-4E02-9D3D-29D4CC6A7774}" destId="{B2A33833-08A7-48AD-B31E-B74B9C160A8D}" srcOrd="1" destOrd="0" presId="urn:microsoft.com/office/officeart/2005/8/layout/vProcess5"/>
    <dgm:cxn modelId="{C2C4867B-4B68-4F9D-942E-C7F7C6ADEDD0}" type="presOf" srcId="{06962D9A-7DCF-4997-BE43-7CC4D6F77417}" destId="{D1538B2D-6E6A-4774-BD10-E5B8AF2AD6E3}" srcOrd="1" destOrd="0" presId="urn:microsoft.com/office/officeart/2005/8/layout/vProcess5"/>
    <dgm:cxn modelId="{627FC86F-B9C2-49BF-BDF0-FB16364ADBE4}" srcId="{034D5CFB-AC45-47EC-B70A-9BAE866E875A}" destId="{610153E7-7989-4391-8D70-A5A2A87DC1FE}" srcOrd="0" destOrd="0" parTransId="{B572D470-6588-4644-936C-A16057859A3F}" sibTransId="{F9857428-7227-4243-B731-8496150DA7F3}"/>
    <dgm:cxn modelId="{78627226-F9D7-4D27-A932-27DA077AC81D}" type="presParOf" srcId="{34E7994E-6DC9-4717-BC0B-552A7BD5E4F5}" destId="{BBC58DAE-4F91-4371-A0BD-6A8CD92FC297}" srcOrd="0" destOrd="0" presId="urn:microsoft.com/office/officeart/2005/8/layout/vProcess5"/>
    <dgm:cxn modelId="{92A823CA-3673-4443-AA83-445393A055A2}" type="presParOf" srcId="{34E7994E-6DC9-4717-BC0B-552A7BD5E4F5}" destId="{91591AEA-8830-44C1-88BE-FA72630EBCDA}" srcOrd="1" destOrd="0" presId="urn:microsoft.com/office/officeart/2005/8/layout/vProcess5"/>
    <dgm:cxn modelId="{454D0543-7743-41D5-B9EF-540A554250B6}" type="presParOf" srcId="{34E7994E-6DC9-4717-BC0B-552A7BD5E4F5}" destId="{5D4135EB-1C2B-4CF3-BF8A-6F9CF1385EAF}" srcOrd="2" destOrd="0" presId="urn:microsoft.com/office/officeart/2005/8/layout/vProcess5"/>
    <dgm:cxn modelId="{85D71066-DA0F-411E-9E24-3D40E2B502E6}" type="presParOf" srcId="{34E7994E-6DC9-4717-BC0B-552A7BD5E4F5}" destId="{03099403-C5CD-42BE-8ACC-421C7CA61180}" srcOrd="3" destOrd="0" presId="urn:microsoft.com/office/officeart/2005/8/layout/vProcess5"/>
    <dgm:cxn modelId="{A3ECF372-3658-4075-B6C8-A12B2BFA9F92}" type="presParOf" srcId="{34E7994E-6DC9-4717-BC0B-552A7BD5E4F5}" destId="{D72F3E8E-D724-463D-98FA-16E69D92208B}" srcOrd="4" destOrd="0" presId="urn:microsoft.com/office/officeart/2005/8/layout/vProcess5"/>
    <dgm:cxn modelId="{367B3DBF-8395-43DB-9A23-69CA75619FD6}" type="presParOf" srcId="{34E7994E-6DC9-4717-BC0B-552A7BD5E4F5}" destId="{B8327D10-0195-4926-8D48-77438D729A33}" srcOrd="5" destOrd="0" presId="urn:microsoft.com/office/officeart/2005/8/layout/vProcess5"/>
    <dgm:cxn modelId="{D24DEE7D-6D84-4642-BE3D-9E077FF84612}" type="presParOf" srcId="{34E7994E-6DC9-4717-BC0B-552A7BD5E4F5}" destId="{C916959E-3E9A-4800-88D6-9978FF598E21}" srcOrd="6" destOrd="0" presId="urn:microsoft.com/office/officeart/2005/8/layout/vProcess5"/>
    <dgm:cxn modelId="{D17984FC-5D1E-4DFF-B7A0-8AB250B36868}" type="presParOf" srcId="{34E7994E-6DC9-4717-BC0B-552A7BD5E4F5}" destId="{B2A33833-08A7-48AD-B31E-B74B9C160A8D}" srcOrd="7" destOrd="0" presId="urn:microsoft.com/office/officeart/2005/8/layout/vProcess5"/>
    <dgm:cxn modelId="{CED3293D-D099-48B7-BDEA-3ED6698453FA}" type="presParOf" srcId="{34E7994E-6DC9-4717-BC0B-552A7BD5E4F5}" destId="{D1538B2D-6E6A-4774-BD10-E5B8AF2AD6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19FF6E-CF27-47B1-8DD7-6404F6473A2C}" type="doc">
      <dgm:prSet loTypeId="urn:diagrams.loki3.com/TabbedArc+Icon" loCatId="relationship" qsTypeId="urn:microsoft.com/office/officeart/2005/8/quickstyle/3d2" qsCatId="3D" csTypeId="urn:microsoft.com/office/officeart/2005/8/colors/accent2_4" csCatId="accent2" phldr="1"/>
      <dgm:spPr/>
    </dgm:pt>
    <dgm:pt modelId="{D54FEFA9-C8B5-499E-8E3B-E078E151A93B}">
      <dgm:prSet phldrT="[Text]" custT="1"/>
      <dgm:spPr/>
      <dgm:t>
        <a:bodyPr/>
        <a:lstStyle/>
        <a:p>
          <a:r>
            <a:rPr lang="en-GB" sz="1600" dirty="0" err="1" smtClean="0">
              <a:solidFill>
                <a:schemeClr val="tx1"/>
              </a:solidFill>
              <a:effectLst/>
              <a:latin typeface="+mn-lt"/>
              <a:ea typeface="+mn-ea"/>
              <a:cs typeface="+mn-cs"/>
            </a:rPr>
            <a:t>Ameer</a:t>
          </a:r>
          <a:r>
            <a:rPr lang="en-GB" sz="1600" dirty="0" smtClean="0">
              <a:solidFill>
                <a:schemeClr val="tx1"/>
              </a:solidFill>
              <a:effectLst/>
              <a:latin typeface="+mn-lt"/>
              <a:ea typeface="+mn-ea"/>
              <a:cs typeface="+mn-cs"/>
            </a:rPr>
            <a:t> sahib from The Gambia writes that in a village called </a:t>
          </a:r>
          <a:r>
            <a:rPr lang="en-GB" sz="1600" dirty="0" err="1" smtClean="0">
              <a:solidFill>
                <a:schemeClr val="tx1"/>
              </a:solidFill>
              <a:effectLst/>
              <a:latin typeface="+mn-lt"/>
              <a:ea typeface="+mn-ea"/>
              <a:cs typeface="+mn-cs"/>
            </a:rPr>
            <a:t>Sarai</a:t>
          </a:r>
          <a:r>
            <a:rPr lang="en-GB" sz="1600" dirty="0" smtClean="0">
              <a:solidFill>
                <a:schemeClr val="tx1"/>
              </a:solidFill>
              <a:effectLst/>
              <a:latin typeface="+mn-lt"/>
              <a:ea typeface="+mn-ea"/>
              <a:cs typeface="+mn-cs"/>
            </a:rPr>
            <a:t> </a:t>
          </a:r>
          <a:r>
            <a:rPr lang="en-GB" sz="1600" dirty="0" smtClean="0">
              <a:solidFill>
                <a:schemeClr val="tx1"/>
              </a:solidFill>
              <a:effectLst/>
              <a:latin typeface="+mn-lt"/>
              <a:ea typeface="+mn-ea"/>
              <a:cs typeface="+mn-cs"/>
            </a:rPr>
            <a:t>Mahmood, </a:t>
          </a:r>
          <a:r>
            <a:rPr lang="en-GB" sz="1600" dirty="0" err="1" smtClean="0">
              <a:solidFill>
                <a:schemeClr val="tx1"/>
              </a:solidFill>
              <a:effectLst/>
              <a:latin typeface="+mn-lt"/>
              <a:ea typeface="+mn-ea"/>
              <a:cs typeface="+mn-cs"/>
            </a:rPr>
            <a:t>Ahmadis</a:t>
          </a:r>
          <a:r>
            <a:rPr lang="en-GB" sz="1600" dirty="0" smtClean="0">
              <a:solidFill>
                <a:schemeClr val="tx1"/>
              </a:solidFill>
              <a:effectLst/>
              <a:latin typeface="+mn-lt"/>
              <a:ea typeface="+mn-ea"/>
              <a:cs typeface="+mn-cs"/>
            </a:rPr>
            <a:t> </a:t>
          </a:r>
          <a:r>
            <a:rPr lang="en-GB" sz="1600" dirty="0" smtClean="0">
              <a:solidFill>
                <a:schemeClr val="tx1"/>
              </a:solidFill>
              <a:effectLst/>
              <a:latin typeface="+mn-lt"/>
              <a:ea typeface="+mn-ea"/>
              <a:cs typeface="+mn-cs"/>
            </a:rPr>
            <a:t>and non-</a:t>
          </a:r>
          <a:r>
            <a:rPr lang="en-GB" sz="1600" dirty="0" err="1" smtClean="0">
              <a:solidFill>
                <a:schemeClr val="tx1"/>
              </a:solidFill>
              <a:effectLst/>
              <a:latin typeface="+mn-lt"/>
              <a:ea typeface="+mn-ea"/>
              <a:cs typeface="+mn-cs"/>
            </a:rPr>
            <a:t>Ahmadis</a:t>
          </a:r>
          <a:r>
            <a:rPr lang="en-GB" sz="1600" dirty="0" smtClean="0">
              <a:solidFill>
                <a:schemeClr val="tx1"/>
              </a:solidFill>
              <a:effectLst/>
              <a:latin typeface="+mn-lt"/>
              <a:ea typeface="+mn-ea"/>
              <a:cs typeface="+mn-cs"/>
            </a:rPr>
            <a:t> used to offer </a:t>
          </a:r>
          <a:r>
            <a:rPr lang="en-GB" sz="1600" dirty="0" err="1" smtClean="0">
              <a:solidFill>
                <a:schemeClr val="tx1"/>
              </a:solidFill>
              <a:effectLst/>
              <a:latin typeface="+mn-lt"/>
              <a:ea typeface="+mn-ea"/>
              <a:cs typeface="+mn-cs"/>
            </a:rPr>
            <a:t>Salat</a:t>
          </a:r>
          <a:r>
            <a:rPr lang="en-GB" sz="1600" dirty="0" smtClean="0">
              <a:solidFill>
                <a:schemeClr val="tx1"/>
              </a:solidFill>
              <a:effectLst/>
              <a:latin typeface="+mn-lt"/>
              <a:ea typeface="+mn-ea"/>
              <a:cs typeface="+mn-cs"/>
            </a:rPr>
            <a:t> together</a:t>
          </a:r>
          <a:r>
            <a:rPr lang="en-GB" sz="2000" dirty="0" smtClean="0">
              <a:solidFill>
                <a:schemeClr val="tx1"/>
              </a:solidFill>
              <a:effectLst/>
              <a:latin typeface="+mn-lt"/>
              <a:ea typeface="+mn-ea"/>
              <a:cs typeface="+mn-cs"/>
            </a:rPr>
            <a:t>.</a:t>
          </a:r>
          <a:endParaRPr lang="en-GB" sz="2000" dirty="0">
            <a:solidFill>
              <a:schemeClr val="tx1"/>
            </a:solidFill>
          </a:endParaRPr>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CDD21873-ED3F-42F8-B76D-279427F80A1B}">
      <dgm:prSet phldrT="[Text]" custT="1"/>
      <dgm:spPr>
        <a:solidFill>
          <a:schemeClr val="accent2">
            <a:lumMod val="60000"/>
            <a:lumOff val="40000"/>
          </a:schemeClr>
        </a:solidFill>
      </dgm:spPr>
      <dgm:t>
        <a:bodyPr/>
        <a:lstStyle/>
        <a:p>
          <a:r>
            <a:rPr lang="en-GB" sz="1600" dirty="0" smtClean="0">
              <a:solidFill>
                <a:schemeClr val="tx1"/>
              </a:solidFill>
              <a:effectLst/>
              <a:latin typeface="+mn-lt"/>
              <a:ea typeface="+mn-ea"/>
              <a:cs typeface="+mn-cs"/>
            </a:rPr>
            <a:t>Non-</a:t>
          </a:r>
          <a:r>
            <a:rPr lang="en-GB" sz="1600" dirty="0" err="1" smtClean="0">
              <a:solidFill>
                <a:schemeClr val="tx1"/>
              </a:solidFill>
              <a:effectLst/>
              <a:latin typeface="+mn-lt"/>
              <a:ea typeface="+mn-ea"/>
              <a:cs typeface="+mn-cs"/>
            </a:rPr>
            <a:t>Ahmadis</a:t>
          </a:r>
          <a:r>
            <a:rPr lang="en-GB" sz="1600" dirty="0" smtClean="0">
              <a:solidFill>
                <a:schemeClr val="tx1"/>
              </a:solidFill>
              <a:effectLst/>
              <a:latin typeface="+mn-lt"/>
              <a:ea typeface="+mn-ea"/>
              <a:cs typeface="+mn-cs"/>
            </a:rPr>
            <a:t> built a mosque in the neighbouring village. A villager decided to go to the non-</a:t>
          </a:r>
          <a:r>
            <a:rPr lang="en-GB" sz="1600" dirty="0" err="1" smtClean="0">
              <a:solidFill>
                <a:schemeClr val="tx1"/>
              </a:solidFill>
              <a:effectLst/>
              <a:latin typeface="+mn-lt"/>
              <a:ea typeface="+mn-ea"/>
              <a:cs typeface="+mn-cs"/>
            </a:rPr>
            <a:t>Ahmadi</a:t>
          </a:r>
          <a:r>
            <a:rPr lang="en-GB" sz="1600" dirty="0" smtClean="0">
              <a:solidFill>
                <a:schemeClr val="tx1"/>
              </a:solidFill>
              <a:effectLst/>
              <a:latin typeface="+mn-lt"/>
              <a:ea typeface="+mn-ea"/>
              <a:cs typeface="+mn-cs"/>
            </a:rPr>
            <a:t> mosque for his Friday Prayers. </a:t>
          </a:r>
          <a:endParaRPr lang="en-GB" sz="1600" dirty="0">
            <a:solidFill>
              <a:schemeClr val="tx1"/>
            </a:solidFill>
          </a:endParaRPr>
        </a:p>
      </dgm:t>
    </dgm:pt>
    <dgm:pt modelId="{FF66D1D0-EFBF-454B-941B-B602A9772183}" type="parTrans" cxnId="{0DDA5F94-76AA-40C9-B523-B83FF6C9CD28}">
      <dgm:prSet/>
      <dgm:spPr/>
      <dgm:t>
        <a:bodyPr/>
        <a:lstStyle/>
        <a:p>
          <a:endParaRPr lang="en-GB"/>
        </a:p>
      </dgm:t>
    </dgm:pt>
    <dgm:pt modelId="{64520887-26D9-4B18-916E-96E49FC0CBE6}" type="sibTrans" cxnId="{0DDA5F94-76AA-40C9-B523-B83FF6C9CD28}">
      <dgm:prSet/>
      <dgm:spPr/>
      <dgm:t>
        <a:bodyPr/>
        <a:lstStyle/>
        <a:p>
          <a:endParaRPr lang="en-GB"/>
        </a:p>
      </dgm:t>
    </dgm:pt>
    <dgm:pt modelId="{EBFA5BA8-A24E-4CEA-AA9F-9C16AD7A942A}">
      <dgm:prSet phldrT="[Text]" custT="1"/>
      <dgm:spPr>
        <a:solidFill>
          <a:schemeClr val="accent2">
            <a:lumMod val="60000"/>
            <a:lumOff val="40000"/>
          </a:schemeClr>
        </a:solidFill>
      </dgm:spPr>
      <dgm:t>
        <a:bodyPr/>
        <a:lstStyle/>
        <a:p>
          <a:r>
            <a:rPr lang="en-GB" sz="1600" dirty="0" smtClean="0">
              <a:solidFill>
                <a:schemeClr val="tx1"/>
              </a:solidFill>
            </a:rPr>
            <a:t>He saw </a:t>
          </a:r>
          <a:r>
            <a:rPr lang="en-GB" sz="1600" dirty="0" smtClean="0">
              <a:solidFill>
                <a:schemeClr val="tx1"/>
              </a:solidFill>
              <a:effectLst/>
              <a:latin typeface="+mn-lt"/>
              <a:ea typeface="+mn-ea"/>
              <a:cs typeface="+mn-cs"/>
            </a:rPr>
            <a:t>a </a:t>
          </a:r>
          <a:r>
            <a:rPr lang="en-GB" sz="1600" dirty="0" smtClean="0">
              <a:solidFill>
                <a:schemeClr val="tx1"/>
              </a:solidFill>
              <a:effectLst/>
              <a:latin typeface="+mn-lt"/>
              <a:ea typeface="+mn-ea"/>
              <a:cs typeface="+mn-cs"/>
            </a:rPr>
            <a:t>dream in which he was told that the mosque he was about to abandon had more acceptance in the sight of God than the other. </a:t>
          </a:r>
          <a:endParaRPr lang="en-GB" sz="1600" dirty="0">
            <a:solidFill>
              <a:schemeClr val="tx1"/>
            </a:solidFill>
          </a:endParaRPr>
        </a:p>
      </dgm:t>
    </dgm:pt>
    <dgm:pt modelId="{BC7B6AFC-36B0-433D-897D-BB59C5789E6C}" type="parTrans" cxnId="{C054AA2B-01A7-4146-B646-66AAD2E45914}">
      <dgm:prSet/>
      <dgm:spPr/>
      <dgm:t>
        <a:bodyPr/>
        <a:lstStyle/>
        <a:p>
          <a:endParaRPr lang="en-GB"/>
        </a:p>
      </dgm:t>
    </dgm:pt>
    <dgm:pt modelId="{4C3ED3DD-99EE-46AF-8675-D96790E86235}" type="sibTrans" cxnId="{C054AA2B-01A7-4146-B646-66AAD2E45914}">
      <dgm:prSet/>
      <dgm:spPr/>
      <dgm:t>
        <a:bodyPr/>
        <a:lstStyle/>
        <a:p>
          <a:endParaRPr lang="en-GB"/>
        </a:p>
      </dgm:t>
    </dgm:pt>
    <dgm:pt modelId="{5EECE36A-F728-4DBA-8F0C-DC92B9B91E2A}">
      <dgm:prSet/>
      <dgm:spPr/>
      <dgm:t>
        <a:bodyPr/>
        <a:lstStyle/>
        <a:p>
          <a:r>
            <a:rPr lang="en-GB" dirty="0" smtClean="0">
              <a:solidFill>
                <a:schemeClr val="tx1"/>
              </a:solidFill>
              <a:effectLst/>
              <a:latin typeface="+mn-lt"/>
              <a:ea typeface="+mn-ea"/>
              <a:cs typeface="+mn-cs"/>
            </a:rPr>
            <a:t>After waking, he went to the </a:t>
          </a:r>
          <a:r>
            <a:rPr lang="en-GB" dirty="0" err="1" smtClean="0">
              <a:solidFill>
                <a:schemeClr val="tx1"/>
              </a:solidFill>
              <a:effectLst/>
              <a:latin typeface="+mn-lt"/>
              <a:ea typeface="+mn-ea"/>
              <a:cs typeface="+mn-cs"/>
            </a:rPr>
            <a:t>Ahmadiyya</a:t>
          </a:r>
          <a:r>
            <a:rPr lang="en-GB" dirty="0" smtClean="0">
              <a:solidFill>
                <a:schemeClr val="tx1"/>
              </a:solidFill>
              <a:effectLst/>
              <a:latin typeface="+mn-lt"/>
              <a:ea typeface="+mn-ea"/>
              <a:cs typeface="+mn-cs"/>
            </a:rPr>
            <a:t> mosque and related his dream to people there. </a:t>
          </a:r>
          <a:endParaRPr lang="en-GB" dirty="0"/>
        </a:p>
      </dgm:t>
    </dgm:pt>
    <dgm:pt modelId="{D04FE546-C0C6-4434-A081-29AADC3911AA}" type="parTrans" cxnId="{7426572F-6C37-4094-98D7-2D36B69F1E24}">
      <dgm:prSet/>
      <dgm:spPr/>
      <dgm:t>
        <a:bodyPr/>
        <a:lstStyle/>
        <a:p>
          <a:endParaRPr lang="en-GB"/>
        </a:p>
      </dgm:t>
    </dgm:pt>
    <dgm:pt modelId="{7078AC25-C218-44F6-B1A7-677B863AB181}" type="sibTrans" cxnId="{7426572F-6C37-4094-98D7-2D36B69F1E24}">
      <dgm:prSet/>
      <dgm:spPr/>
      <dgm:t>
        <a:bodyPr/>
        <a:lstStyle/>
        <a:p>
          <a:endParaRPr lang="en-GB"/>
        </a:p>
      </dgm:t>
    </dgm:pt>
    <dgm:pt modelId="{319F1E1F-61E2-4089-8A38-5AA08DB46629}" type="pres">
      <dgm:prSet presAssocID="{0719FF6E-CF27-47B1-8DD7-6404F6473A2C}" presName="Name0" presStyleCnt="0">
        <dgm:presLayoutVars>
          <dgm:dir/>
          <dgm:resizeHandles val="exact"/>
        </dgm:presLayoutVars>
      </dgm:prSet>
      <dgm:spPr/>
    </dgm:pt>
    <dgm:pt modelId="{DA9CB275-6817-47EB-A36F-D259798D2609}" type="pres">
      <dgm:prSet presAssocID="{D54FEFA9-C8B5-499E-8E3B-E078E151A93B}" presName="twoplus" presStyleLbl="node1" presStyleIdx="0" presStyleCnt="4" custAng="1339907" custScaleX="98293" custScaleY="134159" custRadScaleRad="107213" custRadScaleInc="2340">
        <dgm:presLayoutVars>
          <dgm:bulletEnabled val="1"/>
        </dgm:presLayoutVars>
      </dgm:prSet>
      <dgm:spPr/>
      <dgm:t>
        <a:bodyPr/>
        <a:lstStyle/>
        <a:p>
          <a:endParaRPr lang="en-GB"/>
        </a:p>
      </dgm:t>
    </dgm:pt>
    <dgm:pt modelId="{630B3632-95C1-494F-9C94-3C087E20DF6D}" type="pres">
      <dgm:prSet presAssocID="{CDD21873-ED3F-42F8-B76D-279427F80A1B}" presName="twoplus" presStyleLbl="node1" presStyleIdx="1" presStyleCnt="4" custScaleY="143725" custRadScaleRad="97679" custRadScaleInc="-2722">
        <dgm:presLayoutVars>
          <dgm:bulletEnabled val="1"/>
        </dgm:presLayoutVars>
      </dgm:prSet>
      <dgm:spPr/>
      <dgm:t>
        <a:bodyPr/>
        <a:lstStyle/>
        <a:p>
          <a:endParaRPr lang="en-GB"/>
        </a:p>
      </dgm:t>
    </dgm:pt>
    <dgm:pt modelId="{570C5876-C68A-4BDA-A0CD-9B00C28B5BFA}" type="pres">
      <dgm:prSet presAssocID="{EBFA5BA8-A24E-4CEA-AA9F-9C16AD7A942A}" presName="twoplus" presStyleLbl="node1" presStyleIdx="2" presStyleCnt="4" custScaleY="148901">
        <dgm:presLayoutVars>
          <dgm:bulletEnabled val="1"/>
        </dgm:presLayoutVars>
      </dgm:prSet>
      <dgm:spPr/>
      <dgm:t>
        <a:bodyPr/>
        <a:lstStyle/>
        <a:p>
          <a:endParaRPr lang="en-GB"/>
        </a:p>
      </dgm:t>
    </dgm:pt>
    <dgm:pt modelId="{EABBABD1-9B59-4974-81BF-443E8BDAC056}" type="pres">
      <dgm:prSet presAssocID="{5EECE36A-F728-4DBA-8F0C-DC92B9B91E2A}" presName="twoplus" presStyleLbl="node1" presStyleIdx="3" presStyleCnt="4" custScaleY="128969">
        <dgm:presLayoutVars>
          <dgm:bulletEnabled val="1"/>
        </dgm:presLayoutVars>
      </dgm:prSet>
      <dgm:spPr/>
      <dgm:t>
        <a:bodyPr/>
        <a:lstStyle/>
        <a:p>
          <a:endParaRPr lang="en-GB"/>
        </a:p>
      </dgm:t>
    </dgm:pt>
  </dgm:ptLst>
  <dgm:cxnLst>
    <dgm:cxn modelId="{7426572F-6C37-4094-98D7-2D36B69F1E24}" srcId="{0719FF6E-CF27-47B1-8DD7-6404F6473A2C}" destId="{5EECE36A-F728-4DBA-8F0C-DC92B9B91E2A}" srcOrd="3" destOrd="0" parTransId="{D04FE546-C0C6-4434-A081-29AADC3911AA}" sibTransId="{7078AC25-C218-44F6-B1A7-677B863AB181}"/>
    <dgm:cxn modelId="{A6834581-80BD-415B-A7C9-7C2067C92F2D}" type="presOf" srcId="{EBFA5BA8-A24E-4CEA-AA9F-9C16AD7A942A}" destId="{570C5876-C68A-4BDA-A0CD-9B00C28B5BFA}" srcOrd="0" destOrd="0" presId="urn:diagrams.loki3.com/TabbedArc+Icon"/>
    <dgm:cxn modelId="{C054AA2B-01A7-4146-B646-66AAD2E45914}" srcId="{0719FF6E-CF27-47B1-8DD7-6404F6473A2C}" destId="{EBFA5BA8-A24E-4CEA-AA9F-9C16AD7A942A}" srcOrd="2" destOrd="0" parTransId="{BC7B6AFC-36B0-433D-897D-BB59C5789E6C}" sibTransId="{4C3ED3DD-99EE-46AF-8675-D96790E86235}"/>
    <dgm:cxn modelId="{ADBDB159-50A8-43B6-B3C6-A1153C97BD9B}" type="presOf" srcId="{0719FF6E-CF27-47B1-8DD7-6404F6473A2C}" destId="{319F1E1F-61E2-4089-8A38-5AA08DB46629}" srcOrd="0" destOrd="0" presId="urn:diagrams.loki3.com/TabbedArc+Icon"/>
    <dgm:cxn modelId="{46EC3424-185C-43CC-B4DE-CB0F89D081E3}" type="presOf" srcId="{CDD21873-ED3F-42F8-B76D-279427F80A1B}" destId="{630B3632-95C1-494F-9C94-3C087E20DF6D}" srcOrd="0" destOrd="0" presId="urn:diagrams.loki3.com/TabbedArc+Icon"/>
    <dgm:cxn modelId="{0D2B5A85-66C6-471B-8B51-9ECB12F06395}" srcId="{0719FF6E-CF27-47B1-8DD7-6404F6473A2C}" destId="{D54FEFA9-C8B5-499E-8E3B-E078E151A93B}" srcOrd="0" destOrd="0" parTransId="{E2983191-EC44-4862-A82B-BA2C250249E9}" sibTransId="{583C4A9F-CD92-4782-AA3D-4EF713FAA349}"/>
    <dgm:cxn modelId="{7D5D1A91-11A2-4AAE-BC4E-E30F24407FE6}" type="presOf" srcId="{D54FEFA9-C8B5-499E-8E3B-E078E151A93B}" destId="{DA9CB275-6817-47EB-A36F-D259798D2609}" srcOrd="0" destOrd="0" presId="urn:diagrams.loki3.com/TabbedArc+Icon"/>
    <dgm:cxn modelId="{B9FFE85F-CEF7-42F6-BD79-0F093312AC88}" type="presOf" srcId="{5EECE36A-F728-4DBA-8F0C-DC92B9B91E2A}" destId="{EABBABD1-9B59-4974-81BF-443E8BDAC056}" srcOrd="0" destOrd="0" presId="urn:diagrams.loki3.com/TabbedArc+Icon"/>
    <dgm:cxn modelId="{0DDA5F94-76AA-40C9-B523-B83FF6C9CD28}" srcId="{0719FF6E-CF27-47B1-8DD7-6404F6473A2C}" destId="{CDD21873-ED3F-42F8-B76D-279427F80A1B}" srcOrd="1" destOrd="0" parTransId="{FF66D1D0-EFBF-454B-941B-B602A9772183}" sibTransId="{64520887-26D9-4B18-916E-96E49FC0CBE6}"/>
    <dgm:cxn modelId="{4631FEFD-183A-46A6-8EAD-8C60CFCAEDF7}" type="presParOf" srcId="{319F1E1F-61E2-4089-8A38-5AA08DB46629}" destId="{DA9CB275-6817-47EB-A36F-D259798D2609}" srcOrd="0" destOrd="0" presId="urn:diagrams.loki3.com/TabbedArc+Icon"/>
    <dgm:cxn modelId="{086E1602-1A9D-4562-BFD5-94288B5FCB7A}" type="presParOf" srcId="{319F1E1F-61E2-4089-8A38-5AA08DB46629}" destId="{630B3632-95C1-494F-9C94-3C087E20DF6D}" srcOrd="1" destOrd="0" presId="urn:diagrams.loki3.com/TabbedArc+Icon"/>
    <dgm:cxn modelId="{774DED92-320A-48A8-907D-CA9BBE57F41C}" type="presParOf" srcId="{319F1E1F-61E2-4089-8A38-5AA08DB46629}" destId="{570C5876-C68A-4BDA-A0CD-9B00C28B5BFA}" srcOrd="2" destOrd="0" presId="urn:diagrams.loki3.com/TabbedArc+Icon"/>
    <dgm:cxn modelId="{2E8F5B5B-EBCF-422B-8B58-B36B1706A7BF}" type="presParOf" srcId="{319F1E1F-61E2-4089-8A38-5AA08DB46629}" destId="{EABBABD1-9B59-4974-81BF-443E8BDAC056}" srcOrd="3"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19FF6E-CF27-47B1-8DD7-6404F6473A2C}" type="doc">
      <dgm:prSet loTypeId="urn:diagrams.loki3.com/TabbedArc+Icon" loCatId="relationship" qsTypeId="urn:microsoft.com/office/officeart/2005/8/quickstyle/3d2" qsCatId="3D" csTypeId="urn:microsoft.com/office/officeart/2005/8/colors/accent2_4" csCatId="accent2" phldr="1"/>
      <dgm:spPr/>
    </dgm:pt>
    <dgm:pt modelId="{D54FEFA9-C8B5-499E-8E3B-E078E151A93B}">
      <dgm:prSet phldrT="[Text]" custT="1"/>
      <dgm:spPr/>
      <dgm:t>
        <a:bodyPr/>
        <a:lstStyle/>
        <a:p>
          <a:r>
            <a:rPr lang="en-GB" sz="1600" dirty="0" smtClean="0">
              <a:solidFill>
                <a:schemeClr val="tx1"/>
              </a:solidFill>
              <a:effectLst/>
              <a:latin typeface="+mn-lt"/>
              <a:ea typeface="+mn-ea"/>
              <a:cs typeface="+mn-cs"/>
            </a:rPr>
            <a:t>In another incident from  Gambia someone in a village saw some fair-skinned people in Pakistani clothes in a dream and asked who they were</a:t>
          </a:r>
          <a:endParaRPr lang="en-GB" sz="1600" dirty="0">
            <a:solidFill>
              <a:schemeClr val="tx1"/>
            </a:solidFill>
          </a:endParaRPr>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CDD21873-ED3F-42F8-B76D-279427F80A1B}">
      <dgm:prSet phldrT="[Text]" custT="1"/>
      <dgm:spPr>
        <a:solidFill>
          <a:schemeClr val="accent2">
            <a:lumMod val="60000"/>
            <a:lumOff val="40000"/>
          </a:schemeClr>
        </a:solidFill>
      </dgm:spPr>
      <dgm:t>
        <a:bodyPr/>
        <a:lstStyle/>
        <a:p>
          <a:r>
            <a:rPr lang="en-GB" sz="1600" dirty="0" smtClean="0">
              <a:solidFill>
                <a:schemeClr val="tx1"/>
              </a:solidFill>
              <a:effectLst/>
              <a:latin typeface="+mn-lt"/>
              <a:ea typeface="+mn-ea"/>
              <a:cs typeface="+mn-cs"/>
            </a:rPr>
            <a:t>In the dream he was told they were from </a:t>
          </a:r>
          <a:r>
            <a:rPr lang="en-GB" sz="1600" dirty="0" err="1" smtClean="0">
              <a:solidFill>
                <a:schemeClr val="tx1"/>
              </a:solidFill>
              <a:effectLst/>
              <a:latin typeface="+mn-lt"/>
              <a:ea typeface="+mn-ea"/>
              <a:cs typeface="+mn-cs"/>
            </a:rPr>
            <a:t>Qadian</a:t>
          </a:r>
          <a:r>
            <a:rPr lang="en-GB" sz="1600" dirty="0" smtClean="0">
              <a:solidFill>
                <a:schemeClr val="tx1"/>
              </a:solidFill>
              <a:effectLst/>
              <a:latin typeface="+mn-lt"/>
              <a:ea typeface="+mn-ea"/>
              <a:cs typeface="+mn-cs"/>
            </a:rPr>
            <a:t> and had come with the Mahdi. The person who saw the dream had no knowledge of </a:t>
          </a:r>
          <a:r>
            <a:rPr lang="en-GB" sz="1600" dirty="0" err="1" smtClean="0">
              <a:solidFill>
                <a:schemeClr val="tx1"/>
              </a:solidFill>
              <a:effectLst/>
              <a:latin typeface="+mn-lt"/>
              <a:ea typeface="+mn-ea"/>
              <a:cs typeface="+mn-cs"/>
            </a:rPr>
            <a:t>Qadian</a:t>
          </a:r>
          <a:endParaRPr lang="en-GB" sz="1600" dirty="0">
            <a:solidFill>
              <a:schemeClr val="tx1"/>
            </a:solidFill>
          </a:endParaRPr>
        </a:p>
      </dgm:t>
    </dgm:pt>
    <dgm:pt modelId="{FF66D1D0-EFBF-454B-941B-B602A9772183}" type="parTrans" cxnId="{0DDA5F94-76AA-40C9-B523-B83FF6C9CD28}">
      <dgm:prSet/>
      <dgm:spPr/>
      <dgm:t>
        <a:bodyPr/>
        <a:lstStyle/>
        <a:p>
          <a:endParaRPr lang="en-GB"/>
        </a:p>
      </dgm:t>
    </dgm:pt>
    <dgm:pt modelId="{64520887-26D9-4B18-916E-96E49FC0CBE6}" type="sibTrans" cxnId="{0DDA5F94-76AA-40C9-B523-B83FF6C9CD28}">
      <dgm:prSet/>
      <dgm:spPr/>
      <dgm:t>
        <a:bodyPr/>
        <a:lstStyle/>
        <a:p>
          <a:endParaRPr lang="en-GB"/>
        </a:p>
      </dgm:t>
    </dgm:pt>
    <dgm:pt modelId="{EBFA5BA8-A24E-4CEA-AA9F-9C16AD7A942A}">
      <dgm:prSet phldrT="[Text]" custT="1"/>
      <dgm:spPr>
        <a:solidFill>
          <a:schemeClr val="accent2">
            <a:lumMod val="75000"/>
          </a:schemeClr>
        </a:solidFill>
      </dgm:spPr>
      <dgm:t>
        <a:bodyPr/>
        <a:lstStyle/>
        <a:p>
          <a:r>
            <a:rPr lang="en-GB" sz="1600" dirty="0" smtClean="0">
              <a:solidFill>
                <a:schemeClr val="tx1"/>
              </a:solidFill>
              <a:effectLst/>
              <a:latin typeface="+mn-lt"/>
              <a:ea typeface="+mn-ea"/>
              <a:cs typeface="+mn-cs"/>
            </a:rPr>
            <a:t>Later, when he saw our </a:t>
          </a:r>
          <a:r>
            <a:rPr lang="en-GB" sz="1600" dirty="0" err="1" smtClean="0">
              <a:solidFill>
                <a:schemeClr val="tx1"/>
              </a:solidFill>
              <a:effectLst/>
              <a:latin typeface="+mn-lt"/>
              <a:ea typeface="+mn-ea"/>
              <a:cs typeface="+mn-cs"/>
            </a:rPr>
            <a:t>Ameer</a:t>
          </a:r>
          <a:r>
            <a:rPr lang="en-GB" sz="1600" dirty="0" smtClean="0">
              <a:solidFill>
                <a:schemeClr val="tx1"/>
              </a:solidFill>
              <a:effectLst/>
              <a:latin typeface="+mn-lt"/>
              <a:ea typeface="+mn-ea"/>
              <a:cs typeface="+mn-cs"/>
            </a:rPr>
            <a:t> sahib he said the people he had seen were of his kind and promptly took his </a:t>
          </a:r>
          <a:r>
            <a:rPr lang="en-GB" sz="1600" i="1" dirty="0" err="1" smtClean="0">
              <a:solidFill>
                <a:schemeClr val="tx1"/>
              </a:solidFill>
              <a:effectLst/>
              <a:latin typeface="+mn-lt"/>
              <a:ea typeface="+mn-ea"/>
              <a:cs typeface="+mn-cs"/>
            </a:rPr>
            <a:t>Bai’at</a:t>
          </a:r>
          <a:r>
            <a:rPr lang="en-GB" sz="1600" dirty="0" smtClean="0">
              <a:solidFill>
                <a:schemeClr val="tx1"/>
              </a:solidFill>
              <a:effectLst/>
              <a:latin typeface="+mn-lt"/>
              <a:ea typeface="+mn-ea"/>
              <a:cs typeface="+mn-cs"/>
            </a:rPr>
            <a:t>. </a:t>
          </a:r>
          <a:endParaRPr lang="en-GB" sz="1600" dirty="0">
            <a:solidFill>
              <a:schemeClr val="tx1"/>
            </a:solidFill>
          </a:endParaRPr>
        </a:p>
      </dgm:t>
    </dgm:pt>
    <dgm:pt modelId="{BC7B6AFC-36B0-433D-897D-BB59C5789E6C}" type="parTrans" cxnId="{C054AA2B-01A7-4146-B646-66AAD2E45914}">
      <dgm:prSet/>
      <dgm:spPr/>
      <dgm:t>
        <a:bodyPr/>
        <a:lstStyle/>
        <a:p>
          <a:endParaRPr lang="en-GB"/>
        </a:p>
      </dgm:t>
    </dgm:pt>
    <dgm:pt modelId="{4C3ED3DD-99EE-46AF-8675-D96790E86235}" type="sibTrans" cxnId="{C054AA2B-01A7-4146-B646-66AAD2E45914}">
      <dgm:prSet/>
      <dgm:spPr/>
      <dgm:t>
        <a:bodyPr/>
        <a:lstStyle/>
        <a:p>
          <a:endParaRPr lang="en-GB"/>
        </a:p>
      </dgm:t>
    </dgm:pt>
    <dgm:pt modelId="{319F1E1F-61E2-4089-8A38-5AA08DB46629}" type="pres">
      <dgm:prSet presAssocID="{0719FF6E-CF27-47B1-8DD7-6404F6473A2C}" presName="Name0" presStyleCnt="0">
        <dgm:presLayoutVars>
          <dgm:dir/>
          <dgm:resizeHandles val="exact"/>
        </dgm:presLayoutVars>
      </dgm:prSet>
      <dgm:spPr/>
    </dgm:pt>
    <dgm:pt modelId="{DA9CB275-6817-47EB-A36F-D259798D2609}" type="pres">
      <dgm:prSet presAssocID="{D54FEFA9-C8B5-499E-8E3B-E078E151A93B}" presName="twoplus" presStyleLbl="node1" presStyleIdx="0" presStyleCnt="3" custAng="1339907" custScaleX="98293" custScaleY="126085" custRadScaleRad="106547" custRadScaleInc="5246">
        <dgm:presLayoutVars>
          <dgm:bulletEnabled val="1"/>
        </dgm:presLayoutVars>
      </dgm:prSet>
      <dgm:spPr/>
      <dgm:t>
        <a:bodyPr/>
        <a:lstStyle/>
        <a:p>
          <a:endParaRPr lang="en-GB"/>
        </a:p>
      </dgm:t>
    </dgm:pt>
    <dgm:pt modelId="{630B3632-95C1-494F-9C94-3C087E20DF6D}" type="pres">
      <dgm:prSet presAssocID="{CDD21873-ED3F-42F8-B76D-279427F80A1B}" presName="twoplus" presStyleLbl="node1" presStyleIdx="1" presStyleCnt="3" custScaleY="98336" custRadScaleRad="104468" custRadScaleInc="136">
        <dgm:presLayoutVars>
          <dgm:bulletEnabled val="1"/>
        </dgm:presLayoutVars>
      </dgm:prSet>
      <dgm:spPr/>
      <dgm:t>
        <a:bodyPr/>
        <a:lstStyle/>
        <a:p>
          <a:endParaRPr lang="en-GB"/>
        </a:p>
      </dgm:t>
    </dgm:pt>
    <dgm:pt modelId="{570C5876-C68A-4BDA-A0CD-9B00C28B5BFA}" type="pres">
      <dgm:prSet presAssocID="{EBFA5BA8-A24E-4CEA-AA9F-9C16AD7A942A}" presName="twoplus" presStyleLbl="node1" presStyleIdx="2" presStyleCnt="3" custScaleY="127788" custRadScaleRad="99739" custRadScaleInc="-1432">
        <dgm:presLayoutVars>
          <dgm:bulletEnabled val="1"/>
        </dgm:presLayoutVars>
      </dgm:prSet>
      <dgm:spPr/>
      <dgm:t>
        <a:bodyPr/>
        <a:lstStyle/>
        <a:p>
          <a:endParaRPr lang="en-GB"/>
        </a:p>
      </dgm:t>
    </dgm:pt>
  </dgm:ptLst>
  <dgm:cxnLst>
    <dgm:cxn modelId="{5990641D-676D-4DBF-B4F1-6010A3C80884}" type="presOf" srcId="{D54FEFA9-C8B5-499E-8E3B-E078E151A93B}" destId="{DA9CB275-6817-47EB-A36F-D259798D2609}" srcOrd="0" destOrd="0" presId="urn:diagrams.loki3.com/TabbedArc+Icon"/>
    <dgm:cxn modelId="{4BE64AB9-E923-462C-BEA5-4DB61F929EC3}" type="presOf" srcId="{EBFA5BA8-A24E-4CEA-AA9F-9C16AD7A942A}" destId="{570C5876-C68A-4BDA-A0CD-9B00C28B5BFA}" srcOrd="0" destOrd="0" presId="urn:diagrams.loki3.com/TabbedArc+Icon"/>
    <dgm:cxn modelId="{9A289BD6-AD67-4760-A54F-648B3CBCA672}" type="presOf" srcId="{CDD21873-ED3F-42F8-B76D-279427F80A1B}" destId="{630B3632-95C1-494F-9C94-3C087E20DF6D}" srcOrd="0" destOrd="0" presId="urn:diagrams.loki3.com/TabbedArc+Icon"/>
    <dgm:cxn modelId="{0DDA5F94-76AA-40C9-B523-B83FF6C9CD28}" srcId="{0719FF6E-CF27-47B1-8DD7-6404F6473A2C}" destId="{CDD21873-ED3F-42F8-B76D-279427F80A1B}" srcOrd="1" destOrd="0" parTransId="{FF66D1D0-EFBF-454B-941B-B602A9772183}" sibTransId="{64520887-26D9-4B18-916E-96E49FC0CBE6}"/>
    <dgm:cxn modelId="{0D2B5A85-66C6-471B-8B51-9ECB12F06395}" srcId="{0719FF6E-CF27-47B1-8DD7-6404F6473A2C}" destId="{D54FEFA9-C8B5-499E-8E3B-E078E151A93B}" srcOrd="0" destOrd="0" parTransId="{E2983191-EC44-4862-A82B-BA2C250249E9}" sibTransId="{583C4A9F-CD92-4782-AA3D-4EF713FAA349}"/>
    <dgm:cxn modelId="{C054AA2B-01A7-4146-B646-66AAD2E45914}" srcId="{0719FF6E-CF27-47B1-8DD7-6404F6473A2C}" destId="{EBFA5BA8-A24E-4CEA-AA9F-9C16AD7A942A}" srcOrd="2" destOrd="0" parTransId="{BC7B6AFC-36B0-433D-897D-BB59C5789E6C}" sibTransId="{4C3ED3DD-99EE-46AF-8675-D96790E86235}"/>
    <dgm:cxn modelId="{9E7F98D3-380F-4510-A467-DD79F72BA916}" type="presOf" srcId="{0719FF6E-CF27-47B1-8DD7-6404F6473A2C}" destId="{319F1E1F-61E2-4089-8A38-5AA08DB46629}" srcOrd="0" destOrd="0" presId="urn:diagrams.loki3.com/TabbedArc+Icon"/>
    <dgm:cxn modelId="{FF03D11E-1586-4916-859F-987AFED84C8B}" type="presParOf" srcId="{319F1E1F-61E2-4089-8A38-5AA08DB46629}" destId="{DA9CB275-6817-47EB-A36F-D259798D2609}" srcOrd="0" destOrd="0" presId="urn:diagrams.loki3.com/TabbedArc+Icon"/>
    <dgm:cxn modelId="{16976BA2-A68B-45DE-A575-84B49F7DA468}" type="presParOf" srcId="{319F1E1F-61E2-4089-8A38-5AA08DB46629}" destId="{630B3632-95C1-494F-9C94-3C087E20DF6D}" srcOrd="1" destOrd="0" presId="urn:diagrams.loki3.com/TabbedArc+Icon"/>
    <dgm:cxn modelId="{53B7E1EF-19D7-49CE-AE68-1043318856B7}" type="presParOf" srcId="{319F1E1F-61E2-4089-8A38-5AA08DB46629}" destId="{570C5876-C68A-4BDA-A0CD-9B00C28B5BFA}"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229600" cy="1009501"/>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(aba) said </a:t>
          </a:r>
          <a:r>
            <a:rPr lang="en-GB" sz="1600" kern="1200" dirty="0" smtClean="0">
              <a:solidFill>
                <a:schemeClr val="tx1"/>
              </a:solidFill>
              <a:effectLst/>
              <a:latin typeface="+mn-lt"/>
              <a:ea typeface="+mn-ea"/>
              <a:cs typeface="+mn-cs"/>
            </a:rPr>
            <a:t>that in his sermon of last Friday which was delivered in Berlin, Germany, </a:t>
          </a: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mentioned the Divine blessings of </a:t>
          </a:r>
          <a:r>
            <a:rPr lang="en-GB" sz="1600" kern="1200" dirty="0" err="1" smtClean="0">
              <a:solidFill>
                <a:schemeClr val="tx1"/>
              </a:solidFill>
              <a:effectLst/>
              <a:latin typeface="+mn-lt"/>
              <a:ea typeface="+mn-ea"/>
              <a:cs typeface="+mn-cs"/>
            </a:rPr>
            <a:t>Jalsa</a:t>
          </a:r>
          <a:r>
            <a:rPr lang="en-GB" sz="160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as </a:t>
          </a:r>
          <a:r>
            <a:rPr lang="en-GB" sz="1600" kern="1200" dirty="0" smtClean="0">
              <a:solidFill>
                <a:schemeClr val="tx1"/>
              </a:solidFill>
              <a:effectLst/>
              <a:latin typeface="+mn-lt"/>
              <a:ea typeface="+mn-ea"/>
              <a:cs typeface="+mn-cs"/>
            </a:rPr>
            <a:t>well as the </a:t>
          </a:r>
          <a:r>
            <a:rPr lang="en-GB" sz="1600" kern="1200" dirty="0" smtClean="0">
              <a:solidFill>
                <a:schemeClr val="tx1"/>
              </a:solidFill>
              <a:effectLst/>
              <a:latin typeface="+mn-lt"/>
              <a:ea typeface="+mn-ea"/>
              <a:cs typeface="+mn-cs"/>
            </a:rPr>
            <a:t>blessings during </a:t>
          </a:r>
          <a:r>
            <a:rPr lang="en-GB" sz="1600" kern="1200" dirty="0" smtClean="0">
              <a:solidFill>
                <a:schemeClr val="tx1"/>
              </a:solidFill>
              <a:effectLst/>
              <a:latin typeface="+mn-lt"/>
              <a:ea typeface="+mn-ea"/>
              <a:cs typeface="+mn-cs"/>
            </a:rPr>
            <a:t>other programmes organised by the German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a:t>
          </a:r>
          <a:endParaRPr lang="en-GB" sz="1600" b="0" u="none" kern="1200" dirty="0"/>
        </a:p>
      </dsp:txBody>
      <dsp:txXfrm>
        <a:off x="1746870" y="0"/>
        <a:ext cx="6482729" cy="1009501"/>
      </dsp:txXfrm>
    </dsp:sp>
    <dsp:sp modelId="{13754A47-8F55-4C86-A11E-1C880B5A0F99}">
      <dsp:nvSpPr>
        <dsp:cNvPr id="0" name=""/>
        <dsp:cNvSpPr/>
      </dsp:nvSpPr>
      <dsp:spPr>
        <a:xfrm>
          <a:off x="100950" y="100950"/>
          <a:ext cx="1645920" cy="807600"/>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E318B7-F027-456C-8E6F-E85AF9866FAD}">
      <dsp:nvSpPr>
        <dsp:cNvPr id="0" name=""/>
        <dsp:cNvSpPr/>
      </dsp:nvSpPr>
      <dsp:spPr>
        <a:xfrm>
          <a:off x="0" y="1066800"/>
          <a:ext cx="8229600" cy="1009501"/>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Many new aspects of these blessings were observed and new avenues of introduction of the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were opened which the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should fully avail of. </a:t>
          </a:r>
          <a:endParaRPr lang="en-GB" sz="1600" kern="1200" dirty="0"/>
        </a:p>
      </dsp:txBody>
      <dsp:txXfrm>
        <a:off x="1746870" y="1066800"/>
        <a:ext cx="6482729" cy="1009501"/>
      </dsp:txXfrm>
    </dsp:sp>
    <dsp:sp modelId="{8C704CCD-6CD5-4351-8687-271C8D3CDC12}">
      <dsp:nvSpPr>
        <dsp:cNvPr id="0" name=""/>
        <dsp:cNvSpPr/>
      </dsp:nvSpPr>
      <dsp:spPr>
        <a:xfrm>
          <a:off x="100950" y="1211401"/>
          <a:ext cx="1645920" cy="807600"/>
        </a:xfrm>
        <a:prstGeom prst="roundRect">
          <a:avLst>
            <a:gd name="adj" fmla="val 10000"/>
          </a:avLst>
        </a:prstGeom>
        <a:gradFill rotWithShape="0">
          <a:gsLst>
            <a:gs pos="0">
              <a:schemeClr val="accent1">
                <a:tint val="50000"/>
                <a:hueOff val="-4023"/>
                <a:satOff val="180"/>
                <a:lumOff val="-713"/>
                <a:alphaOff val="0"/>
                <a:shade val="51000"/>
                <a:satMod val="130000"/>
              </a:schemeClr>
            </a:gs>
            <a:gs pos="80000">
              <a:schemeClr val="accent1">
                <a:tint val="50000"/>
                <a:hueOff val="-4023"/>
                <a:satOff val="180"/>
                <a:lumOff val="-713"/>
                <a:alphaOff val="0"/>
                <a:shade val="93000"/>
                <a:satMod val="130000"/>
              </a:schemeClr>
            </a:gs>
            <a:gs pos="100000">
              <a:schemeClr val="accent1">
                <a:tint val="50000"/>
                <a:hueOff val="-4023"/>
                <a:satOff val="180"/>
                <a:lumOff val="-7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2220902"/>
          <a:ext cx="8229600" cy="1009501"/>
        </a:xfrm>
        <a:prstGeom prst="roundRect">
          <a:avLst>
            <a:gd name="adj" fmla="val 10000"/>
          </a:avLst>
        </a:prstGeom>
        <a:gradFill rotWithShape="0">
          <a:gsLst>
            <a:gs pos="0">
              <a:schemeClr val="accent1">
                <a:shade val="50000"/>
                <a:hueOff val="318489"/>
                <a:satOff val="-6473"/>
                <a:lumOff val="41652"/>
                <a:alphaOff val="0"/>
                <a:shade val="51000"/>
                <a:satMod val="130000"/>
              </a:schemeClr>
            </a:gs>
            <a:gs pos="80000">
              <a:schemeClr val="accent1">
                <a:shade val="50000"/>
                <a:hueOff val="318489"/>
                <a:satOff val="-6473"/>
                <a:lumOff val="41652"/>
                <a:alphaOff val="0"/>
                <a:shade val="93000"/>
                <a:satMod val="130000"/>
              </a:schemeClr>
            </a:gs>
            <a:gs pos="100000">
              <a:schemeClr val="accent1">
                <a:shade val="50000"/>
                <a:hueOff val="318489"/>
                <a:satOff val="-6473"/>
                <a:lumOff val="41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said that the expression of true gratitude for every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is to look after the new-comers and draw attention to their own improvement. </a:t>
          </a:r>
          <a:r>
            <a:rPr lang="en-GB" sz="1600" kern="1200" dirty="0" smtClean="0">
              <a:solidFill>
                <a:schemeClr val="tx1"/>
              </a:solidFill>
            </a:rPr>
            <a:t> </a:t>
          </a:r>
          <a:endParaRPr lang="en-GB" sz="1600" kern="1200" dirty="0">
            <a:solidFill>
              <a:schemeClr val="tx1"/>
            </a:solidFill>
          </a:endParaRPr>
        </a:p>
      </dsp:txBody>
      <dsp:txXfrm>
        <a:off x="1746870" y="2220902"/>
        <a:ext cx="6482729" cy="1009501"/>
      </dsp:txXfrm>
    </dsp:sp>
    <dsp:sp modelId="{B85B044E-A4A0-4F86-80D8-E74D9E599169}">
      <dsp:nvSpPr>
        <dsp:cNvPr id="0" name=""/>
        <dsp:cNvSpPr/>
      </dsp:nvSpPr>
      <dsp:spPr>
        <a:xfrm>
          <a:off x="100950" y="2321852"/>
          <a:ext cx="1645920" cy="807600"/>
        </a:xfrm>
        <a:prstGeom prst="roundRect">
          <a:avLst>
            <a:gd name="adj" fmla="val 10000"/>
          </a:avLst>
        </a:prstGeom>
        <a:gradFill rotWithShape="0">
          <a:gsLst>
            <a:gs pos="0">
              <a:schemeClr val="accent1">
                <a:tint val="50000"/>
                <a:hueOff val="-8046"/>
                <a:satOff val="360"/>
                <a:lumOff val="-1426"/>
                <a:alphaOff val="0"/>
                <a:shade val="51000"/>
                <a:satMod val="130000"/>
              </a:schemeClr>
            </a:gs>
            <a:gs pos="80000">
              <a:schemeClr val="accent1">
                <a:tint val="50000"/>
                <a:hueOff val="-8046"/>
                <a:satOff val="360"/>
                <a:lumOff val="-1426"/>
                <a:alphaOff val="0"/>
                <a:shade val="93000"/>
                <a:satMod val="130000"/>
              </a:schemeClr>
            </a:gs>
            <a:gs pos="100000">
              <a:schemeClr val="accent1">
                <a:tint val="50000"/>
                <a:hueOff val="-8046"/>
                <a:satOff val="360"/>
                <a:lumOff val="-14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6914FF-CE80-4A93-9A46-63ACD6751986}">
      <dsp:nvSpPr>
        <dsp:cNvPr id="0" name=""/>
        <dsp:cNvSpPr/>
      </dsp:nvSpPr>
      <dsp:spPr>
        <a:xfrm>
          <a:off x="0" y="3331353"/>
          <a:ext cx="8229600" cy="1009501"/>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solidFill>
                <a:schemeClr val="tx1"/>
              </a:solidFill>
              <a:effectLst/>
              <a:latin typeface="+mn-lt"/>
              <a:ea typeface="+mn-ea"/>
              <a:cs typeface="+mn-cs"/>
            </a:rPr>
            <a:t>Hudhur</a:t>
          </a:r>
          <a:r>
            <a:rPr lang="en-US" sz="1600" b="0" i="0" kern="1200" dirty="0" smtClean="0">
              <a:solidFill>
                <a:schemeClr val="tx1"/>
              </a:solidFill>
              <a:effectLst/>
              <a:latin typeface="+mn-lt"/>
              <a:ea typeface="+mn-ea"/>
              <a:cs typeface="+mn-cs"/>
            </a:rPr>
            <a:t> (aba) prayed that may we always experience progress of our </a:t>
          </a:r>
          <a:r>
            <a:rPr lang="en-US" sz="1600" b="0" i="0" kern="1200" dirty="0" err="1" smtClean="0">
              <a:solidFill>
                <a:schemeClr val="tx1"/>
              </a:solidFill>
              <a:effectLst/>
              <a:latin typeface="+mn-lt"/>
              <a:ea typeface="+mn-ea"/>
              <a:cs typeface="+mn-cs"/>
            </a:rPr>
            <a:t>Jama’at</a:t>
          </a:r>
          <a:r>
            <a:rPr lang="en-US" sz="1600" b="0" i="0" kern="1200" dirty="0" smtClean="0">
              <a:solidFill>
                <a:schemeClr val="tx1"/>
              </a:solidFill>
              <a:effectLst/>
              <a:latin typeface="+mn-lt"/>
              <a:ea typeface="+mn-ea"/>
              <a:cs typeface="+mn-cs"/>
            </a:rPr>
            <a:t>.. May God always bestow His grace on us.</a:t>
          </a:r>
          <a:endParaRPr lang="en-GB" sz="1600" i="1" kern="1200" dirty="0"/>
        </a:p>
      </dsp:txBody>
      <dsp:txXfrm>
        <a:off x="1746870" y="3331353"/>
        <a:ext cx="6482729" cy="1009501"/>
      </dsp:txXfrm>
    </dsp:sp>
    <dsp:sp modelId="{6B96328D-C476-4F10-A6D3-C50723E786F6}">
      <dsp:nvSpPr>
        <dsp:cNvPr id="0" name=""/>
        <dsp:cNvSpPr/>
      </dsp:nvSpPr>
      <dsp:spPr>
        <a:xfrm>
          <a:off x="100950" y="3432303"/>
          <a:ext cx="1645920" cy="807600"/>
        </a:xfrm>
        <a:prstGeom prst="roundRect">
          <a:avLst>
            <a:gd name="adj" fmla="val 10000"/>
          </a:avLst>
        </a:prstGeom>
        <a:gradFill rotWithShape="0">
          <a:gsLst>
            <a:gs pos="0">
              <a:schemeClr val="accent1">
                <a:tint val="50000"/>
                <a:hueOff val="-12068"/>
                <a:satOff val="540"/>
                <a:lumOff val="-2139"/>
                <a:alphaOff val="0"/>
                <a:shade val="51000"/>
                <a:satMod val="130000"/>
              </a:schemeClr>
            </a:gs>
            <a:gs pos="80000">
              <a:schemeClr val="accent1">
                <a:tint val="50000"/>
                <a:hueOff val="-12068"/>
                <a:satOff val="540"/>
                <a:lumOff val="-2139"/>
                <a:alphaOff val="0"/>
                <a:shade val="93000"/>
                <a:satMod val="130000"/>
              </a:schemeClr>
            </a:gs>
            <a:gs pos="100000">
              <a:schemeClr val="accent1">
                <a:tint val="50000"/>
                <a:hueOff val="-12068"/>
                <a:satOff val="540"/>
                <a:lumOff val="-2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B275-6817-47EB-A36F-D259798D2609}">
      <dsp:nvSpPr>
        <dsp:cNvPr id="0" name=""/>
        <dsp:cNvSpPr/>
      </dsp:nvSpPr>
      <dsp:spPr>
        <a:xfrm rot="20539907">
          <a:off x="42075" y="1261919"/>
          <a:ext cx="2564330" cy="1765507"/>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Muhammad </a:t>
          </a:r>
          <a:r>
            <a:rPr lang="en-GB" sz="1600" kern="1200" dirty="0" err="1" smtClean="0">
              <a:solidFill>
                <a:schemeClr val="tx1"/>
              </a:solidFill>
              <a:effectLst/>
              <a:latin typeface="+mn-lt"/>
              <a:ea typeface="+mn-ea"/>
              <a:cs typeface="+mn-cs"/>
            </a:rPr>
            <a:t>Ramzan</a:t>
          </a:r>
          <a:r>
            <a:rPr lang="en-GB" sz="1600" kern="1200" dirty="0" smtClean="0">
              <a:solidFill>
                <a:schemeClr val="tx1"/>
              </a:solidFill>
              <a:effectLst/>
              <a:latin typeface="+mn-lt"/>
              <a:ea typeface="+mn-ea"/>
              <a:cs typeface="+mn-cs"/>
            </a:rPr>
            <a:t> sahib came to our missionary and expressed the wish to join our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a:t>
          </a:r>
          <a:endParaRPr lang="en-GB" sz="1600" kern="1200" dirty="0">
            <a:solidFill>
              <a:schemeClr val="tx1"/>
            </a:solidFill>
          </a:endParaRPr>
        </a:p>
      </dsp:txBody>
      <dsp:txXfrm>
        <a:off x="141339" y="1346071"/>
        <a:ext cx="2391960" cy="1679322"/>
      </dsp:txXfrm>
    </dsp:sp>
    <dsp:sp modelId="{630B3632-95C1-494F-9C94-3C087E20DF6D}">
      <dsp:nvSpPr>
        <dsp:cNvPr id="0" name=""/>
        <dsp:cNvSpPr/>
      </dsp:nvSpPr>
      <dsp:spPr>
        <a:xfrm>
          <a:off x="2945162" y="768945"/>
          <a:ext cx="2608863" cy="1695761"/>
        </a:xfrm>
        <a:prstGeom prst="round2Same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The missionary sahib asked him if he had been introduced to the </a:t>
          </a:r>
          <a:r>
            <a:rPr lang="en-GB" sz="1600" kern="1200" dirty="0" err="1" smtClean="0">
              <a:solidFill>
                <a:schemeClr val="tx1"/>
              </a:solidFill>
              <a:effectLst/>
              <a:latin typeface="+mn-lt"/>
              <a:ea typeface="+mn-ea"/>
              <a:cs typeface="+mn-cs"/>
            </a:rPr>
            <a:t>Jama’at</a:t>
          </a:r>
          <a:r>
            <a:rPr lang="en-GB" sz="2200" kern="1200" dirty="0" smtClean="0">
              <a:solidFill>
                <a:schemeClr val="tx1"/>
              </a:solidFill>
              <a:effectLst/>
              <a:latin typeface="+mn-lt"/>
              <a:ea typeface="+mn-ea"/>
              <a:cs typeface="+mn-cs"/>
            </a:rPr>
            <a:t>.</a:t>
          </a:r>
          <a:endParaRPr lang="en-GB" sz="2200" kern="1200" dirty="0">
            <a:solidFill>
              <a:schemeClr val="tx1"/>
            </a:solidFill>
          </a:endParaRPr>
        </a:p>
      </dsp:txBody>
      <dsp:txXfrm>
        <a:off x="3027942" y="851725"/>
        <a:ext cx="2443303" cy="1612981"/>
      </dsp:txXfrm>
    </dsp:sp>
    <dsp:sp modelId="{570C5876-C68A-4BDA-A0CD-9B00C28B5BFA}">
      <dsp:nvSpPr>
        <dsp:cNvPr id="0" name=""/>
        <dsp:cNvSpPr/>
      </dsp:nvSpPr>
      <dsp:spPr>
        <a:xfrm rot="2400000">
          <a:off x="5898355" y="1843819"/>
          <a:ext cx="2608863" cy="1695761"/>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He replied that he had already wasted a lot of time as he had been guided in a dream for the third time. </a:t>
          </a:r>
          <a:endParaRPr lang="en-GB" sz="1600" kern="1200" dirty="0">
            <a:solidFill>
              <a:schemeClr val="tx1"/>
            </a:solidFill>
          </a:endParaRPr>
        </a:p>
      </dsp:txBody>
      <dsp:txXfrm>
        <a:off x="5954530" y="1916916"/>
        <a:ext cx="2443303" cy="16129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0" y="-133352"/>
          <a:ext cx="5764530" cy="1630683"/>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Muhammad </a:t>
          </a:r>
          <a:r>
            <a:rPr lang="en-GB" sz="1800" kern="1200" dirty="0" err="1" smtClean="0">
              <a:solidFill>
                <a:schemeClr val="tx1"/>
              </a:solidFill>
              <a:effectLst/>
              <a:latin typeface="+mn-lt"/>
              <a:ea typeface="+mn-ea"/>
              <a:cs typeface="+mn-cs"/>
            </a:rPr>
            <a:t>Rabe</a:t>
          </a:r>
          <a:r>
            <a:rPr lang="en-GB" sz="1800" kern="1200" dirty="0" smtClean="0">
              <a:solidFill>
                <a:schemeClr val="tx1"/>
              </a:solidFill>
              <a:effectLst/>
              <a:latin typeface="+mn-lt"/>
              <a:ea typeface="+mn-ea"/>
              <a:cs typeface="+mn-cs"/>
            </a:rPr>
            <a:t> sahib from Algeria writes that he had been viewing MTA for a while and was astonished to hear of the views on death of Jesus (on whom be peace), </a:t>
          </a:r>
          <a:r>
            <a:rPr lang="en-GB" sz="1800" kern="1200" dirty="0" err="1" smtClean="0">
              <a:solidFill>
                <a:schemeClr val="tx1"/>
              </a:solidFill>
              <a:effectLst/>
              <a:latin typeface="+mn-lt"/>
              <a:ea typeface="+mn-ea"/>
              <a:cs typeface="+mn-cs"/>
            </a:rPr>
            <a:t>Dajjal</a:t>
          </a:r>
          <a:r>
            <a:rPr lang="en-GB" sz="1800" kern="1200" dirty="0" smtClean="0">
              <a:solidFill>
                <a:schemeClr val="tx1"/>
              </a:solidFill>
              <a:effectLst/>
              <a:latin typeface="+mn-lt"/>
              <a:ea typeface="+mn-ea"/>
              <a:cs typeface="+mn-cs"/>
            </a:rPr>
            <a:t> and Imam Mahdi.</a:t>
          </a:r>
          <a:endParaRPr lang="en-GB" sz="1800" i="0" kern="1200" dirty="0">
            <a:solidFill>
              <a:schemeClr val="tx1"/>
            </a:solidFill>
          </a:endParaRPr>
        </a:p>
      </dsp:txBody>
      <dsp:txXfrm>
        <a:off x="47761" y="-85591"/>
        <a:ext cx="4222632" cy="1535161"/>
      </dsp:txXfrm>
    </dsp:sp>
    <dsp:sp modelId="{A8F28D3B-1F9E-44D8-8301-AEE69F4769C5}">
      <dsp:nvSpPr>
        <dsp:cNvPr id="0" name=""/>
        <dsp:cNvSpPr/>
      </dsp:nvSpPr>
      <dsp:spPr>
        <a:xfrm>
          <a:off x="508634" y="1878330"/>
          <a:ext cx="5764530" cy="914398"/>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He </a:t>
          </a:r>
          <a:r>
            <a:rPr lang="en-GB" sz="1800" kern="1200" dirty="0" smtClean="0">
              <a:solidFill>
                <a:schemeClr val="tx1"/>
              </a:solidFill>
              <a:effectLst/>
              <a:latin typeface="+mn-lt"/>
              <a:ea typeface="+mn-ea"/>
              <a:cs typeface="+mn-cs"/>
            </a:rPr>
            <a:t>performed </a:t>
          </a:r>
          <a:r>
            <a:rPr lang="en-GB" sz="1800" i="1" kern="1200" dirty="0" err="1" smtClean="0">
              <a:solidFill>
                <a:schemeClr val="tx1"/>
              </a:solidFill>
              <a:effectLst/>
              <a:latin typeface="+mn-lt"/>
              <a:ea typeface="+mn-ea"/>
              <a:cs typeface="+mn-cs"/>
            </a:rPr>
            <a:t>Istakharah</a:t>
          </a:r>
          <a:r>
            <a:rPr lang="en-GB" sz="1800" kern="1200" dirty="0" smtClean="0">
              <a:solidFill>
                <a:schemeClr val="tx1"/>
              </a:solidFill>
              <a:effectLst/>
              <a:latin typeface="+mn-lt"/>
              <a:ea typeface="+mn-ea"/>
              <a:cs typeface="+mn-cs"/>
            </a:rPr>
            <a:t> </a:t>
          </a:r>
          <a:endParaRPr lang="en-GB" sz="1800" kern="1200" dirty="0">
            <a:solidFill>
              <a:srgbClr val="043A0D"/>
            </a:solidFill>
          </a:endParaRPr>
        </a:p>
      </dsp:txBody>
      <dsp:txXfrm>
        <a:off x="535416" y="1905112"/>
        <a:ext cx="4281072" cy="860834"/>
      </dsp:txXfrm>
    </dsp:sp>
    <dsp:sp modelId="{48AB5800-B5B2-43E7-B4C1-BCE59FF0376F}">
      <dsp:nvSpPr>
        <dsp:cNvPr id="0" name=""/>
        <dsp:cNvSpPr/>
      </dsp:nvSpPr>
      <dsp:spPr>
        <a:xfrm>
          <a:off x="1017269" y="3120387"/>
          <a:ext cx="5764530" cy="1737365"/>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He </a:t>
          </a:r>
          <a:r>
            <a:rPr lang="en-GB" sz="1800" kern="1200" dirty="0" smtClean="0">
              <a:solidFill>
                <a:schemeClr val="tx1"/>
              </a:solidFill>
              <a:effectLst/>
              <a:latin typeface="+mn-lt"/>
              <a:ea typeface="+mn-ea"/>
              <a:cs typeface="+mn-cs"/>
            </a:rPr>
            <a:t>saw a dream in which he is in a mosque with Mustapha </a:t>
          </a:r>
          <a:r>
            <a:rPr lang="en-GB" sz="1800" kern="1200" dirty="0" err="1" smtClean="0">
              <a:solidFill>
                <a:schemeClr val="tx1"/>
              </a:solidFill>
              <a:effectLst/>
              <a:latin typeface="+mn-lt"/>
              <a:ea typeface="+mn-ea"/>
              <a:cs typeface="+mn-cs"/>
            </a:rPr>
            <a:t>Thabit</a:t>
          </a:r>
          <a:r>
            <a:rPr lang="en-GB" sz="1800" kern="1200" dirty="0" smtClean="0">
              <a:solidFill>
                <a:schemeClr val="tx1"/>
              </a:solidFill>
              <a:effectLst/>
              <a:latin typeface="+mn-lt"/>
              <a:ea typeface="+mn-ea"/>
              <a:cs typeface="+mn-cs"/>
            </a:rPr>
            <a:t> sahib and others who ask him how he came to know of Imam Mahdi. He answers ‘through </a:t>
          </a:r>
          <a:r>
            <a:rPr lang="en-GB" sz="1800" i="1" kern="1200" dirty="0" err="1" smtClean="0">
              <a:solidFill>
                <a:schemeClr val="tx1"/>
              </a:solidFill>
              <a:effectLst/>
              <a:latin typeface="+mn-lt"/>
              <a:ea typeface="+mn-ea"/>
              <a:cs typeface="+mn-cs"/>
            </a:rPr>
            <a:t>Istakharah</a:t>
          </a:r>
          <a:r>
            <a:rPr lang="en-GB" sz="1800" kern="1200" dirty="0" smtClean="0">
              <a:solidFill>
                <a:schemeClr val="tx1"/>
              </a:solidFill>
              <a:effectLst/>
              <a:latin typeface="+mn-lt"/>
              <a:ea typeface="+mn-ea"/>
              <a:cs typeface="+mn-cs"/>
            </a:rPr>
            <a:t>’.</a:t>
          </a:r>
          <a:endParaRPr lang="en-GB" sz="1800" kern="1200" dirty="0">
            <a:solidFill>
              <a:schemeClr val="tx1"/>
            </a:solidFill>
          </a:endParaRPr>
        </a:p>
      </dsp:txBody>
      <dsp:txXfrm>
        <a:off x="1068155" y="3171273"/>
        <a:ext cx="4232864" cy="1635593"/>
      </dsp:txXfrm>
    </dsp:sp>
    <dsp:sp modelId="{C316615D-EA9A-4F73-B5E0-3EF2D2265154}">
      <dsp:nvSpPr>
        <dsp:cNvPr id="0" name=""/>
        <dsp:cNvSpPr/>
      </dsp:nvSpPr>
      <dsp:spPr>
        <a:xfrm>
          <a:off x="4843271" y="1048130"/>
          <a:ext cx="921258" cy="921258"/>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050554" y="1048130"/>
        <a:ext cx="506692" cy="693247"/>
      </dsp:txXfrm>
    </dsp:sp>
    <dsp:sp modelId="{6DC76179-D4FE-429D-85A5-9279ABD8BE25}">
      <dsp:nvSpPr>
        <dsp:cNvPr id="0" name=""/>
        <dsp:cNvSpPr/>
      </dsp:nvSpPr>
      <dsp:spPr>
        <a:xfrm>
          <a:off x="5351906" y="2692221"/>
          <a:ext cx="921258" cy="921258"/>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559189" y="2692221"/>
        <a:ext cx="506692" cy="6932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F921-C71D-48C2-99D1-516FA3BC6BED}">
      <dsp:nvSpPr>
        <dsp:cNvPr id="0" name=""/>
        <dsp:cNvSpPr/>
      </dsp:nvSpPr>
      <dsp:spPr>
        <a:xfrm>
          <a:off x="0" y="997135"/>
          <a:ext cx="5257800" cy="882000"/>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FC29FC-6C98-4DC4-9509-065C1085D88C}">
      <dsp:nvSpPr>
        <dsp:cNvPr id="0" name=""/>
        <dsp:cNvSpPr/>
      </dsp:nvSpPr>
      <dsp:spPr>
        <a:xfrm>
          <a:off x="250310" y="30535"/>
          <a:ext cx="5006201" cy="1483199"/>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Missionary sahib from Burkina Faso writes that a 75 year old person took his </a:t>
          </a:r>
          <a:r>
            <a:rPr lang="en-GB" sz="1800" i="1" kern="1200" dirty="0" err="1" smtClean="0">
              <a:solidFill>
                <a:schemeClr val="tx1"/>
              </a:solidFill>
              <a:effectLst/>
              <a:latin typeface="+mn-lt"/>
              <a:ea typeface="+mn-ea"/>
              <a:cs typeface="+mn-cs"/>
            </a:rPr>
            <a:t>Bai’at</a:t>
          </a:r>
          <a:r>
            <a:rPr lang="en-GB" sz="1800" i="1" kern="120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and said that he saw a holy man in a dream who told him that Hadhrat Adam’s advent had taken place and he should be accepted</a:t>
          </a:r>
          <a:endParaRPr lang="en-GB" sz="1800" kern="1200" dirty="0">
            <a:solidFill>
              <a:schemeClr val="tx1"/>
            </a:solidFill>
          </a:endParaRPr>
        </a:p>
      </dsp:txBody>
      <dsp:txXfrm>
        <a:off x="322714" y="102939"/>
        <a:ext cx="4861393" cy="1338391"/>
      </dsp:txXfrm>
    </dsp:sp>
    <dsp:sp modelId="{690EF7E6-356C-4199-AF5E-6A3FEF7BDECD}">
      <dsp:nvSpPr>
        <dsp:cNvPr id="0" name=""/>
        <dsp:cNvSpPr/>
      </dsp:nvSpPr>
      <dsp:spPr>
        <a:xfrm>
          <a:off x="0" y="2148064"/>
          <a:ext cx="5257800" cy="882000"/>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2BD055-FDE7-47E1-B154-37EA7683075A}">
      <dsp:nvSpPr>
        <dsp:cNvPr id="0" name=""/>
        <dsp:cNvSpPr/>
      </dsp:nvSpPr>
      <dsp:spPr>
        <a:xfrm>
          <a:off x="228600" y="2125829"/>
          <a:ext cx="5006201" cy="596528"/>
        </a:xfrm>
        <a:prstGeom prst="roundRect">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A month later he saw the dream again. </a:t>
          </a:r>
          <a:endParaRPr lang="en-GB" sz="1800" kern="1200" dirty="0"/>
        </a:p>
      </dsp:txBody>
      <dsp:txXfrm>
        <a:off x="257720" y="2154949"/>
        <a:ext cx="4947961" cy="538288"/>
      </dsp:txXfrm>
    </dsp:sp>
    <dsp:sp modelId="{89881707-F249-495C-BBCA-FE50C8A1FB8B}">
      <dsp:nvSpPr>
        <dsp:cNvPr id="0" name=""/>
        <dsp:cNvSpPr/>
      </dsp:nvSpPr>
      <dsp:spPr>
        <a:xfrm>
          <a:off x="0" y="3735664"/>
          <a:ext cx="5257800" cy="882000"/>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5600037-6383-400D-A470-8F298B8461A0}">
      <dsp:nvSpPr>
        <dsp:cNvPr id="0" name=""/>
        <dsp:cNvSpPr/>
      </dsp:nvSpPr>
      <dsp:spPr>
        <a:xfrm>
          <a:off x="250310" y="3219064"/>
          <a:ext cx="5006201" cy="1033200"/>
        </a:xfrm>
        <a:prstGeom prst="roundRect">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The person was told that God had given the Promised Messiah (on whom be peace) the name Adam, this pleased him. </a:t>
          </a:r>
          <a:endParaRPr lang="en-GB" sz="1800" kern="1200" dirty="0"/>
        </a:p>
      </dsp:txBody>
      <dsp:txXfrm>
        <a:off x="300747" y="3269501"/>
        <a:ext cx="4905327" cy="9323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B275-6817-47EB-A36F-D259798D2609}">
      <dsp:nvSpPr>
        <dsp:cNvPr id="0" name=""/>
        <dsp:cNvSpPr/>
      </dsp:nvSpPr>
      <dsp:spPr>
        <a:xfrm rot="20539907">
          <a:off x="17036" y="1087363"/>
          <a:ext cx="3641684" cy="1582622"/>
        </a:xfrm>
        <a:prstGeom prst="round2Same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A lady from Egypt, </a:t>
          </a:r>
          <a:r>
            <a:rPr lang="en-GB" sz="1600" kern="1200" dirty="0" err="1" smtClean="0">
              <a:solidFill>
                <a:schemeClr val="tx1"/>
              </a:solidFill>
              <a:effectLst/>
              <a:latin typeface="+mn-lt"/>
              <a:ea typeface="+mn-ea"/>
              <a:cs typeface="+mn-cs"/>
            </a:rPr>
            <a:t>Haallah</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sahiba</a:t>
          </a:r>
          <a:r>
            <a:rPr lang="en-GB" sz="1600" kern="1200" dirty="0" smtClean="0">
              <a:solidFill>
                <a:schemeClr val="tx1"/>
              </a:solidFill>
              <a:effectLst/>
              <a:latin typeface="+mn-lt"/>
              <a:ea typeface="+mn-ea"/>
              <a:cs typeface="+mn-cs"/>
            </a:rPr>
            <a:t>,  saw in a dream that Imam Mahdi and his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are walking on water. She asks them if she could accompany them and they reply they would take her along on their way back.</a:t>
          </a:r>
          <a:endParaRPr lang="en-GB" sz="1600" kern="1200" dirty="0">
            <a:solidFill>
              <a:schemeClr val="tx1"/>
            </a:solidFill>
          </a:endParaRPr>
        </a:p>
      </dsp:txBody>
      <dsp:txXfrm>
        <a:off x="106017" y="1162798"/>
        <a:ext cx="3487170" cy="1505365"/>
      </dsp:txXfrm>
    </dsp:sp>
    <dsp:sp modelId="{45B89590-9875-44D1-998F-90773B254426}">
      <dsp:nvSpPr>
        <dsp:cNvPr id="0" name=""/>
        <dsp:cNvSpPr/>
      </dsp:nvSpPr>
      <dsp:spPr>
        <a:xfrm rot="1033279">
          <a:off x="4448186" y="928963"/>
          <a:ext cx="3704927" cy="1708788"/>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One day while channel-hopping she happened to come </a:t>
          </a:r>
          <a:r>
            <a:rPr lang="en-GB" sz="1600" kern="1200" dirty="0" smtClean="0">
              <a:solidFill>
                <a:schemeClr val="tx1"/>
              </a:solidFill>
              <a:effectLst/>
              <a:latin typeface="+mn-lt"/>
              <a:ea typeface="+mn-ea"/>
              <a:cs typeface="+mn-cs"/>
            </a:rPr>
            <a:t>across </a:t>
          </a:r>
          <a:r>
            <a:rPr lang="en-GB" sz="1600" kern="1200" dirty="0" smtClean="0">
              <a:solidFill>
                <a:schemeClr val="tx1"/>
              </a:solidFill>
              <a:effectLst/>
              <a:latin typeface="+mn-lt"/>
              <a:ea typeface="+mn-ea"/>
              <a:cs typeface="+mn-cs"/>
            </a:rPr>
            <a:t>MTA and was astonished to see the person who she seen walking on water in the dream</a:t>
          </a:r>
          <a:r>
            <a:rPr lang="en-GB" sz="2200" kern="1200" dirty="0" smtClean="0">
              <a:solidFill>
                <a:schemeClr val="tx1"/>
              </a:solidFill>
              <a:effectLst/>
              <a:latin typeface="+mn-lt"/>
              <a:ea typeface="+mn-ea"/>
              <a:cs typeface="+mn-cs"/>
            </a:rPr>
            <a:t>.</a:t>
          </a:r>
          <a:endParaRPr lang="en-GB" sz="2200" kern="1200" dirty="0">
            <a:solidFill>
              <a:schemeClr val="tx1"/>
            </a:solidFill>
          </a:endParaRPr>
        </a:p>
      </dsp:txBody>
      <dsp:txXfrm>
        <a:off x="4519254" y="1010509"/>
        <a:ext cx="3538095" cy="16253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AE7C-6C49-44FC-BE84-D1172860D13C}">
      <dsp:nvSpPr>
        <dsp:cNvPr id="0" name=""/>
        <dsp:cNvSpPr/>
      </dsp:nvSpPr>
      <dsp:spPr>
        <a:xfrm>
          <a:off x="0" y="0"/>
          <a:ext cx="3558654" cy="3558654"/>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A408B2-84B3-4DD4-89BB-11AD9EC3DC69}">
      <dsp:nvSpPr>
        <dsp:cNvPr id="0" name=""/>
        <dsp:cNvSpPr/>
      </dsp:nvSpPr>
      <dsp:spPr>
        <a:xfrm>
          <a:off x="1779327" y="0"/>
          <a:ext cx="6450272" cy="3558654"/>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Our missionary from Benin writes that their new domestic help called </a:t>
          </a:r>
          <a:r>
            <a:rPr lang="en-GB" sz="1600" kern="1200" dirty="0" err="1" smtClean="0">
              <a:solidFill>
                <a:schemeClr val="tx1"/>
              </a:solidFill>
              <a:effectLst/>
              <a:latin typeface="+mn-lt"/>
              <a:ea typeface="+mn-ea"/>
              <a:cs typeface="+mn-cs"/>
            </a:rPr>
            <a:t>Lateefa</a:t>
          </a:r>
          <a:r>
            <a:rPr lang="en-GB" sz="1600" kern="1200" dirty="0" smtClean="0">
              <a:solidFill>
                <a:schemeClr val="tx1"/>
              </a:solidFill>
              <a:effectLst/>
              <a:latin typeface="+mn-lt"/>
              <a:ea typeface="+mn-ea"/>
              <a:cs typeface="+mn-cs"/>
            </a:rPr>
            <a:t> fell ill. She said while she was ill she used to pray to God to forgive her and cause her to die while on the straight path</a:t>
          </a:r>
          <a:r>
            <a:rPr lang="en-GB" sz="2000" kern="1200" dirty="0" smtClean="0">
              <a:solidFill>
                <a:schemeClr val="tx1"/>
              </a:solidFill>
              <a:effectLst/>
              <a:latin typeface="+mn-lt"/>
              <a:ea typeface="+mn-ea"/>
              <a:cs typeface="+mn-cs"/>
            </a:rPr>
            <a:t>.  </a:t>
          </a:r>
          <a:endParaRPr lang="en-GB" sz="2000" kern="1200" dirty="0">
            <a:solidFill>
              <a:schemeClr val="tx1"/>
            </a:solidFill>
          </a:endParaRPr>
        </a:p>
      </dsp:txBody>
      <dsp:txXfrm>
        <a:off x="1779327" y="0"/>
        <a:ext cx="6450272" cy="1067598"/>
      </dsp:txXfrm>
    </dsp:sp>
    <dsp:sp modelId="{603B79A0-5693-4F95-AC47-13F6BB70A094}">
      <dsp:nvSpPr>
        <dsp:cNvPr id="0" name=""/>
        <dsp:cNvSpPr/>
      </dsp:nvSpPr>
      <dsp:spPr>
        <a:xfrm>
          <a:off x="622765" y="1067598"/>
          <a:ext cx="2313122" cy="2313122"/>
        </a:xfrm>
        <a:prstGeom prst="pie">
          <a:avLst>
            <a:gd name="adj1" fmla="val 5400000"/>
            <a:gd name="adj2" fmla="val 1620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0263D0-AC71-4085-83A2-649966B75040}">
      <dsp:nvSpPr>
        <dsp:cNvPr id="0" name=""/>
        <dsp:cNvSpPr/>
      </dsp:nvSpPr>
      <dsp:spPr>
        <a:xfrm>
          <a:off x="1779327" y="1067598"/>
          <a:ext cx="6450272" cy="2313122"/>
        </a:xfrm>
        <a:prstGeom prst="rect">
          <a:avLst/>
        </a:prstGeom>
        <a:solidFill>
          <a:schemeClr val="accent2">
            <a:lumMod val="60000"/>
            <a:lumOff val="4000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In her dream she saw her room is filled with light and a holy person who is wearing a beautiful appears and beckons her to him.   Next time she dreamed that the holy person enters a large white house and says something while he holds people’s hands. There are people of every race present there who repeat words after the holy person</a:t>
          </a:r>
          <a:endParaRPr lang="en-GB" sz="1600" kern="1200" dirty="0"/>
        </a:p>
      </dsp:txBody>
      <dsp:txXfrm>
        <a:off x="1779327" y="1067598"/>
        <a:ext cx="6450272" cy="1067594"/>
      </dsp:txXfrm>
    </dsp:sp>
    <dsp:sp modelId="{F35BC399-D992-477F-A1E1-EB7CC0BA9191}">
      <dsp:nvSpPr>
        <dsp:cNvPr id="0" name=""/>
        <dsp:cNvSpPr/>
      </dsp:nvSpPr>
      <dsp:spPr>
        <a:xfrm>
          <a:off x="1245529" y="2135193"/>
          <a:ext cx="1067595" cy="1067595"/>
        </a:xfrm>
        <a:prstGeom prst="pie">
          <a:avLst>
            <a:gd name="adj1" fmla="val 5400000"/>
            <a:gd name="adj2" fmla="val 1620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DB2B0F-8B4D-4C50-947A-714194A55698}">
      <dsp:nvSpPr>
        <dsp:cNvPr id="0" name=""/>
        <dsp:cNvSpPr/>
      </dsp:nvSpPr>
      <dsp:spPr>
        <a:xfrm>
          <a:off x="1779327" y="2135193"/>
          <a:ext cx="6450272" cy="1067595"/>
        </a:xfrm>
        <a:prstGeom prst="rect">
          <a:avLst/>
        </a:prstGeom>
        <a:solidFill>
          <a:schemeClr val="accent2">
            <a:lumMod val="7500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The day the lady related this dream was the day of International </a:t>
          </a:r>
          <a:r>
            <a:rPr lang="en-GB" sz="1600" i="1" kern="1200" dirty="0" err="1" smtClean="0">
              <a:solidFill>
                <a:schemeClr val="tx1"/>
              </a:solidFill>
              <a:effectLst/>
              <a:latin typeface="+mn-lt"/>
              <a:ea typeface="+mn-ea"/>
              <a:cs typeface="+mn-cs"/>
            </a:rPr>
            <a:t>Bai’at</a:t>
          </a:r>
          <a:r>
            <a:rPr lang="en-GB" sz="1600" kern="1200" dirty="0" smtClean="0">
              <a:solidFill>
                <a:schemeClr val="tx1"/>
              </a:solidFill>
              <a:effectLst/>
              <a:latin typeface="+mn-lt"/>
              <a:ea typeface="+mn-ea"/>
              <a:cs typeface="+mn-cs"/>
            </a:rPr>
            <a:t> at the UK </a:t>
          </a:r>
          <a:r>
            <a:rPr lang="en-GB" sz="1600" kern="1200" dirty="0" err="1" smtClean="0">
              <a:solidFill>
                <a:schemeClr val="tx1"/>
              </a:solidFill>
              <a:effectLst/>
              <a:latin typeface="+mn-lt"/>
              <a:ea typeface="+mn-ea"/>
              <a:cs typeface="+mn-cs"/>
            </a:rPr>
            <a:t>Jalsa</a:t>
          </a:r>
          <a:r>
            <a:rPr lang="en-GB" sz="1600" kern="1200" dirty="0" smtClean="0">
              <a:solidFill>
                <a:schemeClr val="tx1"/>
              </a:solidFill>
              <a:effectLst/>
              <a:latin typeface="+mn-lt"/>
              <a:ea typeface="+mn-ea"/>
              <a:cs typeface="+mn-cs"/>
            </a:rPr>
            <a:t>. As she sat watching MTA, she kept repeating that is what she had seen in her dream. </a:t>
          </a:r>
          <a:endParaRPr lang="en-GB" sz="1600" kern="1200" dirty="0"/>
        </a:p>
      </dsp:txBody>
      <dsp:txXfrm>
        <a:off x="1779327" y="2135193"/>
        <a:ext cx="6450272" cy="10675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1DE7-6CEF-4C11-9EED-B660096241DA}">
      <dsp:nvSpPr>
        <dsp:cNvPr id="0" name=""/>
        <dsp:cNvSpPr/>
      </dsp:nvSpPr>
      <dsp:spPr>
        <a:xfrm>
          <a:off x="6764" y="845207"/>
          <a:ext cx="2021755" cy="1738584"/>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effectLst/>
              <a:latin typeface="+mn-lt"/>
              <a:ea typeface="+mn-ea"/>
              <a:cs typeface="+mn-cs"/>
            </a:rPr>
            <a:t>Hudhur</a:t>
          </a:r>
          <a:r>
            <a:rPr lang="en-GB" sz="1800" kern="1200" dirty="0" smtClean="0">
              <a:solidFill>
                <a:schemeClr val="tx1"/>
              </a:solidFill>
              <a:effectLst/>
              <a:latin typeface="+mn-lt"/>
              <a:ea typeface="+mn-ea"/>
              <a:cs typeface="+mn-cs"/>
            </a:rPr>
            <a:t> (aba) said there were numerous other accounts like this </a:t>
          </a:r>
          <a:endParaRPr lang="en-GB" sz="1800" kern="1200" dirty="0"/>
        </a:p>
      </dsp:txBody>
      <dsp:txXfrm>
        <a:off x="57685" y="896128"/>
        <a:ext cx="1919913" cy="1636742"/>
      </dsp:txXfrm>
    </dsp:sp>
    <dsp:sp modelId="{3C786342-2723-4850-A69E-70064EAF79EF}">
      <dsp:nvSpPr>
        <dsp:cNvPr id="0" name=""/>
        <dsp:cNvSpPr/>
      </dsp:nvSpPr>
      <dsp:spPr>
        <a:xfrm>
          <a:off x="2230695" y="1463802"/>
          <a:ext cx="428612" cy="501395"/>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230695" y="1564081"/>
        <a:ext cx="300028" cy="300837"/>
      </dsp:txXfrm>
    </dsp:sp>
    <dsp:sp modelId="{4A5A87E8-C7B4-4A18-911C-065D1E60A82F}">
      <dsp:nvSpPr>
        <dsp:cNvPr id="0" name=""/>
        <dsp:cNvSpPr/>
      </dsp:nvSpPr>
      <dsp:spPr>
        <a:xfrm>
          <a:off x="2837222" y="860613"/>
          <a:ext cx="2021755" cy="1707772"/>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said  he would relate some during the forthcoming </a:t>
          </a:r>
          <a:r>
            <a:rPr lang="en-GB" sz="1600" kern="1200" dirty="0" err="1" smtClean="0">
              <a:solidFill>
                <a:schemeClr val="tx1"/>
              </a:solidFill>
              <a:effectLst/>
              <a:latin typeface="+mn-lt"/>
              <a:ea typeface="+mn-ea"/>
              <a:cs typeface="+mn-cs"/>
            </a:rPr>
            <a:t>Jalsa</a:t>
          </a:r>
          <a:r>
            <a:rPr lang="en-GB" sz="1600" kern="1200" dirty="0" smtClean="0">
              <a:solidFill>
                <a:schemeClr val="tx1"/>
              </a:solidFill>
              <a:effectLst/>
              <a:latin typeface="+mn-lt"/>
              <a:ea typeface="+mn-ea"/>
              <a:cs typeface="+mn-cs"/>
            </a:rPr>
            <a:t>.  </a:t>
          </a:r>
          <a:endParaRPr lang="en-GB" sz="1600" kern="1200" dirty="0"/>
        </a:p>
      </dsp:txBody>
      <dsp:txXfrm>
        <a:off x="2887241" y="910632"/>
        <a:ext cx="1921717" cy="1607734"/>
      </dsp:txXfrm>
    </dsp:sp>
    <dsp:sp modelId="{6151CB90-CE8E-4530-A207-3CAB2C9A1C8D}">
      <dsp:nvSpPr>
        <dsp:cNvPr id="0" name=""/>
        <dsp:cNvSpPr/>
      </dsp:nvSpPr>
      <dsp:spPr>
        <a:xfrm>
          <a:off x="5061153" y="1463802"/>
          <a:ext cx="428612" cy="501395"/>
        </a:xfrm>
        <a:prstGeom prst="rightArrow">
          <a:avLst>
            <a:gd name="adj1" fmla="val 60000"/>
            <a:gd name="adj2" fmla="val 50000"/>
          </a:avLst>
        </a:prstGeom>
        <a:solidFill>
          <a:schemeClr val="accent2">
            <a:shade val="90000"/>
            <a:hueOff val="311481"/>
            <a:satOff val="-9418"/>
            <a:lumOff val="3307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a:off x="5061153" y="1564081"/>
        <a:ext cx="300028" cy="300837"/>
      </dsp:txXfrm>
    </dsp:sp>
    <dsp:sp modelId="{8F6E852E-ED57-48AC-8885-E4E06DDEBB6B}">
      <dsp:nvSpPr>
        <dsp:cNvPr id="0" name=""/>
        <dsp:cNvSpPr/>
      </dsp:nvSpPr>
      <dsp:spPr>
        <a:xfrm>
          <a:off x="5667680" y="916031"/>
          <a:ext cx="2021755" cy="1596936"/>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said it is not possible to mention them all. </a:t>
          </a:r>
          <a:endParaRPr lang="en-GB" sz="1600" kern="1200" dirty="0">
            <a:solidFill>
              <a:schemeClr val="tx1"/>
            </a:solidFill>
          </a:endParaRPr>
        </a:p>
      </dsp:txBody>
      <dsp:txXfrm>
        <a:off x="5714453" y="962804"/>
        <a:ext cx="1928209" cy="15033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AE26C-0B87-4D30-91BC-FC5EDD9BAC8E}">
      <dsp:nvSpPr>
        <dsp:cNvPr id="0" name=""/>
        <dsp:cNvSpPr/>
      </dsp:nvSpPr>
      <dsp:spPr>
        <a:xfrm>
          <a:off x="0" y="135909"/>
          <a:ext cx="4833582" cy="4833582"/>
        </a:xfrm>
        <a:prstGeom prst="quadArrow">
          <a:avLst>
            <a:gd name="adj1" fmla="val 2000"/>
            <a:gd name="adj2" fmla="val 4000"/>
            <a:gd name="adj3" fmla="val 5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EA611-81A5-4C9B-BB83-FFF37ED3D86C}">
      <dsp:nvSpPr>
        <dsp:cNvPr id="0" name=""/>
        <dsp:cNvSpPr/>
      </dsp:nvSpPr>
      <dsp:spPr>
        <a:xfrm>
          <a:off x="314182" y="450091"/>
          <a:ext cx="1933432" cy="1933432"/>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smtClean="0">
              <a:effectLst/>
              <a:latin typeface="+mn-lt"/>
              <a:ea typeface="+mn-ea"/>
              <a:cs typeface="+mn-cs"/>
            </a:rPr>
            <a:t>May God enhance the faith of new Ahmadis </a:t>
          </a:r>
          <a:endParaRPr lang="en-GB" sz="2300" kern="1200" dirty="0"/>
        </a:p>
      </dsp:txBody>
      <dsp:txXfrm>
        <a:off x="408564" y="544473"/>
        <a:ext cx="1744668" cy="1744668"/>
      </dsp:txXfrm>
    </dsp:sp>
    <dsp:sp modelId="{C2C199C8-F5B1-479F-B790-EEC11996A02E}">
      <dsp:nvSpPr>
        <dsp:cNvPr id="0" name=""/>
        <dsp:cNvSpPr/>
      </dsp:nvSpPr>
      <dsp:spPr>
        <a:xfrm>
          <a:off x="2585966" y="450091"/>
          <a:ext cx="1933432" cy="1933432"/>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smtClean="0">
              <a:effectLst/>
              <a:latin typeface="+mn-lt"/>
              <a:ea typeface="+mn-ea"/>
              <a:cs typeface="+mn-cs"/>
            </a:rPr>
            <a:t>May we always experience progress of our Jama’at</a:t>
          </a:r>
          <a:endParaRPr lang="en-GB" sz="2300" kern="1200" dirty="0"/>
        </a:p>
      </dsp:txBody>
      <dsp:txXfrm>
        <a:off x="2680348" y="544473"/>
        <a:ext cx="1744668" cy="1744668"/>
      </dsp:txXfrm>
    </dsp:sp>
    <dsp:sp modelId="{43FB24BA-9E25-4CA5-9F30-C2D3CB3B72F8}">
      <dsp:nvSpPr>
        <dsp:cNvPr id="0" name=""/>
        <dsp:cNvSpPr/>
      </dsp:nvSpPr>
      <dsp:spPr>
        <a:xfrm>
          <a:off x="314182" y="2721875"/>
          <a:ext cx="1933432" cy="1933432"/>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i="0" kern="1200" smtClean="0">
              <a:effectLst/>
              <a:latin typeface="+mn-lt"/>
              <a:ea typeface="+mn-ea"/>
              <a:cs typeface="+mn-cs"/>
            </a:rPr>
            <a:t>May God always bestow His grace on us.</a:t>
          </a:r>
          <a:endParaRPr lang="en-GB" sz="2300" kern="1200" dirty="0"/>
        </a:p>
      </dsp:txBody>
      <dsp:txXfrm>
        <a:off x="408564" y="2816257"/>
        <a:ext cx="1744668" cy="1744668"/>
      </dsp:txXfrm>
    </dsp:sp>
    <dsp:sp modelId="{7CE444D4-9D15-40DE-89C0-9788BF7660A6}">
      <dsp:nvSpPr>
        <dsp:cNvPr id="0" name=""/>
        <dsp:cNvSpPr/>
      </dsp:nvSpPr>
      <dsp:spPr>
        <a:xfrm>
          <a:off x="2585966" y="2721875"/>
          <a:ext cx="1933432" cy="1933432"/>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smtClean="0"/>
            <a:t>Ameen</a:t>
          </a:r>
          <a:endParaRPr lang="en-GB" sz="2300" kern="1200" dirty="0"/>
        </a:p>
      </dsp:txBody>
      <dsp:txXfrm>
        <a:off x="2680348" y="2816257"/>
        <a:ext cx="1744668" cy="1744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FA4C-77E7-4E07-8012-E3E5A2914DC0}">
      <dsp:nvSpPr>
        <dsp:cNvPr id="0" name=""/>
        <dsp:cNvSpPr/>
      </dsp:nvSpPr>
      <dsp:spPr>
        <a:xfrm>
          <a:off x="0" y="-30002"/>
          <a:ext cx="5476944" cy="1560190"/>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During the travel to Germany, </a:t>
          </a: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had stopped overnight at Belgium whereas on the way back </a:t>
          </a: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had stopped over at Holland and observed many blessings in both these places</a:t>
          </a:r>
          <a:endParaRPr lang="en-GB" sz="1600" kern="1200" dirty="0">
            <a:solidFill>
              <a:schemeClr val="tx1"/>
            </a:solidFill>
          </a:endParaRPr>
        </a:p>
      </dsp:txBody>
      <dsp:txXfrm>
        <a:off x="45696" y="15694"/>
        <a:ext cx="3915848" cy="1468798"/>
      </dsp:txXfrm>
    </dsp:sp>
    <dsp:sp modelId="{C08FEACC-B1BF-44F2-B243-A6148F6CEE02}">
      <dsp:nvSpPr>
        <dsp:cNvPr id="0" name=""/>
        <dsp:cNvSpPr/>
      </dsp:nvSpPr>
      <dsp:spPr>
        <a:xfrm>
          <a:off x="609612" y="1943104"/>
          <a:ext cx="5476944" cy="1464000"/>
        </a:xfrm>
        <a:prstGeom prst="roundRect">
          <a:avLst>
            <a:gd name="adj" fmla="val 10000"/>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One person requested that his </a:t>
          </a:r>
          <a:r>
            <a:rPr lang="en-GB" sz="1600" i="1" kern="1200" dirty="0" err="1" smtClean="0">
              <a:solidFill>
                <a:schemeClr val="tx1"/>
              </a:solidFill>
              <a:effectLst/>
              <a:latin typeface="+mn-lt"/>
              <a:ea typeface="+mn-ea"/>
              <a:cs typeface="+mn-cs"/>
            </a:rPr>
            <a:t>Bai’at</a:t>
          </a:r>
          <a:r>
            <a:rPr lang="en-GB" sz="1600" kern="1200" dirty="0" smtClean="0">
              <a:solidFill>
                <a:schemeClr val="tx1"/>
              </a:solidFill>
              <a:effectLst/>
              <a:latin typeface="+mn-lt"/>
              <a:ea typeface="+mn-ea"/>
              <a:cs typeface="+mn-cs"/>
            </a:rPr>
            <a:t> was taken so that he could be included in great helpers of the Promised Messiah (on whom be peace). </a:t>
          </a: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said seven or eight others joined him in taking </a:t>
          </a:r>
          <a:r>
            <a:rPr lang="en-GB" sz="1600" i="1" kern="1200" dirty="0" err="1" smtClean="0">
              <a:solidFill>
                <a:schemeClr val="tx1"/>
              </a:solidFill>
              <a:effectLst/>
              <a:latin typeface="+mn-lt"/>
              <a:ea typeface="+mn-ea"/>
              <a:cs typeface="+mn-cs"/>
            </a:rPr>
            <a:t>Bai’at</a:t>
          </a:r>
          <a:r>
            <a:rPr lang="en-GB" sz="1600" kern="1200" dirty="0" smtClean="0">
              <a:solidFill>
                <a:schemeClr val="tx1"/>
              </a:solidFill>
              <a:effectLst/>
              <a:latin typeface="+mn-lt"/>
              <a:ea typeface="+mn-ea"/>
              <a:cs typeface="+mn-cs"/>
            </a:rPr>
            <a:t>. </a:t>
          </a:r>
          <a:endParaRPr lang="en-GB" sz="1600" kern="1200" dirty="0">
            <a:solidFill>
              <a:schemeClr val="tx1"/>
            </a:solidFill>
          </a:endParaRPr>
        </a:p>
      </dsp:txBody>
      <dsp:txXfrm>
        <a:off x="652491" y="1985983"/>
        <a:ext cx="3971809" cy="1378242"/>
      </dsp:txXfrm>
    </dsp:sp>
    <dsp:sp modelId="{573387A6-3E7E-498D-804E-DC8C21097512}">
      <dsp:nvSpPr>
        <dsp:cNvPr id="0" name=""/>
        <dsp:cNvSpPr/>
      </dsp:nvSpPr>
      <dsp:spPr>
        <a:xfrm>
          <a:off x="966519" y="3619497"/>
          <a:ext cx="5476944" cy="982029"/>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added that with the grace of God there is great enthusiasm and keenness among them</a:t>
          </a:r>
          <a:r>
            <a:rPr lang="en-GB" sz="1900" kern="1200" dirty="0" smtClean="0">
              <a:solidFill>
                <a:schemeClr val="tx1"/>
              </a:solidFill>
              <a:effectLst/>
              <a:latin typeface="+mn-lt"/>
              <a:ea typeface="+mn-ea"/>
              <a:cs typeface="+mn-cs"/>
            </a:rPr>
            <a:t>.</a:t>
          </a:r>
          <a:r>
            <a:rPr lang="en-GB" sz="1900" kern="1200" dirty="0" smtClean="0">
              <a:effectLst/>
              <a:latin typeface="+mn-lt"/>
              <a:ea typeface="+mn-ea"/>
              <a:cs typeface="+mn-cs"/>
            </a:rPr>
            <a:t> </a:t>
          </a:r>
          <a:endParaRPr lang="en-GB" sz="1900" kern="1200" dirty="0"/>
        </a:p>
      </dsp:txBody>
      <dsp:txXfrm>
        <a:off x="995282" y="3648260"/>
        <a:ext cx="4000041" cy="924503"/>
      </dsp:txXfrm>
    </dsp:sp>
    <dsp:sp modelId="{A543EE0F-EC14-47DA-830C-D641F83AAA30}">
      <dsp:nvSpPr>
        <dsp:cNvPr id="0" name=""/>
        <dsp:cNvSpPr/>
      </dsp:nvSpPr>
      <dsp:spPr>
        <a:xfrm>
          <a:off x="4540827" y="1122139"/>
          <a:ext cx="936117" cy="93611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4751453" y="1122139"/>
        <a:ext cx="514865" cy="704428"/>
      </dsp:txXfrm>
    </dsp:sp>
    <dsp:sp modelId="{3D30CD96-CE9A-499B-8EA3-FCA79AFD0A39}">
      <dsp:nvSpPr>
        <dsp:cNvPr id="0" name=""/>
        <dsp:cNvSpPr/>
      </dsp:nvSpPr>
      <dsp:spPr>
        <a:xfrm>
          <a:off x="5024087" y="2792747"/>
          <a:ext cx="936117" cy="936117"/>
        </a:xfrm>
        <a:prstGeom prst="downArrow">
          <a:avLst>
            <a:gd name="adj1" fmla="val 55000"/>
            <a:gd name="adj2" fmla="val 45000"/>
          </a:avLst>
        </a:prstGeom>
        <a:solidFill>
          <a:schemeClr val="accent2">
            <a:alpha val="90000"/>
            <a:tint val="40000"/>
            <a:hueOff val="0"/>
            <a:satOff val="0"/>
            <a:lumOff val="0"/>
            <a:alphaOff val="-4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234713" y="2792747"/>
        <a:ext cx="514865" cy="704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AAFFF-7469-4F29-93A0-050B6B95B952}">
      <dsp:nvSpPr>
        <dsp:cNvPr id="0" name=""/>
        <dsp:cNvSpPr/>
      </dsp:nvSpPr>
      <dsp:spPr>
        <a:xfrm>
          <a:off x="0" y="-105350"/>
          <a:ext cx="5505450" cy="164822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On the travels back from Germany </a:t>
          </a: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stopped at Holland. Today the </a:t>
          </a:r>
          <a:r>
            <a:rPr lang="en-GB" sz="1600" kern="1200" dirty="0" err="1" smtClean="0">
              <a:solidFill>
                <a:schemeClr val="tx1"/>
              </a:solidFill>
              <a:effectLst/>
              <a:latin typeface="+mn-lt"/>
              <a:ea typeface="+mn-ea"/>
              <a:cs typeface="+mn-cs"/>
            </a:rPr>
            <a:t>Jalsa</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Salana</a:t>
          </a:r>
          <a:r>
            <a:rPr lang="en-GB" sz="1600" kern="1200" dirty="0" smtClean="0">
              <a:solidFill>
                <a:schemeClr val="tx1"/>
              </a:solidFill>
              <a:effectLst/>
              <a:latin typeface="+mn-lt"/>
              <a:ea typeface="+mn-ea"/>
              <a:cs typeface="+mn-cs"/>
            </a:rPr>
            <a:t> of Holland begins; may it be blessed in every way and may the people there also greatly progress in </a:t>
          </a:r>
          <a:r>
            <a:rPr lang="en-GB" sz="1600" kern="1200" dirty="0" err="1" smtClean="0">
              <a:solidFill>
                <a:schemeClr val="tx1"/>
              </a:solidFill>
              <a:effectLst/>
              <a:latin typeface="+mn-lt"/>
              <a:ea typeface="+mn-ea"/>
              <a:cs typeface="+mn-cs"/>
            </a:rPr>
            <a:t>Tabligh</a:t>
          </a:r>
          <a:r>
            <a:rPr lang="en-GB" sz="1600" kern="1200" dirty="0" smtClean="0">
              <a:solidFill>
                <a:schemeClr val="tx1"/>
              </a:solidFill>
              <a:effectLst/>
              <a:latin typeface="+mn-lt"/>
              <a:ea typeface="+mn-ea"/>
              <a:cs typeface="+mn-cs"/>
            </a:rPr>
            <a:t> and </a:t>
          </a:r>
          <a:r>
            <a:rPr lang="en-GB" sz="1600" kern="1200" dirty="0" err="1" smtClean="0">
              <a:solidFill>
                <a:schemeClr val="tx1"/>
              </a:solidFill>
              <a:effectLst/>
              <a:latin typeface="+mn-lt"/>
              <a:ea typeface="+mn-ea"/>
              <a:cs typeface="+mn-cs"/>
            </a:rPr>
            <a:t>Tarbiyyat</a:t>
          </a:r>
          <a:r>
            <a:rPr lang="en-GB" sz="1600" kern="1200" dirty="0" smtClean="0">
              <a:solidFill>
                <a:schemeClr val="tx1"/>
              </a:solidFill>
              <a:effectLst/>
              <a:latin typeface="+mn-lt"/>
              <a:ea typeface="+mn-ea"/>
              <a:cs typeface="+mn-cs"/>
            </a:rPr>
            <a:t> matters.  </a:t>
          </a:r>
          <a:endParaRPr lang="en-GB" sz="1600" kern="1200" dirty="0">
            <a:solidFill>
              <a:schemeClr val="tx1"/>
            </a:solidFill>
          </a:endParaRPr>
        </a:p>
      </dsp:txBody>
      <dsp:txXfrm>
        <a:off x="48275" y="-57075"/>
        <a:ext cx="4156930" cy="1551670"/>
      </dsp:txXfrm>
    </dsp:sp>
    <dsp:sp modelId="{15DA97C9-1F86-4AE0-91E4-731D2EA8D320}">
      <dsp:nvSpPr>
        <dsp:cNvPr id="0" name=""/>
        <dsp:cNvSpPr/>
      </dsp:nvSpPr>
      <dsp:spPr>
        <a:xfrm>
          <a:off x="512146" y="1837885"/>
          <a:ext cx="5505450" cy="942467"/>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(aba) said that voices </a:t>
          </a:r>
          <a:r>
            <a:rPr lang="en-GB" sz="1600" kern="1200" dirty="0" smtClean="0">
              <a:solidFill>
                <a:schemeClr val="tx1"/>
              </a:solidFill>
              <a:effectLst/>
              <a:latin typeface="+mn-lt"/>
              <a:ea typeface="+mn-ea"/>
              <a:cs typeface="+mn-cs"/>
            </a:rPr>
            <a:t>against Islam are raised time and again in Holland, they need to work extremely hard as well as pray. </a:t>
          </a:r>
          <a:endParaRPr lang="en-GB" sz="1600" kern="1200" dirty="0">
            <a:solidFill>
              <a:schemeClr val="tx1"/>
            </a:solidFill>
          </a:endParaRPr>
        </a:p>
      </dsp:txBody>
      <dsp:txXfrm>
        <a:off x="539750" y="1865489"/>
        <a:ext cx="4167034" cy="887259"/>
      </dsp:txXfrm>
    </dsp:sp>
    <dsp:sp modelId="{2FB3FBB2-BA6E-43B9-8BE0-7733504A52FF}">
      <dsp:nvSpPr>
        <dsp:cNvPr id="0" name=""/>
        <dsp:cNvSpPr/>
      </dsp:nvSpPr>
      <dsp:spPr>
        <a:xfrm>
          <a:off x="914403" y="3073277"/>
          <a:ext cx="5505450" cy="1016125"/>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tx1"/>
              </a:solidFill>
              <a:effectLst/>
              <a:latin typeface="+mn-lt"/>
              <a:ea typeface="+mn-ea"/>
              <a:cs typeface="+mn-cs"/>
            </a:rPr>
            <a:t>God has indeed started favourable winds in our direction. It is our duty to put in complete efforts to take advantage of these blessings</a:t>
          </a:r>
          <a:r>
            <a:rPr lang="en-GB" sz="1400" kern="1200" dirty="0" smtClean="0">
              <a:effectLst/>
              <a:latin typeface="+mn-lt"/>
              <a:ea typeface="+mn-ea"/>
              <a:cs typeface="+mn-cs"/>
            </a:rPr>
            <a:t>. </a:t>
          </a:r>
          <a:endParaRPr lang="en-GB" sz="1400" kern="1200" dirty="0"/>
        </a:p>
      </dsp:txBody>
      <dsp:txXfrm>
        <a:off x="944164" y="3103038"/>
        <a:ext cx="4162720" cy="956603"/>
      </dsp:txXfrm>
    </dsp:sp>
    <dsp:sp modelId="{8AB81B14-B87B-4512-BEDD-5E94168245A9}">
      <dsp:nvSpPr>
        <dsp:cNvPr id="0" name=""/>
        <dsp:cNvSpPr/>
      </dsp:nvSpPr>
      <dsp:spPr>
        <a:xfrm>
          <a:off x="4708017" y="1035688"/>
          <a:ext cx="797433" cy="79743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4887439" y="1035688"/>
        <a:ext cx="438589" cy="600068"/>
      </dsp:txXfrm>
    </dsp:sp>
    <dsp:sp modelId="{756CAD43-AB3F-4DBE-97E4-D5AE5A98478C}">
      <dsp:nvSpPr>
        <dsp:cNvPr id="0" name=""/>
        <dsp:cNvSpPr/>
      </dsp:nvSpPr>
      <dsp:spPr>
        <a:xfrm>
          <a:off x="5193792" y="2458799"/>
          <a:ext cx="797433" cy="79743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373214" y="2458799"/>
        <a:ext cx="438589" cy="600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1C3B3-0961-4D94-A365-2F9DCA11B947}">
      <dsp:nvSpPr>
        <dsp:cNvPr id="0" name=""/>
        <dsp:cNvSpPr/>
      </dsp:nvSpPr>
      <dsp:spPr>
        <a:xfrm>
          <a:off x="0" y="-80009"/>
          <a:ext cx="6384195" cy="1607819"/>
        </a:xfrm>
        <a:prstGeom prst="roundRect">
          <a:avLst>
            <a:gd name="adj" fmla="val 10000"/>
          </a:avLst>
        </a:prstGeom>
        <a:solidFill>
          <a:schemeClr val="accent2">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(aba) said </a:t>
          </a:r>
          <a:r>
            <a:rPr lang="en-GB" sz="1600" kern="1200" dirty="0" smtClean="0">
              <a:solidFill>
                <a:schemeClr val="tx1"/>
              </a:solidFill>
              <a:effectLst/>
              <a:latin typeface="+mn-lt"/>
              <a:ea typeface="+mn-ea"/>
              <a:cs typeface="+mn-cs"/>
            </a:rPr>
            <a:t>he was recently looking at a report from Cameroon in which our missionary-in-charge wrote that after the English-speaking areas, the message of </a:t>
          </a:r>
          <a:r>
            <a:rPr lang="en-GB" sz="1600" kern="1200" dirty="0" err="1" smtClean="0">
              <a:solidFill>
                <a:schemeClr val="tx1"/>
              </a:solidFill>
              <a:effectLst/>
              <a:latin typeface="+mn-lt"/>
              <a:ea typeface="+mn-ea"/>
              <a:cs typeface="+mn-cs"/>
            </a:rPr>
            <a:t>Ahmadiyyat</a:t>
          </a:r>
          <a:r>
            <a:rPr lang="en-GB" sz="1600" kern="1200" dirty="0" smtClean="0">
              <a:solidFill>
                <a:schemeClr val="tx1"/>
              </a:solidFill>
              <a:effectLst/>
              <a:latin typeface="+mn-lt"/>
              <a:ea typeface="+mn-ea"/>
              <a:cs typeface="+mn-cs"/>
            </a:rPr>
            <a:t> is also fast spreading among the French-speaking areas. </a:t>
          </a:r>
          <a:endParaRPr lang="en-GB" sz="1600" kern="1200" dirty="0"/>
        </a:p>
      </dsp:txBody>
      <dsp:txXfrm>
        <a:off x="47091" y="-32918"/>
        <a:ext cx="4975833" cy="1513637"/>
      </dsp:txXfrm>
    </dsp:sp>
    <dsp:sp modelId="{72795472-2AC5-46E4-9033-FE468FC6DA4A}">
      <dsp:nvSpPr>
        <dsp:cNvPr id="0" name=""/>
        <dsp:cNvSpPr/>
      </dsp:nvSpPr>
      <dsp:spPr>
        <a:xfrm>
          <a:off x="637814" y="1825771"/>
          <a:ext cx="6384195" cy="1041401"/>
        </a:xfrm>
        <a:prstGeom prst="roundRect">
          <a:avLst>
            <a:gd name="adj" fmla="val 10000"/>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As a result the jealousy of the local mullah, as well as some visiting mullah from Pakistan is on the increase</a:t>
          </a:r>
          <a:r>
            <a:rPr lang="en-GB" sz="1400" kern="1200" dirty="0" smtClean="0">
              <a:solidFill>
                <a:schemeClr val="tx1"/>
              </a:solidFill>
              <a:effectLst/>
              <a:latin typeface="+mn-lt"/>
              <a:ea typeface="+mn-ea"/>
              <a:cs typeface="+mn-cs"/>
            </a:rPr>
            <a:t>. </a:t>
          </a:r>
          <a:endParaRPr lang="en-GB" sz="1400" kern="1200" dirty="0"/>
        </a:p>
      </dsp:txBody>
      <dsp:txXfrm>
        <a:off x="668316" y="1856273"/>
        <a:ext cx="4922822" cy="980397"/>
      </dsp:txXfrm>
    </dsp:sp>
    <dsp:sp modelId="{CC774DDF-442E-4AB7-A56C-9F642686252A}">
      <dsp:nvSpPr>
        <dsp:cNvPr id="0" name=""/>
        <dsp:cNvSpPr/>
      </dsp:nvSpPr>
      <dsp:spPr>
        <a:xfrm>
          <a:off x="1126622" y="3262627"/>
          <a:ext cx="6384195" cy="932185"/>
        </a:xfrm>
        <a:prstGeom prst="roundRect">
          <a:avLst>
            <a:gd name="adj" fmla="val 10000"/>
          </a:avLst>
        </a:prstGeom>
        <a:solidFill>
          <a:schemeClr val="accent2">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said people of Africa may not be well-versed in worldly knowledge but their hearts are illumined with faith.</a:t>
          </a:r>
          <a:endParaRPr lang="en-GB" sz="1600" kern="1200" dirty="0"/>
        </a:p>
      </dsp:txBody>
      <dsp:txXfrm>
        <a:off x="1153925" y="3289930"/>
        <a:ext cx="4929220" cy="877579"/>
      </dsp:txXfrm>
    </dsp:sp>
    <dsp:sp modelId="{B2EDF7D6-B4F0-4F79-BBB8-ABD37F524A52}">
      <dsp:nvSpPr>
        <dsp:cNvPr id="0" name=""/>
        <dsp:cNvSpPr/>
      </dsp:nvSpPr>
      <dsp:spPr>
        <a:xfrm>
          <a:off x="5547138" y="1056576"/>
          <a:ext cx="837057" cy="8370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735476" y="1056576"/>
        <a:ext cx="460381" cy="629885"/>
      </dsp:txXfrm>
    </dsp:sp>
    <dsp:sp modelId="{F259C308-1D6D-44D8-8016-88AC272B3A81}">
      <dsp:nvSpPr>
        <dsp:cNvPr id="0" name=""/>
        <dsp:cNvSpPr/>
      </dsp:nvSpPr>
      <dsp:spPr>
        <a:xfrm>
          <a:off x="6110449" y="2550401"/>
          <a:ext cx="837057" cy="8370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298787" y="2550401"/>
        <a:ext cx="460381" cy="629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23937" y="277496"/>
          <a:ext cx="6234815" cy="890902"/>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His teachers had taught him a prayer for guidance on the straight path. He made that prayer </a:t>
          </a:r>
          <a:endParaRPr lang="en-GB" sz="1800" i="0" kern="1200" dirty="0">
            <a:solidFill>
              <a:schemeClr val="tx1"/>
            </a:solidFill>
          </a:endParaRPr>
        </a:p>
      </dsp:txBody>
      <dsp:txXfrm>
        <a:off x="50031" y="303590"/>
        <a:ext cx="4718335" cy="838714"/>
      </dsp:txXfrm>
    </dsp:sp>
    <dsp:sp modelId="{A8F28D3B-1F9E-44D8-8301-AEE69F4769C5}">
      <dsp:nvSpPr>
        <dsp:cNvPr id="0" name=""/>
        <dsp:cNvSpPr/>
      </dsp:nvSpPr>
      <dsp:spPr>
        <a:xfrm>
          <a:off x="554354" y="1686877"/>
          <a:ext cx="6282690" cy="1445895"/>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He saw a dream in which he saw himself standing on the top of a hill and then jumping from one hilltop to another. He saw a couple of monkeys around which are pestering him. Just then something gigantic appears and saves him from the monkeys</a:t>
          </a:r>
          <a:r>
            <a:rPr lang="en-GB" sz="1800" kern="1200" dirty="0" smtClean="0">
              <a:solidFill>
                <a:schemeClr val="tx1"/>
              </a:solidFill>
              <a:effectLst/>
              <a:latin typeface="+mn-lt"/>
              <a:ea typeface="+mn-ea"/>
              <a:cs typeface="+mn-cs"/>
            </a:rPr>
            <a:t>. </a:t>
          </a:r>
          <a:endParaRPr lang="en-GB" sz="1800" kern="1200" dirty="0">
            <a:solidFill>
              <a:schemeClr val="tx1"/>
            </a:solidFill>
          </a:endParaRPr>
        </a:p>
      </dsp:txBody>
      <dsp:txXfrm>
        <a:off x="596703" y="1729226"/>
        <a:ext cx="4703805" cy="1361197"/>
      </dsp:txXfrm>
    </dsp:sp>
    <dsp:sp modelId="{48AB5800-B5B2-43E7-B4C1-BCE59FF0376F}">
      <dsp:nvSpPr>
        <dsp:cNvPr id="0" name=""/>
        <dsp:cNvSpPr/>
      </dsp:nvSpPr>
      <dsp:spPr>
        <a:xfrm>
          <a:off x="1108709" y="3373754"/>
          <a:ext cx="6282690" cy="1445895"/>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Later he understood the interpretation of the dream that according to hadith the religious leaders of this age are like monkeys/apes and </a:t>
          </a:r>
          <a:r>
            <a:rPr lang="en-GB" sz="1600" kern="1200" dirty="0" err="1" smtClean="0">
              <a:solidFill>
                <a:schemeClr val="tx1"/>
              </a:solidFill>
              <a:effectLst/>
              <a:latin typeface="+mn-lt"/>
              <a:ea typeface="+mn-ea"/>
              <a:cs typeface="+mn-cs"/>
            </a:rPr>
            <a:t>Ahmadiyya</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had saved him from them. </a:t>
          </a:r>
          <a:endParaRPr lang="en-GB" sz="1600" kern="1200" dirty="0">
            <a:solidFill>
              <a:schemeClr val="tx1"/>
            </a:solidFill>
          </a:endParaRPr>
        </a:p>
      </dsp:txBody>
      <dsp:txXfrm>
        <a:off x="1151058" y="3416103"/>
        <a:ext cx="4703805" cy="1361197"/>
      </dsp:txXfrm>
    </dsp:sp>
    <dsp:sp modelId="{C316615D-EA9A-4F73-B5E0-3EF2D2265154}">
      <dsp:nvSpPr>
        <dsp:cNvPr id="0" name=""/>
        <dsp:cNvSpPr/>
      </dsp:nvSpPr>
      <dsp:spPr>
        <a:xfrm>
          <a:off x="5342858" y="1096470"/>
          <a:ext cx="939831" cy="939831"/>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554320" y="1096470"/>
        <a:ext cx="516907" cy="707223"/>
      </dsp:txXfrm>
    </dsp:sp>
    <dsp:sp modelId="{6DC76179-D4FE-429D-85A5-9279ABD8BE25}">
      <dsp:nvSpPr>
        <dsp:cNvPr id="0" name=""/>
        <dsp:cNvSpPr/>
      </dsp:nvSpPr>
      <dsp:spPr>
        <a:xfrm>
          <a:off x="5897213" y="2773708"/>
          <a:ext cx="939831" cy="939831"/>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108675" y="2773708"/>
        <a:ext cx="516907" cy="707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91AEA-8830-44C1-88BE-FA72630EBCDA}">
      <dsp:nvSpPr>
        <dsp:cNvPr id="0" name=""/>
        <dsp:cNvSpPr/>
      </dsp:nvSpPr>
      <dsp:spPr>
        <a:xfrm>
          <a:off x="0" y="0"/>
          <a:ext cx="7386680" cy="1071983"/>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The account of an </a:t>
          </a:r>
          <a:r>
            <a:rPr lang="en-GB" sz="1600" kern="1200" dirty="0" err="1" smtClean="0">
              <a:solidFill>
                <a:schemeClr val="tx1"/>
              </a:solidFill>
              <a:effectLst/>
              <a:latin typeface="+mn-lt"/>
              <a:ea typeface="+mn-ea"/>
              <a:cs typeface="+mn-cs"/>
            </a:rPr>
            <a:t>Ahmadi</a:t>
          </a:r>
          <a:r>
            <a:rPr lang="en-GB" sz="1600" kern="1200" dirty="0" smtClean="0">
              <a:solidFill>
                <a:schemeClr val="tx1"/>
              </a:solidFill>
              <a:effectLst/>
              <a:latin typeface="+mn-lt"/>
              <a:ea typeface="+mn-ea"/>
              <a:cs typeface="+mn-cs"/>
            </a:rPr>
            <a:t> from Indonesia is that years ago before he became an </a:t>
          </a:r>
          <a:r>
            <a:rPr lang="en-GB" sz="1600" kern="1200" dirty="0" err="1" smtClean="0">
              <a:solidFill>
                <a:schemeClr val="tx1"/>
              </a:solidFill>
              <a:effectLst/>
              <a:latin typeface="+mn-lt"/>
              <a:ea typeface="+mn-ea"/>
              <a:cs typeface="+mn-cs"/>
            </a:rPr>
            <a:t>Ahmadi</a:t>
          </a:r>
          <a:r>
            <a:rPr lang="en-GB" sz="1600" kern="1200" dirty="0" smtClean="0">
              <a:solidFill>
                <a:schemeClr val="tx1"/>
              </a:solidFill>
              <a:effectLst/>
              <a:latin typeface="+mn-lt"/>
              <a:ea typeface="+mn-ea"/>
              <a:cs typeface="+mn-cs"/>
            </a:rPr>
            <a:t> he fell ill and was in hospital. </a:t>
          </a:r>
          <a:endParaRPr lang="en-GB" sz="1600" b="1" u="sng" kern="1200" dirty="0">
            <a:solidFill>
              <a:schemeClr val="tx1"/>
            </a:solidFill>
          </a:endParaRPr>
        </a:p>
      </dsp:txBody>
      <dsp:txXfrm>
        <a:off x="31397" y="31397"/>
        <a:ext cx="6229927" cy="1009189"/>
      </dsp:txXfrm>
    </dsp:sp>
    <dsp:sp modelId="{5D4135EB-1C2B-4CF3-BF8A-6F9CF1385EAF}">
      <dsp:nvSpPr>
        <dsp:cNvPr id="0" name=""/>
        <dsp:cNvSpPr/>
      </dsp:nvSpPr>
      <dsp:spPr>
        <a:xfrm>
          <a:off x="651765" y="1250646"/>
          <a:ext cx="7386680" cy="1071983"/>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He saw in a vision the </a:t>
          </a:r>
          <a:r>
            <a:rPr lang="en-GB" sz="1600" i="1" kern="1200" dirty="0" err="1" smtClean="0">
              <a:solidFill>
                <a:schemeClr val="tx1"/>
              </a:solidFill>
              <a:effectLst/>
              <a:latin typeface="+mn-lt"/>
              <a:ea typeface="+mn-ea"/>
              <a:cs typeface="+mn-cs"/>
            </a:rPr>
            <a:t>Kalima</a:t>
          </a:r>
          <a:r>
            <a:rPr lang="en-GB" sz="1600" i="1" kern="1200" dirty="0" smtClean="0">
              <a:solidFill>
                <a:schemeClr val="tx1"/>
              </a:solidFill>
              <a:effectLst/>
              <a:latin typeface="+mn-lt"/>
              <a:ea typeface="+mn-ea"/>
              <a:cs typeface="+mn-cs"/>
            </a:rPr>
            <a:t> </a:t>
          </a:r>
          <a:r>
            <a:rPr lang="en-GB" sz="1600" i="1" kern="1200" dirty="0" err="1" smtClean="0">
              <a:solidFill>
                <a:schemeClr val="tx1"/>
              </a:solidFill>
              <a:effectLst/>
              <a:latin typeface="+mn-lt"/>
              <a:ea typeface="+mn-ea"/>
              <a:cs typeface="+mn-cs"/>
            </a:rPr>
            <a:t>Shahadah</a:t>
          </a:r>
          <a:r>
            <a:rPr lang="en-GB" sz="1600" i="1"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written on a large screen, later </a:t>
          </a:r>
          <a:r>
            <a:rPr lang="en-GB" sz="1600" kern="1200" dirty="0" err="1" smtClean="0">
              <a:solidFill>
                <a:schemeClr val="tx1"/>
              </a:solidFill>
              <a:effectLst/>
              <a:latin typeface="+mn-lt"/>
              <a:ea typeface="+mn-ea"/>
              <a:cs typeface="+mn-cs"/>
            </a:rPr>
            <a:t>Quranic</a:t>
          </a:r>
          <a:r>
            <a:rPr lang="en-GB" sz="1600" kern="1200" dirty="0" smtClean="0">
              <a:solidFill>
                <a:schemeClr val="tx1"/>
              </a:solidFill>
              <a:effectLst/>
              <a:latin typeface="+mn-lt"/>
              <a:ea typeface="+mn-ea"/>
              <a:cs typeface="+mn-cs"/>
            </a:rPr>
            <a:t> verses and </a:t>
          </a:r>
          <a:r>
            <a:rPr lang="en-GB" sz="1600" kern="1200" dirty="0" err="1" smtClean="0">
              <a:solidFill>
                <a:schemeClr val="tx1"/>
              </a:solidFill>
              <a:effectLst/>
              <a:latin typeface="+mn-lt"/>
              <a:ea typeface="+mn-ea"/>
              <a:cs typeface="+mn-cs"/>
            </a:rPr>
            <a:t>Ahadith</a:t>
          </a:r>
          <a:r>
            <a:rPr lang="en-GB" sz="1600" kern="1200" dirty="0" smtClean="0">
              <a:solidFill>
                <a:schemeClr val="tx1"/>
              </a:solidFill>
              <a:effectLst/>
              <a:latin typeface="+mn-lt"/>
              <a:ea typeface="+mn-ea"/>
              <a:cs typeface="+mn-cs"/>
            </a:rPr>
            <a:t> appeared on the screen, followed by words; ‘do not die before accepting Islam’ and some other phrases</a:t>
          </a:r>
          <a:r>
            <a:rPr lang="en-GB" sz="1800" kern="1200" dirty="0" smtClean="0">
              <a:solidFill>
                <a:schemeClr val="tx1"/>
              </a:solidFill>
              <a:effectLst/>
              <a:latin typeface="+mn-lt"/>
              <a:ea typeface="+mn-ea"/>
              <a:cs typeface="+mn-cs"/>
            </a:rPr>
            <a:t>.</a:t>
          </a:r>
          <a:endParaRPr lang="en-GB" sz="1800" kern="1200" dirty="0">
            <a:solidFill>
              <a:schemeClr val="tx1"/>
            </a:solidFill>
          </a:endParaRPr>
        </a:p>
      </dsp:txBody>
      <dsp:txXfrm>
        <a:off x="683162" y="1282043"/>
        <a:ext cx="5975331" cy="1009189"/>
      </dsp:txXfrm>
    </dsp:sp>
    <dsp:sp modelId="{03099403-C5CD-42BE-8ACC-421C7CA61180}">
      <dsp:nvSpPr>
        <dsp:cNvPr id="0" name=""/>
        <dsp:cNvSpPr/>
      </dsp:nvSpPr>
      <dsp:spPr>
        <a:xfrm>
          <a:off x="1303531" y="2501293"/>
          <a:ext cx="7386680" cy="1071983"/>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In </a:t>
          </a:r>
          <a:r>
            <a:rPr lang="en-GB" sz="1600" kern="1200" dirty="0" smtClean="0">
              <a:solidFill>
                <a:schemeClr val="tx1"/>
              </a:solidFill>
              <a:effectLst/>
              <a:latin typeface="+mn-lt"/>
              <a:ea typeface="+mn-ea"/>
              <a:cs typeface="+mn-cs"/>
            </a:rPr>
            <a:t>1998 he retired from the military and met an </a:t>
          </a:r>
          <a:r>
            <a:rPr lang="en-GB" sz="1600" kern="1200" dirty="0" err="1" smtClean="0">
              <a:solidFill>
                <a:schemeClr val="tx1"/>
              </a:solidFill>
              <a:effectLst/>
              <a:latin typeface="+mn-lt"/>
              <a:ea typeface="+mn-ea"/>
              <a:cs typeface="+mn-cs"/>
            </a:rPr>
            <a:t>Ahmadi</a:t>
          </a:r>
          <a:r>
            <a:rPr lang="en-GB" sz="1600" kern="1200" dirty="0" smtClean="0">
              <a:solidFill>
                <a:schemeClr val="tx1"/>
              </a:solidFill>
              <a:effectLst/>
              <a:latin typeface="+mn-lt"/>
              <a:ea typeface="+mn-ea"/>
              <a:cs typeface="+mn-cs"/>
            </a:rPr>
            <a:t> officer, who told him about our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The </a:t>
          </a:r>
          <a:r>
            <a:rPr lang="en-GB" sz="1600" kern="1200" dirty="0" err="1" smtClean="0">
              <a:solidFill>
                <a:schemeClr val="tx1"/>
              </a:solidFill>
              <a:effectLst/>
              <a:latin typeface="+mn-lt"/>
              <a:ea typeface="+mn-ea"/>
              <a:cs typeface="+mn-cs"/>
            </a:rPr>
            <a:t>Ahmadi</a:t>
          </a:r>
          <a:r>
            <a:rPr lang="en-GB" sz="1600" kern="1200" dirty="0" smtClean="0">
              <a:solidFill>
                <a:schemeClr val="tx1"/>
              </a:solidFill>
              <a:effectLst/>
              <a:latin typeface="+mn-lt"/>
              <a:ea typeface="+mn-ea"/>
              <a:cs typeface="+mn-cs"/>
            </a:rPr>
            <a:t> officer told him that the </a:t>
          </a:r>
          <a:r>
            <a:rPr lang="en-GB" sz="1600" kern="1200" dirty="0" err="1" smtClean="0">
              <a:solidFill>
                <a:schemeClr val="tx1"/>
              </a:solidFill>
              <a:effectLst/>
              <a:latin typeface="+mn-lt"/>
              <a:ea typeface="+mn-ea"/>
              <a:cs typeface="+mn-cs"/>
            </a:rPr>
            <a:t>Ahmadiyya</a:t>
          </a:r>
          <a:r>
            <a:rPr lang="en-GB" sz="1600" kern="1200" dirty="0" smtClean="0">
              <a:solidFill>
                <a:schemeClr val="tx1"/>
              </a:solidFill>
              <a:effectLst/>
              <a:latin typeface="+mn-lt"/>
              <a:ea typeface="+mn-ea"/>
              <a:cs typeface="+mn-cs"/>
            </a:rPr>
            <a:t> Community was the only community that had a worldwide Imam, the </a:t>
          </a:r>
          <a:r>
            <a:rPr lang="en-GB" sz="1600" kern="1200" dirty="0" err="1" smtClean="0">
              <a:solidFill>
                <a:schemeClr val="tx1"/>
              </a:solidFill>
              <a:effectLst/>
              <a:latin typeface="+mn-lt"/>
              <a:ea typeface="+mn-ea"/>
              <a:cs typeface="+mn-cs"/>
            </a:rPr>
            <a:t>Khalifatul</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Masih</a:t>
          </a:r>
          <a:r>
            <a:rPr lang="en-GB" sz="1600" kern="1200" dirty="0" smtClean="0">
              <a:solidFill>
                <a:schemeClr val="tx1"/>
              </a:solidFill>
              <a:effectLst/>
              <a:latin typeface="+mn-lt"/>
              <a:ea typeface="+mn-ea"/>
              <a:cs typeface="+mn-cs"/>
            </a:rPr>
            <a:t>.</a:t>
          </a:r>
          <a:endParaRPr lang="en-GB" sz="1600" kern="1200" dirty="0"/>
        </a:p>
      </dsp:txBody>
      <dsp:txXfrm>
        <a:off x="1334928" y="2532690"/>
        <a:ext cx="5975331" cy="1009189"/>
      </dsp:txXfrm>
    </dsp:sp>
    <dsp:sp modelId="{D72F3E8E-D724-463D-98FA-16E69D92208B}">
      <dsp:nvSpPr>
        <dsp:cNvPr id="0" name=""/>
        <dsp:cNvSpPr/>
      </dsp:nvSpPr>
      <dsp:spPr>
        <a:xfrm>
          <a:off x="6689891" y="812920"/>
          <a:ext cx="696789" cy="696789"/>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GB" sz="1800" kern="1200"/>
        </a:p>
      </dsp:txBody>
      <dsp:txXfrm>
        <a:off x="6846669" y="812920"/>
        <a:ext cx="383233" cy="524334"/>
      </dsp:txXfrm>
    </dsp:sp>
    <dsp:sp modelId="{B8327D10-0195-4926-8D48-77438D729A33}">
      <dsp:nvSpPr>
        <dsp:cNvPr id="0" name=""/>
        <dsp:cNvSpPr/>
      </dsp:nvSpPr>
      <dsp:spPr>
        <a:xfrm>
          <a:off x="7341657" y="2056420"/>
          <a:ext cx="696789" cy="696789"/>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GB" sz="3300" kern="1200"/>
        </a:p>
      </dsp:txBody>
      <dsp:txXfrm>
        <a:off x="7498435" y="2056420"/>
        <a:ext cx="383233" cy="5243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B275-6817-47EB-A36F-D259798D2609}">
      <dsp:nvSpPr>
        <dsp:cNvPr id="0" name=""/>
        <dsp:cNvSpPr/>
      </dsp:nvSpPr>
      <dsp:spPr>
        <a:xfrm rot="19339907">
          <a:off x="10290" y="1826502"/>
          <a:ext cx="2134896" cy="1894032"/>
        </a:xfrm>
        <a:prstGeom prst="round2Same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Ameer</a:t>
          </a:r>
          <a:r>
            <a:rPr lang="en-GB" sz="1600" kern="1200" dirty="0" smtClean="0">
              <a:solidFill>
                <a:schemeClr val="tx1"/>
              </a:solidFill>
              <a:effectLst/>
              <a:latin typeface="+mn-lt"/>
              <a:ea typeface="+mn-ea"/>
              <a:cs typeface="+mn-cs"/>
            </a:rPr>
            <a:t> sahib from The Gambia writes that in a village called </a:t>
          </a:r>
          <a:r>
            <a:rPr lang="en-GB" sz="1600" kern="1200" dirty="0" err="1" smtClean="0">
              <a:solidFill>
                <a:schemeClr val="tx1"/>
              </a:solidFill>
              <a:effectLst/>
              <a:latin typeface="+mn-lt"/>
              <a:ea typeface="+mn-ea"/>
              <a:cs typeface="+mn-cs"/>
            </a:rPr>
            <a:t>Sarai</a:t>
          </a:r>
          <a:r>
            <a:rPr lang="en-GB" sz="160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Mahmood, </a:t>
          </a:r>
          <a:r>
            <a:rPr lang="en-GB" sz="1600" kern="1200" dirty="0" err="1" smtClean="0">
              <a:solidFill>
                <a:schemeClr val="tx1"/>
              </a:solidFill>
              <a:effectLst/>
              <a:latin typeface="+mn-lt"/>
              <a:ea typeface="+mn-ea"/>
              <a:cs typeface="+mn-cs"/>
            </a:rPr>
            <a:t>Ahmadis</a:t>
          </a:r>
          <a:r>
            <a:rPr lang="en-GB" sz="160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and non-</a:t>
          </a:r>
          <a:r>
            <a:rPr lang="en-GB" sz="1600" kern="1200" dirty="0" err="1" smtClean="0">
              <a:solidFill>
                <a:schemeClr val="tx1"/>
              </a:solidFill>
              <a:effectLst/>
              <a:latin typeface="+mn-lt"/>
              <a:ea typeface="+mn-ea"/>
              <a:cs typeface="+mn-cs"/>
            </a:rPr>
            <a:t>Ahmadis</a:t>
          </a:r>
          <a:r>
            <a:rPr lang="en-GB" sz="1600" kern="1200" dirty="0" smtClean="0">
              <a:solidFill>
                <a:schemeClr val="tx1"/>
              </a:solidFill>
              <a:effectLst/>
              <a:latin typeface="+mn-lt"/>
              <a:ea typeface="+mn-ea"/>
              <a:cs typeface="+mn-cs"/>
            </a:rPr>
            <a:t> used to offer </a:t>
          </a:r>
          <a:r>
            <a:rPr lang="en-GB" sz="1600" kern="1200" dirty="0" err="1" smtClean="0">
              <a:solidFill>
                <a:schemeClr val="tx1"/>
              </a:solidFill>
              <a:effectLst/>
              <a:latin typeface="+mn-lt"/>
              <a:ea typeface="+mn-ea"/>
              <a:cs typeface="+mn-cs"/>
            </a:rPr>
            <a:t>Salat</a:t>
          </a:r>
          <a:r>
            <a:rPr lang="en-GB" sz="1600" kern="1200" dirty="0" smtClean="0">
              <a:solidFill>
                <a:schemeClr val="tx1"/>
              </a:solidFill>
              <a:effectLst/>
              <a:latin typeface="+mn-lt"/>
              <a:ea typeface="+mn-ea"/>
              <a:cs typeface="+mn-cs"/>
            </a:rPr>
            <a:t> together</a:t>
          </a:r>
          <a:r>
            <a:rPr lang="en-GB" sz="2000" kern="1200" dirty="0" smtClean="0">
              <a:solidFill>
                <a:schemeClr val="tx1"/>
              </a:solidFill>
              <a:effectLst/>
              <a:latin typeface="+mn-lt"/>
              <a:ea typeface="+mn-ea"/>
              <a:cs typeface="+mn-cs"/>
            </a:rPr>
            <a:t>.</a:t>
          </a:r>
          <a:endParaRPr lang="en-GB" sz="2000" kern="1200" dirty="0">
            <a:solidFill>
              <a:schemeClr val="tx1"/>
            </a:solidFill>
          </a:endParaRPr>
        </a:p>
      </dsp:txBody>
      <dsp:txXfrm>
        <a:off x="130999" y="1909325"/>
        <a:ext cx="1949978" cy="1801573"/>
      </dsp:txXfrm>
    </dsp:sp>
    <dsp:sp modelId="{630B3632-95C1-494F-9C94-3C087E20DF6D}">
      <dsp:nvSpPr>
        <dsp:cNvPr id="0" name=""/>
        <dsp:cNvSpPr/>
      </dsp:nvSpPr>
      <dsp:spPr>
        <a:xfrm rot="20400000">
          <a:off x="1798502" y="538853"/>
          <a:ext cx="2171972" cy="2029083"/>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Non-</a:t>
          </a:r>
          <a:r>
            <a:rPr lang="en-GB" sz="1600" kern="1200" dirty="0" err="1" smtClean="0">
              <a:solidFill>
                <a:schemeClr val="tx1"/>
              </a:solidFill>
              <a:effectLst/>
              <a:latin typeface="+mn-lt"/>
              <a:ea typeface="+mn-ea"/>
              <a:cs typeface="+mn-cs"/>
            </a:rPr>
            <a:t>Ahmadis</a:t>
          </a:r>
          <a:r>
            <a:rPr lang="en-GB" sz="1600" kern="1200" dirty="0" smtClean="0">
              <a:solidFill>
                <a:schemeClr val="tx1"/>
              </a:solidFill>
              <a:effectLst/>
              <a:latin typeface="+mn-lt"/>
              <a:ea typeface="+mn-ea"/>
              <a:cs typeface="+mn-cs"/>
            </a:rPr>
            <a:t> built a mosque in the neighbouring village. A villager decided to go to the non-</a:t>
          </a:r>
          <a:r>
            <a:rPr lang="en-GB" sz="1600" kern="1200" dirty="0" err="1" smtClean="0">
              <a:solidFill>
                <a:schemeClr val="tx1"/>
              </a:solidFill>
              <a:effectLst/>
              <a:latin typeface="+mn-lt"/>
              <a:ea typeface="+mn-ea"/>
              <a:cs typeface="+mn-cs"/>
            </a:rPr>
            <a:t>Ahmadi</a:t>
          </a:r>
          <a:r>
            <a:rPr lang="en-GB" sz="1600" kern="1200" dirty="0" smtClean="0">
              <a:solidFill>
                <a:schemeClr val="tx1"/>
              </a:solidFill>
              <a:effectLst/>
              <a:latin typeface="+mn-lt"/>
              <a:ea typeface="+mn-ea"/>
              <a:cs typeface="+mn-cs"/>
            </a:rPr>
            <a:t> mosque for his Friday Prayers. </a:t>
          </a:r>
          <a:endParaRPr lang="en-GB" sz="1600" kern="1200" dirty="0">
            <a:solidFill>
              <a:schemeClr val="tx1"/>
            </a:solidFill>
          </a:endParaRPr>
        </a:p>
      </dsp:txBody>
      <dsp:txXfrm>
        <a:off x="1914493" y="634918"/>
        <a:ext cx="1973868" cy="1930031"/>
      </dsp:txXfrm>
    </dsp:sp>
    <dsp:sp modelId="{570C5876-C68A-4BDA-A0CD-9B00C28B5BFA}">
      <dsp:nvSpPr>
        <dsp:cNvPr id="0" name=""/>
        <dsp:cNvSpPr/>
      </dsp:nvSpPr>
      <dsp:spPr>
        <a:xfrm rot="1200000">
          <a:off x="4418872" y="366982"/>
          <a:ext cx="2171972" cy="2102157"/>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He saw </a:t>
          </a:r>
          <a:r>
            <a:rPr lang="en-GB" sz="1600" kern="1200" dirty="0" smtClean="0">
              <a:solidFill>
                <a:schemeClr val="tx1"/>
              </a:solidFill>
              <a:effectLst/>
              <a:latin typeface="+mn-lt"/>
              <a:ea typeface="+mn-ea"/>
              <a:cs typeface="+mn-cs"/>
            </a:rPr>
            <a:t>a </a:t>
          </a:r>
          <a:r>
            <a:rPr lang="en-GB" sz="1600" kern="1200" dirty="0" smtClean="0">
              <a:solidFill>
                <a:schemeClr val="tx1"/>
              </a:solidFill>
              <a:effectLst/>
              <a:latin typeface="+mn-lt"/>
              <a:ea typeface="+mn-ea"/>
              <a:cs typeface="+mn-cs"/>
            </a:rPr>
            <a:t>dream in which he was told that the mosque he was about to abandon had more acceptance in the sight of God than the other. </a:t>
          </a:r>
          <a:endParaRPr lang="en-GB" sz="1600" kern="1200" dirty="0">
            <a:solidFill>
              <a:schemeClr val="tx1"/>
            </a:solidFill>
          </a:endParaRPr>
        </a:p>
      </dsp:txBody>
      <dsp:txXfrm>
        <a:off x="4503942" y="466507"/>
        <a:ext cx="1966734" cy="1999538"/>
      </dsp:txXfrm>
    </dsp:sp>
    <dsp:sp modelId="{EABBABD1-9B59-4974-81BF-443E8BDAC056}">
      <dsp:nvSpPr>
        <dsp:cNvPr id="0" name=""/>
        <dsp:cNvSpPr/>
      </dsp:nvSpPr>
      <dsp:spPr>
        <a:xfrm rot="3600000">
          <a:off x="6339191" y="2119020"/>
          <a:ext cx="2171972" cy="1820761"/>
        </a:xfrm>
        <a:prstGeom prst="round2SameRect">
          <a:avLst/>
        </a:prstGeom>
        <a:gradFill rotWithShape="0">
          <a:gsLst>
            <a:gs pos="0">
              <a:schemeClr val="accent2">
                <a:shade val="50000"/>
                <a:hueOff val="159687"/>
                <a:satOff val="-5698"/>
                <a:lumOff val="23484"/>
                <a:alphaOff val="0"/>
                <a:shade val="51000"/>
                <a:satMod val="130000"/>
              </a:schemeClr>
            </a:gs>
            <a:gs pos="80000">
              <a:schemeClr val="accent2">
                <a:shade val="50000"/>
                <a:hueOff val="159687"/>
                <a:satOff val="-5698"/>
                <a:lumOff val="23484"/>
                <a:alphaOff val="0"/>
                <a:shade val="93000"/>
                <a:satMod val="130000"/>
              </a:schemeClr>
            </a:gs>
            <a:gs pos="100000">
              <a:schemeClr val="accent2">
                <a:shade val="50000"/>
                <a:hueOff val="159687"/>
                <a:satOff val="-5698"/>
                <a:lumOff val="234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After waking, he went to the </a:t>
          </a:r>
          <a:r>
            <a:rPr lang="en-GB" sz="1800" kern="1200" dirty="0" err="1" smtClean="0">
              <a:solidFill>
                <a:schemeClr val="tx1"/>
              </a:solidFill>
              <a:effectLst/>
              <a:latin typeface="+mn-lt"/>
              <a:ea typeface="+mn-ea"/>
              <a:cs typeface="+mn-cs"/>
            </a:rPr>
            <a:t>Ahmadiyya</a:t>
          </a:r>
          <a:r>
            <a:rPr lang="en-GB" sz="1800" kern="1200" dirty="0" smtClean="0">
              <a:solidFill>
                <a:schemeClr val="tx1"/>
              </a:solidFill>
              <a:effectLst/>
              <a:latin typeface="+mn-lt"/>
              <a:ea typeface="+mn-ea"/>
              <a:cs typeface="+mn-cs"/>
            </a:rPr>
            <a:t> mosque and related his dream to people there. </a:t>
          </a:r>
          <a:endParaRPr lang="en-GB" sz="1800" kern="1200" dirty="0"/>
        </a:p>
      </dsp:txBody>
      <dsp:txXfrm>
        <a:off x="6389586" y="2185682"/>
        <a:ext cx="1994208" cy="17318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B275-6817-47EB-A36F-D259798D2609}">
      <dsp:nvSpPr>
        <dsp:cNvPr id="0" name=""/>
        <dsp:cNvSpPr/>
      </dsp:nvSpPr>
      <dsp:spPr>
        <a:xfrm rot="20539907">
          <a:off x="251043" y="962397"/>
          <a:ext cx="2564330" cy="2138100"/>
        </a:xfrm>
        <a:prstGeom prst="round2Same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In another incident from  Gambia someone in a village saw some fair-skinned people in Pakistani clothes in a dream and asked who they were</a:t>
          </a:r>
          <a:endParaRPr lang="en-GB" sz="1600" kern="1200" dirty="0">
            <a:solidFill>
              <a:schemeClr val="tx1"/>
            </a:solidFill>
          </a:endParaRPr>
        </a:p>
      </dsp:txBody>
      <dsp:txXfrm>
        <a:off x="371255" y="1064308"/>
        <a:ext cx="2355584" cy="2033727"/>
      </dsp:txXfrm>
    </dsp:sp>
    <dsp:sp modelId="{630B3632-95C1-494F-9C94-3C087E20DF6D}">
      <dsp:nvSpPr>
        <dsp:cNvPr id="0" name=""/>
        <dsp:cNvSpPr/>
      </dsp:nvSpPr>
      <dsp:spPr>
        <a:xfrm>
          <a:off x="2958833" y="470375"/>
          <a:ext cx="2608863" cy="1667543"/>
        </a:xfrm>
        <a:prstGeom prst="round2Same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In the dream he was told they were from </a:t>
          </a:r>
          <a:r>
            <a:rPr lang="en-GB" sz="1600" kern="1200" dirty="0" err="1" smtClean="0">
              <a:solidFill>
                <a:schemeClr val="tx1"/>
              </a:solidFill>
              <a:effectLst/>
              <a:latin typeface="+mn-lt"/>
              <a:ea typeface="+mn-ea"/>
              <a:cs typeface="+mn-cs"/>
            </a:rPr>
            <a:t>Qadian</a:t>
          </a:r>
          <a:r>
            <a:rPr lang="en-GB" sz="1600" kern="1200" dirty="0" smtClean="0">
              <a:solidFill>
                <a:schemeClr val="tx1"/>
              </a:solidFill>
              <a:effectLst/>
              <a:latin typeface="+mn-lt"/>
              <a:ea typeface="+mn-ea"/>
              <a:cs typeface="+mn-cs"/>
            </a:rPr>
            <a:t> and had come with the Mahdi. The person who saw the dream had no knowledge of </a:t>
          </a:r>
          <a:r>
            <a:rPr lang="en-GB" sz="1600" kern="1200" dirty="0" err="1" smtClean="0">
              <a:solidFill>
                <a:schemeClr val="tx1"/>
              </a:solidFill>
              <a:effectLst/>
              <a:latin typeface="+mn-lt"/>
              <a:ea typeface="+mn-ea"/>
              <a:cs typeface="+mn-cs"/>
            </a:rPr>
            <a:t>Qadian</a:t>
          </a:r>
          <a:endParaRPr lang="en-GB" sz="1600" kern="1200" dirty="0">
            <a:solidFill>
              <a:schemeClr val="tx1"/>
            </a:solidFill>
          </a:endParaRPr>
        </a:p>
      </dsp:txBody>
      <dsp:txXfrm>
        <a:off x="3040236" y="551778"/>
        <a:ext cx="2446057" cy="1586140"/>
      </dsp:txXfrm>
    </dsp:sp>
    <dsp:sp modelId="{570C5876-C68A-4BDA-A0CD-9B00C28B5BFA}">
      <dsp:nvSpPr>
        <dsp:cNvPr id="0" name=""/>
        <dsp:cNvSpPr/>
      </dsp:nvSpPr>
      <dsp:spPr>
        <a:xfrm rot="2400000">
          <a:off x="5784059" y="1423226"/>
          <a:ext cx="2608863" cy="2166979"/>
        </a:xfrm>
        <a:prstGeom prst="round2Same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20320" rIns="6096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Later, when he saw our </a:t>
          </a:r>
          <a:r>
            <a:rPr lang="en-GB" sz="1600" kern="1200" dirty="0" err="1" smtClean="0">
              <a:solidFill>
                <a:schemeClr val="tx1"/>
              </a:solidFill>
              <a:effectLst/>
              <a:latin typeface="+mn-lt"/>
              <a:ea typeface="+mn-ea"/>
              <a:cs typeface="+mn-cs"/>
            </a:rPr>
            <a:t>Ameer</a:t>
          </a:r>
          <a:r>
            <a:rPr lang="en-GB" sz="1600" kern="1200" dirty="0" smtClean="0">
              <a:solidFill>
                <a:schemeClr val="tx1"/>
              </a:solidFill>
              <a:effectLst/>
              <a:latin typeface="+mn-lt"/>
              <a:ea typeface="+mn-ea"/>
              <a:cs typeface="+mn-cs"/>
            </a:rPr>
            <a:t> sahib he said the people he had seen were of his kind and promptly took his </a:t>
          </a:r>
          <a:r>
            <a:rPr lang="en-GB" sz="1600" i="1" kern="1200" dirty="0" err="1" smtClean="0">
              <a:solidFill>
                <a:schemeClr val="tx1"/>
              </a:solidFill>
              <a:effectLst/>
              <a:latin typeface="+mn-lt"/>
              <a:ea typeface="+mn-ea"/>
              <a:cs typeface="+mn-cs"/>
            </a:rPr>
            <a:t>Bai’at</a:t>
          </a:r>
          <a:r>
            <a:rPr lang="en-GB" sz="1600" kern="1200" dirty="0" smtClean="0">
              <a:solidFill>
                <a:schemeClr val="tx1"/>
              </a:solidFill>
              <a:effectLst/>
              <a:latin typeface="+mn-lt"/>
              <a:ea typeface="+mn-ea"/>
              <a:cs typeface="+mn-cs"/>
            </a:rPr>
            <a:t>. </a:t>
          </a:r>
          <a:endParaRPr lang="en-GB" sz="1600" kern="1200" dirty="0">
            <a:solidFill>
              <a:schemeClr val="tx1"/>
            </a:solidFill>
          </a:endParaRPr>
        </a:p>
      </dsp:txBody>
      <dsp:txXfrm>
        <a:off x="5855844" y="1516635"/>
        <a:ext cx="2397297" cy="206119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7/10/2011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that in his sermon of last Friday which was delivered in Berlin, Germany, Hudhur mentioned the Divine blessings of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which Hudhur saw and felt at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as well as the blessings Hudhur experienced during other programmes organised by the German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Many new aspects of these blessings were observed and new avenues of introduction of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were opened which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should fully avail of.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a:t>
            </a:fld>
            <a:endParaRPr lang="en-US"/>
          </a:p>
        </p:txBody>
      </p:sp>
    </p:spTree>
    <p:extLst>
      <p:ext uri="{BB962C8B-B14F-4D97-AF65-F5344CB8AC3E}">
        <p14:creationId xmlns:p14="http://schemas.microsoft.com/office/powerpoint/2010/main" val="10396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another incident from The Gambia, Hudhur related that someone in a village saw some fair-skinned people in Pakistani clothes in a dream and asked who they were. In the dream he was told they were from </a:t>
            </a:r>
            <a:r>
              <a:rPr lang="en-GB" sz="1200" kern="1200" dirty="0" err="1" smtClean="0">
                <a:solidFill>
                  <a:schemeClr val="tx1"/>
                </a:solidFill>
                <a:effectLst/>
                <a:latin typeface="+mn-lt"/>
                <a:ea typeface="+mn-ea"/>
                <a:cs typeface="+mn-cs"/>
              </a:rPr>
              <a:t>Qadian</a:t>
            </a:r>
            <a:r>
              <a:rPr lang="en-GB" sz="1200" kern="1200" dirty="0" smtClean="0">
                <a:solidFill>
                  <a:schemeClr val="tx1"/>
                </a:solidFill>
                <a:effectLst/>
                <a:latin typeface="+mn-lt"/>
                <a:ea typeface="+mn-ea"/>
                <a:cs typeface="+mn-cs"/>
              </a:rPr>
              <a:t> and had come with the Mahdi. The person who saw the dream had no knowledge of </a:t>
            </a:r>
            <a:r>
              <a:rPr lang="en-GB" sz="1200" kern="1200" dirty="0" err="1" smtClean="0">
                <a:solidFill>
                  <a:schemeClr val="tx1"/>
                </a:solidFill>
                <a:effectLst/>
                <a:latin typeface="+mn-lt"/>
                <a:ea typeface="+mn-ea"/>
                <a:cs typeface="+mn-cs"/>
              </a:rPr>
              <a:t>Qadian</a:t>
            </a:r>
            <a:r>
              <a:rPr lang="en-GB" sz="1200" kern="1200" dirty="0" smtClean="0">
                <a:solidFill>
                  <a:schemeClr val="tx1"/>
                </a:solidFill>
                <a:effectLst/>
                <a:latin typeface="+mn-lt"/>
                <a:ea typeface="+mn-ea"/>
                <a:cs typeface="+mn-cs"/>
              </a:rPr>
              <a:t>. Later, when he saw our </a:t>
            </a:r>
            <a:r>
              <a:rPr lang="en-GB" sz="1200" kern="1200" dirty="0" err="1" smtClean="0">
                <a:solidFill>
                  <a:schemeClr val="tx1"/>
                </a:solidFill>
                <a:effectLst/>
                <a:latin typeface="+mn-lt"/>
                <a:ea typeface="+mn-ea"/>
                <a:cs typeface="+mn-cs"/>
              </a:rPr>
              <a:t>Ameer</a:t>
            </a:r>
            <a:r>
              <a:rPr lang="en-GB" sz="1200" kern="1200" dirty="0" smtClean="0">
                <a:solidFill>
                  <a:schemeClr val="tx1"/>
                </a:solidFill>
                <a:effectLst/>
                <a:latin typeface="+mn-lt"/>
                <a:ea typeface="+mn-ea"/>
                <a:cs typeface="+mn-cs"/>
              </a:rPr>
              <a:t> sahib he said the people he had seen were of his kind and promptly took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He is now a devoted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at the forefront of financial giving and is leading a pious life. </a:t>
            </a:r>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11</a:t>
            </a:fld>
            <a:endParaRPr lang="en-US"/>
          </a:p>
        </p:txBody>
      </p:sp>
    </p:spTree>
    <p:extLst>
      <p:ext uri="{BB962C8B-B14F-4D97-AF65-F5344CB8AC3E}">
        <p14:creationId xmlns:p14="http://schemas.microsoft.com/office/powerpoint/2010/main" val="69894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Muhammad </a:t>
            </a:r>
            <a:r>
              <a:rPr lang="en-GB" sz="1200" kern="1200" dirty="0" err="1" smtClean="0">
                <a:solidFill>
                  <a:schemeClr val="tx1"/>
                </a:solidFill>
                <a:effectLst/>
                <a:latin typeface="+mn-lt"/>
                <a:ea typeface="+mn-ea"/>
                <a:cs typeface="+mn-cs"/>
              </a:rPr>
              <a:t>Ramzan</a:t>
            </a:r>
            <a:r>
              <a:rPr lang="en-GB" sz="1200" kern="1200" dirty="0" smtClean="0">
                <a:solidFill>
                  <a:schemeClr val="tx1"/>
                </a:solidFill>
                <a:effectLst/>
                <a:latin typeface="+mn-lt"/>
                <a:ea typeface="+mn-ea"/>
                <a:cs typeface="+mn-cs"/>
              </a:rPr>
              <a:t> sahib came to our missionary and expressed the wish to join our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The missionary sahib asked him if he had been introduced to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He replied that he had already wasted a lot of time as he had been guided in a dream for the third time and certainly wanted to take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He said he had asked God for guidance and was shown an </a:t>
            </a:r>
            <a:r>
              <a:rPr lang="en-GB" sz="1200" kern="1200" dirty="0" err="1" smtClean="0">
                <a:solidFill>
                  <a:schemeClr val="tx1"/>
                </a:solidFill>
                <a:effectLst/>
                <a:latin typeface="+mn-lt"/>
                <a:ea typeface="+mn-ea"/>
                <a:cs typeface="+mn-cs"/>
              </a:rPr>
              <a:t>Ahmadiyya</a:t>
            </a:r>
            <a:r>
              <a:rPr lang="en-GB" sz="1200" kern="1200" dirty="0" smtClean="0">
                <a:solidFill>
                  <a:schemeClr val="tx1"/>
                </a:solidFill>
                <a:effectLst/>
                <a:latin typeface="+mn-lt"/>
                <a:ea typeface="+mn-ea"/>
                <a:cs typeface="+mn-cs"/>
              </a:rPr>
              <a:t> mosque in his dream three times.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12</a:t>
            </a:fld>
            <a:endParaRPr lang="en-US"/>
          </a:p>
        </p:txBody>
      </p:sp>
    </p:spTree>
    <p:extLst>
      <p:ext uri="{BB962C8B-B14F-4D97-AF65-F5344CB8AC3E}">
        <p14:creationId xmlns:p14="http://schemas.microsoft.com/office/powerpoint/2010/main" val="69894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Muhammad </a:t>
            </a:r>
            <a:r>
              <a:rPr lang="en-GB" sz="1200" kern="1200" dirty="0" err="1" smtClean="0">
                <a:solidFill>
                  <a:schemeClr val="tx1"/>
                </a:solidFill>
                <a:effectLst/>
                <a:latin typeface="+mn-lt"/>
                <a:ea typeface="+mn-ea"/>
                <a:cs typeface="+mn-cs"/>
              </a:rPr>
              <a:t>Rabe</a:t>
            </a:r>
            <a:r>
              <a:rPr lang="en-GB" sz="1200" kern="1200" dirty="0" smtClean="0">
                <a:solidFill>
                  <a:schemeClr val="tx1"/>
                </a:solidFill>
                <a:effectLst/>
                <a:latin typeface="+mn-lt"/>
                <a:ea typeface="+mn-ea"/>
                <a:cs typeface="+mn-cs"/>
              </a:rPr>
              <a:t> sahib from Algeria writes that he had been viewing MTA for a while and was astonished to hear of the views on death of Jesus (on whom be peace), </a:t>
            </a:r>
            <a:r>
              <a:rPr lang="en-GB" sz="1200" kern="1200" dirty="0" err="1" smtClean="0">
                <a:solidFill>
                  <a:schemeClr val="tx1"/>
                </a:solidFill>
                <a:effectLst/>
                <a:latin typeface="+mn-lt"/>
                <a:ea typeface="+mn-ea"/>
                <a:cs typeface="+mn-cs"/>
              </a:rPr>
              <a:t>Dajjal</a:t>
            </a:r>
            <a:r>
              <a:rPr lang="en-GB" sz="1200" kern="1200" dirty="0" smtClean="0">
                <a:solidFill>
                  <a:schemeClr val="tx1"/>
                </a:solidFill>
                <a:effectLst/>
                <a:latin typeface="+mn-lt"/>
                <a:ea typeface="+mn-ea"/>
                <a:cs typeface="+mn-cs"/>
              </a:rPr>
              <a:t> and Imam Mahdi. When he performed </a:t>
            </a:r>
            <a:r>
              <a:rPr lang="en-GB" sz="1200" i="1" kern="1200" dirty="0" err="1" smtClean="0">
                <a:solidFill>
                  <a:schemeClr val="tx1"/>
                </a:solidFill>
                <a:effectLst/>
                <a:latin typeface="+mn-lt"/>
                <a:ea typeface="+mn-ea"/>
                <a:cs typeface="+mn-cs"/>
              </a:rPr>
              <a:t>Istakharah</a:t>
            </a:r>
            <a:r>
              <a:rPr lang="en-GB" sz="1200" kern="1200" dirty="0" smtClean="0">
                <a:solidFill>
                  <a:schemeClr val="tx1"/>
                </a:solidFill>
                <a:effectLst/>
                <a:latin typeface="+mn-lt"/>
                <a:ea typeface="+mn-ea"/>
                <a:cs typeface="+mn-cs"/>
              </a:rPr>
              <a:t> he saw a dream in which he is in a mosque with Mustapha </a:t>
            </a:r>
            <a:r>
              <a:rPr lang="en-GB" sz="1200" kern="1200" dirty="0" err="1" smtClean="0">
                <a:solidFill>
                  <a:schemeClr val="tx1"/>
                </a:solidFill>
                <a:effectLst/>
                <a:latin typeface="+mn-lt"/>
                <a:ea typeface="+mn-ea"/>
                <a:cs typeface="+mn-cs"/>
              </a:rPr>
              <a:t>Thabit</a:t>
            </a:r>
            <a:r>
              <a:rPr lang="en-GB" sz="1200" kern="1200" dirty="0" smtClean="0">
                <a:solidFill>
                  <a:schemeClr val="tx1"/>
                </a:solidFill>
                <a:effectLst/>
                <a:latin typeface="+mn-lt"/>
                <a:ea typeface="+mn-ea"/>
                <a:cs typeface="+mn-cs"/>
              </a:rPr>
              <a:t> sahib and others who ask him how he came to know of Imam Mahdi. He answers ‘through </a:t>
            </a:r>
            <a:r>
              <a:rPr lang="en-GB" sz="1200" i="1" kern="1200" dirty="0" err="1" smtClean="0">
                <a:solidFill>
                  <a:schemeClr val="tx1"/>
                </a:solidFill>
                <a:effectLst/>
                <a:latin typeface="+mn-lt"/>
                <a:ea typeface="+mn-ea"/>
                <a:cs typeface="+mn-cs"/>
              </a:rPr>
              <a:t>Istakharah</a:t>
            </a:r>
            <a:r>
              <a:rPr lang="en-GB" sz="1200" kern="1200" dirty="0" smtClean="0">
                <a:solidFill>
                  <a:schemeClr val="tx1"/>
                </a:solidFill>
                <a:effectLst/>
                <a:latin typeface="+mn-lt"/>
                <a:ea typeface="+mn-ea"/>
                <a:cs typeface="+mn-cs"/>
              </a:rPr>
              <a:t>’. He became an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and as a consequence his friends abandoned him but he says all he wants is God’s pleasure. </a:t>
            </a:r>
          </a:p>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73E4F-ADC9-40ED-82F1-66ECA4B4A757}"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missionary sahib of Zimbabwe writes that an office-holder of Muslim Youth has taken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At his first attempt for Baptism the priest fell ill, the second time the priest’s mother fell ill and the third time there was such a heavy downpour that none could </a:t>
            </a:r>
            <a:r>
              <a:rPr lang="en-GB" sz="1200" kern="1200" dirty="0" err="1" smtClean="0">
                <a:solidFill>
                  <a:schemeClr val="tx1"/>
                </a:solidFill>
                <a:effectLst/>
                <a:latin typeface="+mn-lt"/>
                <a:ea typeface="+mn-ea"/>
                <a:cs typeface="+mn-cs"/>
              </a:rPr>
              <a:t>rea</a:t>
            </a:r>
            <a:r>
              <a:rPr lang="en-GB" sz="1200" kern="1200" dirty="0" smtClean="0">
                <a:solidFill>
                  <a:schemeClr val="tx1"/>
                </a:solidFill>
                <a:effectLst/>
                <a:latin typeface="+mn-lt"/>
                <a:ea typeface="+mn-ea"/>
                <a:cs typeface="+mn-cs"/>
              </a:rPr>
              <a:t>. Prior to becoming a Muslim he wanted to join a Christian </a:t>
            </a:r>
            <a:r>
              <a:rPr lang="en-GB" sz="1200" kern="1200" dirty="0" err="1" smtClean="0">
                <a:solidFill>
                  <a:schemeClr val="tx1"/>
                </a:solidFill>
                <a:effectLst/>
                <a:latin typeface="+mn-lt"/>
                <a:ea typeface="+mn-ea"/>
                <a:cs typeface="+mn-cs"/>
              </a:rPr>
              <a:t>Churchch</a:t>
            </a:r>
            <a:r>
              <a:rPr lang="en-GB" sz="1200" kern="1200" dirty="0" smtClean="0">
                <a:solidFill>
                  <a:schemeClr val="tx1"/>
                </a:solidFill>
                <a:effectLst/>
                <a:latin typeface="+mn-lt"/>
                <a:ea typeface="+mn-ea"/>
                <a:cs typeface="+mn-cs"/>
              </a:rPr>
              <a:t> the church. He saw a dream in which he is in a crowd and Jesus (on whom be peace) beckons him, but he cannot reach him in the crowd. He gave up the idea to join the church. Prior to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he had a dream in which his entire body up to his neck is buried in a swamp when someone pulls him out of it. Our missionary asked him if he remembered the person who had pulled him out of the swamp to which he said yes. When he was shown a photo of the Promised Messiah (on whom be peace) he recognised him as the person who had rescued him.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14</a:t>
            </a:fld>
            <a:endParaRPr lang="en-US"/>
          </a:p>
        </p:txBody>
      </p:sp>
    </p:spTree>
    <p:extLst>
      <p:ext uri="{BB962C8B-B14F-4D97-AF65-F5344CB8AC3E}">
        <p14:creationId xmlns:p14="http://schemas.microsoft.com/office/powerpoint/2010/main" val="37719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Missionary sahib from Burkina Faso writes that a 75 year old person took his </a:t>
            </a:r>
            <a:r>
              <a:rPr lang="en-GB" sz="1200" i="1" kern="1200" dirty="0" err="1" smtClean="0">
                <a:solidFill>
                  <a:schemeClr val="tx1"/>
                </a:solidFill>
                <a:effectLst/>
                <a:latin typeface="+mn-lt"/>
                <a:ea typeface="+mn-ea"/>
                <a:cs typeface="+mn-cs"/>
              </a:rPr>
              <a:t>Bai’at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said that he saw a holy man in a dream who told him that Hadhrat Adam’s advent had taken place and he should be accepted. A month later he saw the dream again. The person was told that God had given the Promised Messiah (on whom be peace) the name Adam, this pleased him. Not only did he take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he did </a:t>
            </a:r>
            <a:r>
              <a:rPr lang="en-GB" sz="1200" kern="1200" dirty="0" err="1" smtClean="0">
                <a:solidFill>
                  <a:schemeClr val="tx1"/>
                </a:solidFill>
                <a:effectLst/>
                <a:latin typeface="+mn-lt"/>
                <a:ea typeface="+mn-ea"/>
                <a:cs typeface="+mn-cs"/>
              </a:rPr>
              <a:t>Tabligh</a:t>
            </a:r>
            <a:r>
              <a:rPr lang="en-GB" sz="1200" kern="1200" dirty="0" smtClean="0">
                <a:solidFill>
                  <a:schemeClr val="tx1"/>
                </a:solidFill>
                <a:effectLst/>
                <a:latin typeface="+mn-lt"/>
                <a:ea typeface="+mn-ea"/>
                <a:cs typeface="+mn-cs"/>
              </a:rPr>
              <a:t> in his family and as a result a hundred others also took </a:t>
            </a:r>
            <a:r>
              <a:rPr lang="en-GB" sz="1200" i="1" kern="1200" dirty="0" err="1" smtClean="0">
                <a:solidFill>
                  <a:schemeClr val="tx1"/>
                </a:solidFill>
                <a:effectLst/>
                <a:latin typeface="+mn-lt"/>
                <a:ea typeface="+mn-ea"/>
                <a:cs typeface="+mn-cs"/>
              </a:rPr>
              <a:t>Bai’at</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5CFB-692A-4713-9D80-7B9203594BCB}" type="slidenum">
              <a:rPr lang="en-US" smtClean="0">
                <a:cs typeface="Arial" charset="0"/>
              </a:rPr>
              <a:pPr fontAlgn="base">
                <a:spcBef>
                  <a:spcPct val="0"/>
                </a:spcBef>
                <a:spcAft>
                  <a:spcPct val="0"/>
                </a:spcAft>
                <a:defRPr/>
              </a:pPr>
              <a:t>15</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 lady from Egypt, </a:t>
            </a:r>
            <a:r>
              <a:rPr lang="en-GB" sz="1200" kern="1200" dirty="0" err="1" smtClean="0">
                <a:solidFill>
                  <a:schemeClr val="tx1"/>
                </a:solidFill>
                <a:effectLst/>
                <a:latin typeface="+mn-lt"/>
                <a:ea typeface="+mn-ea"/>
                <a:cs typeface="+mn-cs"/>
              </a:rPr>
              <a:t>Haallah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sahiba</a:t>
            </a:r>
            <a:r>
              <a:rPr lang="en-GB" sz="1200" kern="1200" dirty="0" smtClean="0">
                <a:solidFill>
                  <a:schemeClr val="tx1"/>
                </a:solidFill>
                <a:effectLst/>
                <a:latin typeface="+mn-lt"/>
                <a:ea typeface="+mn-ea"/>
                <a:cs typeface="+mn-cs"/>
              </a:rPr>
              <a:t>,  saw in a dream that Imam Mahdi and his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are walking on water. She asks them if she could accompany them and they reply they would take her along on their way back. Following this dream, she looked into Sufism but was not satisfied. One day while channel-hopping she happened to come </a:t>
            </a:r>
            <a:r>
              <a:rPr lang="en-GB" sz="1200" kern="1200" dirty="0" err="1" smtClean="0">
                <a:solidFill>
                  <a:schemeClr val="tx1"/>
                </a:solidFill>
                <a:effectLst/>
                <a:latin typeface="+mn-lt"/>
                <a:ea typeface="+mn-ea"/>
                <a:cs typeface="+mn-cs"/>
              </a:rPr>
              <a:t>acorss</a:t>
            </a:r>
            <a:r>
              <a:rPr lang="en-GB" sz="1200" kern="1200" dirty="0" smtClean="0">
                <a:solidFill>
                  <a:schemeClr val="tx1"/>
                </a:solidFill>
                <a:effectLst/>
                <a:latin typeface="+mn-lt"/>
                <a:ea typeface="+mn-ea"/>
                <a:cs typeface="+mn-cs"/>
              </a:rPr>
              <a:t> MTA and was astonished to see the person who she seen walking on water in the dream. She wrote to Hudhur that she had seen him in the dream. Hudhur explained that God’s objective to show people the </a:t>
            </a:r>
            <a:r>
              <a:rPr lang="en-GB" sz="1200" kern="1200" dirty="0" err="1" smtClean="0">
                <a:solidFill>
                  <a:schemeClr val="tx1"/>
                </a:solidFill>
                <a:effectLst/>
                <a:latin typeface="+mn-lt"/>
                <a:ea typeface="+mn-ea"/>
                <a:cs typeface="+mn-cs"/>
              </a:rPr>
              <a:t>Khulafa</a:t>
            </a:r>
            <a:r>
              <a:rPr lang="en-GB" sz="1200" kern="1200" dirty="0" smtClean="0">
                <a:solidFill>
                  <a:schemeClr val="tx1"/>
                </a:solidFill>
                <a:effectLst/>
                <a:latin typeface="+mn-lt"/>
                <a:ea typeface="+mn-ea"/>
                <a:cs typeface="+mn-cs"/>
              </a:rPr>
              <a:t> in dreams is to let them know that after the Promised Messiah (on whom be peace) his </a:t>
            </a:r>
            <a:r>
              <a:rPr lang="en-GB" sz="1200" kern="1200" dirty="0" err="1" smtClean="0">
                <a:solidFill>
                  <a:schemeClr val="tx1"/>
                </a:solidFill>
                <a:effectLst/>
                <a:latin typeface="+mn-lt"/>
                <a:ea typeface="+mn-ea"/>
                <a:cs typeface="+mn-cs"/>
              </a:rPr>
              <a:t>Khulafa</a:t>
            </a:r>
            <a:r>
              <a:rPr lang="en-GB" sz="1200" kern="1200" dirty="0" smtClean="0">
                <a:solidFill>
                  <a:schemeClr val="tx1"/>
                </a:solidFill>
                <a:effectLst/>
                <a:latin typeface="+mn-lt"/>
                <a:ea typeface="+mn-ea"/>
                <a:cs typeface="+mn-cs"/>
              </a:rPr>
              <a:t> are carrying on with his mission.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16</a:t>
            </a:fld>
            <a:endParaRPr lang="en-US"/>
          </a:p>
        </p:txBody>
      </p:sp>
    </p:spTree>
    <p:extLst>
      <p:ext uri="{BB962C8B-B14F-4D97-AF65-F5344CB8AC3E}">
        <p14:creationId xmlns:p14="http://schemas.microsoft.com/office/powerpoint/2010/main" val="335025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Our missionary from Benin writes that their new domestic help called </a:t>
            </a:r>
            <a:r>
              <a:rPr lang="en-GB" sz="1200" kern="1200" dirty="0" err="1" smtClean="0">
                <a:solidFill>
                  <a:schemeClr val="tx1"/>
                </a:solidFill>
                <a:effectLst/>
                <a:latin typeface="+mn-lt"/>
                <a:ea typeface="+mn-ea"/>
                <a:cs typeface="+mn-cs"/>
              </a:rPr>
              <a:t>Lateefa</a:t>
            </a:r>
            <a:r>
              <a:rPr lang="en-GB" sz="1200" kern="1200" dirty="0" smtClean="0">
                <a:solidFill>
                  <a:schemeClr val="tx1"/>
                </a:solidFill>
                <a:effectLst/>
                <a:latin typeface="+mn-lt"/>
                <a:ea typeface="+mn-ea"/>
                <a:cs typeface="+mn-cs"/>
              </a:rPr>
              <a:t> fell ill and did not come to work for two to three weeks. When she returned to work it was time for UK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Salana</a:t>
            </a:r>
            <a:r>
              <a:rPr lang="en-GB" sz="1200" kern="1200" dirty="0" smtClean="0">
                <a:solidFill>
                  <a:schemeClr val="tx1"/>
                </a:solidFill>
                <a:effectLst/>
                <a:latin typeface="+mn-lt"/>
                <a:ea typeface="+mn-ea"/>
                <a:cs typeface="+mn-cs"/>
              </a:rPr>
              <a:t>. She told the </a:t>
            </a:r>
            <a:r>
              <a:rPr lang="en-GB" sz="1200" kern="1200" dirty="0" err="1" smtClean="0">
                <a:solidFill>
                  <a:schemeClr val="tx1"/>
                </a:solidFill>
                <a:effectLst/>
                <a:latin typeface="+mn-lt"/>
                <a:ea typeface="+mn-ea"/>
                <a:cs typeface="+mn-cs"/>
              </a:rPr>
              <a:t>murrabi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shaib’s</a:t>
            </a:r>
            <a:r>
              <a:rPr lang="en-GB" sz="1200" kern="1200" dirty="0" smtClean="0">
                <a:solidFill>
                  <a:schemeClr val="tx1"/>
                </a:solidFill>
                <a:effectLst/>
                <a:latin typeface="+mn-lt"/>
                <a:ea typeface="+mn-ea"/>
                <a:cs typeface="+mn-cs"/>
              </a:rPr>
              <a:t> wife that she had seen some dreams a few times while she was off-work which had had a deep effect on her. She said while she was ill she used to pray to God to forgive her and cause her to die while on the straight path. In her dream she saw her room is filled with light and a holy person who is wearing a beautiful white turban appears and beckons her to him.   Next time she dreamed that the holy person enters a large white house and says something while he holds people’s hands. There are people of every race present there who repeat words after the holy person. Later, the holy person stands up and gives a discourse on the Holy Prophet (peace and blessings of Allah be on him). The day the lady related this dream was the day of International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at the UK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They took her to the mosque to see the proceedings of International </a:t>
            </a:r>
            <a:r>
              <a:rPr lang="en-GB" sz="1200" i="1" kern="1200" dirty="0" err="1" smtClean="0">
                <a:solidFill>
                  <a:schemeClr val="tx1"/>
                </a:solidFill>
                <a:effectLst/>
                <a:latin typeface="+mn-lt"/>
                <a:ea typeface="+mn-ea"/>
                <a:cs typeface="+mn-cs"/>
              </a:rPr>
              <a:t>Bai’at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 TV. As she sat watching MTA, she kept repeating that is what she had seen in her dream. During the International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as Hudhur entered the white marquee, she remarked, ‘look, he is entering the large white house’ as she had seen in her dream. </a:t>
            </a:r>
            <a:r>
              <a:rPr lang="en-GB" sz="1200" kern="1200" dirty="0" err="1" smtClean="0">
                <a:solidFill>
                  <a:schemeClr val="tx1"/>
                </a:solidFill>
                <a:effectLst/>
                <a:latin typeface="+mn-lt"/>
                <a:ea typeface="+mn-ea"/>
                <a:cs typeface="+mn-cs"/>
              </a:rPr>
              <a:t>Murrabi</a:t>
            </a:r>
            <a:r>
              <a:rPr lang="en-GB" sz="1200" kern="1200" dirty="0" smtClean="0">
                <a:solidFill>
                  <a:schemeClr val="tx1"/>
                </a:solidFill>
                <a:effectLst/>
                <a:latin typeface="+mn-lt"/>
                <a:ea typeface="+mn-ea"/>
                <a:cs typeface="+mn-cs"/>
              </a:rPr>
              <a:t> sahib explained to her that God had guided her with great clarity and the </a:t>
            </a:r>
            <a:r>
              <a:rPr lang="en-GB" sz="1200" kern="1200" dirty="0" err="1" smtClean="0">
                <a:solidFill>
                  <a:schemeClr val="tx1"/>
                </a:solidFill>
                <a:effectLst/>
                <a:latin typeface="+mn-lt"/>
                <a:ea typeface="+mn-ea"/>
                <a:cs typeface="+mn-cs"/>
              </a:rPr>
              <a:t>Khalifatul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Masih</a:t>
            </a:r>
            <a:r>
              <a:rPr lang="en-GB" sz="1200" kern="1200" dirty="0" smtClean="0">
                <a:solidFill>
                  <a:schemeClr val="tx1"/>
                </a:solidFill>
                <a:effectLst/>
                <a:latin typeface="+mn-lt"/>
                <a:ea typeface="+mn-ea"/>
                <a:cs typeface="+mn-cs"/>
              </a:rPr>
              <a:t> had beckoned her himself. She said that although she had repeated the words but she would think about it. She came back to say her parents were very upset with her. Another time she came and cried and said that the holy person (Hudhur </a:t>
            </a:r>
            <a:r>
              <a:rPr lang="en-GB" sz="1200" kern="1200" dirty="0" err="1" smtClean="0">
                <a:solidFill>
                  <a:schemeClr val="tx1"/>
                </a:solidFill>
                <a:effectLst/>
                <a:latin typeface="+mn-lt"/>
                <a:ea typeface="+mn-ea"/>
                <a:cs typeface="+mn-cs"/>
              </a:rPr>
              <a:t>Aqdas</a:t>
            </a:r>
            <a:r>
              <a:rPr lang="en-GB" sz="1200" kern="1200" dirty="0" smtClean="0">
                <a:solidFill>
                  <a:schemeClr val="tx1"/>
                </a:solidFill>
                <a:effectLst/>
                <a:latin typeface="+mn-lt"/>
                <a:ea typeface="+mn-ea"/>
                <a:cs typeface="+mn-cs"/>
              </a:rPr>
              <a:t>) had come in her dream again and had told her about the Holy Prophet (peace and blessings of Allah be on him). She said she was confused, death could come at any time and she was over fifty years of age. She then decided she wanted to become an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she took her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and started paying </a:t>
            </a:r>
            <a:r>
              <a:rPr lang="en-GB" sz="1200" kern="1200" dirty="0" err="1" smtClean="0">
                <a:solidFill>
                  <a:schemeClr val="tx1"/>
                </a:solidFill>
                <a:effectLst/>
                <a:latin typeface="+mn-lt"/>
                <a:ea typeface="+mn-ea"/>
                <a:cs typeface="+mn-cs"/>
              </a:rPr>
              <a:t>chanda</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17</a:t>
            </a:fld>
            <a:endParaRPr lang="en-US"/>
          </a:p>
        </p:txBody>
      </p:sp>
    </p:spTree>
    <p:extLst>
      <p:ext uri="{BB962C8B-B14F-4D97-AF65-F5344CB8AC3E}">
        <p14:creationId xmlns:p14="http://schemas.microsoft.com/office/powerpoint/2010/main" val="223215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there were numerous other accounts like this and he would relate some during the forthcoming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Hudhur said it is not possible to mention them all and that is why now Hudhur has started mentioning some accounts during the year. Hudhur said the new and long-term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should pray for the strengthening of their faith and should praise God and be grateful to Him, for it is merely with His grace that He is showing us the paths of truth. May He always continue to show them to us.</a:t>
            </a:r>
          </a:p>
          <a:p>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18</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Hudhur said although this trip was planned spontaneously, yet it received many blessings of God and many </a:t>
            </a:r>
            <a:r>
              <a:rPr lang="en-US" sz="1200" b="0" i="1" kern="1200" dirty="0" err="1" smtClean="0">
                <a:solidFill>
                  <a:schemeClr val="tx1"/>
                </a:solidFill>
                <a:effectLst/>
                <a:latin typeface="+mn-lt"/>
                <a:ea typeface="+mn-ea"/>
                <a:cs typeface="+mn-cs"/>
              </a:rPr>
              <a:t>bai’ats</a:t>
            </a:r>
            <a:r>
              <a:rPr lang="en-US" sz="1200" b="0" i="0" kern="1200" dirty="0" smtClean="0">
                <a:solidFill>
                  <a:schemeClr val="tx1"/>
                </a:solidFill>
                <a:effectLst/>
                <a:latin typeface="+mn-lt"/>
                <a:ea typeface="+mn-ea"/>
                <a:cs typeface="+mn-cs"/>
              </a:rPr>
              <a:t> took place. May God enhance the faith of new Ahmadis and may we always experience progress of our </a:t>
            </a:r>
            <a:r>
              <a:rPr lang="en-US" sz="1200" b="0" i="0" kern="1200" dirty="0" err="1" smtClean="0">
                <a:solidFill>
                  <a:schemeClr val="tx1"/>
                </a:solidFill>
                <a:effectLst/>
                <a:latin typeface="+mn-lt"/>
                <a:ea typeface="+mn-ea"/>
                <a:cs typeface="+mn-cs"/>
              </a:rPr>
              <a:t>Jama’at</a:t>
            </a:r>
            <a:r>
              <a:rPr lang="en-US" sz="1200" b="0" i="0" kern="1200" dirty="0" smtClean="0">
                <a:solidFill>
                  <a:schemeClr val="tx1"/>
                </a:solidFill>
                <a:effectLst/>
                <a:latin typeface="+mn-lt"/>
                <a:ea typeface="+mn-ea"/>
                <a:cs typeface="+mn-cs"/>
              </a:rPr>
              <a:t>. This grace of God is in support of the Promised Messiah (on whom be peace) and in accordance to Divine promises made to him and it strengthens our faith. May God always bestow His grace on us.</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21</a:t>
            </a:fld>
            <a:endParaRPr lang="en-US"/>
          </a:p>
        </p:txBody>
      </p:sp>
    </p:spTree>
    <p:extLst>
      <p:ext uri="{BB962C8B-B14F-4D97-AF65-F5344CB8AC3E}">
        <p14:creationId xmlns:p14="http://schemas.microsoft.com/office/powerpoint/2010/main" val="3028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Salana</a:t>
            </a:r>
            <a:r>
              <a:rPr lang="en-GB" sz="1200" kern="1200" dirty="0" smtClean="0">
                <a:solidFill>
                  <a:schemeClr val="tx1"/>
                </a:solidFill>
                <a:effectLst/>
                <a:latin typeface="+mn-lt"/>
                <a:ea typeface="+mn-ea"/>
                <a:cs typeface="+mn-cs"/>
              </a:rPr>
              <a:t> has also taken place in Belgium and with the grace of God, Belgium is also progressing in </a:t>
            </a:r>
            <a:r>
              <a:rPr lang="en-GB" sz="1200" i="1" kern="1200" dirty="0" err="1" smtClean="0">
                <a:solidFill>
                  <a:schemeClr val="tx1"/>
                </a:solidFill>
                <a:effectLst/>
                <a:latin typeface="+mn-lt"/>
                <a:ea typeface="+mn-ea"/>
                <a:cs typeface="+mn-cs"/>
              </a:rPr>
              <a:t>Bai’ats</a:t>
            </a:r>
            <a:r>
              <a:rPr lang="en-GB" sz="1200" kern="1200" dirty="0" smtClean="0">
                <a:solidFill>
                  <a:schemeClr val="tx1"/>
                </a:solidFill>
                <a:effectLst/>
                <a:latin typeface="+mn-lt"/>
                <a:ea typeface="+mn-ea"/>
                <a:cs typeface="+mn-cs"/>
              </a:rPr>
              <a:t>, community relations and in taking the message of </a:t>
            </a:r>
            <a:r>
              <a:rPr lang="en-GB" sz="1200" kern="1200" dirty="0" err="1" smtClean="0">
                <a:solidFill>
                  <a:schemeClr val="tx1"/>
                </a:solidFill>
                <a:effectLst/>
                <a:latin typeface="+mn-lt"/>
                <a:ea typeface="+mn-ea"/>
                <a:cs typeface="+mn-cs"/>
              </a:rPr>
              <a:t>Ahmadiyyat</a:t>
            </a:r>
            <a:r>
              <a:rPr lang="en-GB" sz="1200" kern="1200" dirty="0" smtClean="0">
                <a:solidFill>
                  <a:schemeClr val="tx1"/>
                </a:solidFill>
                <a:effectLst/>
                <a:latin typeface="+mn-lt"/>
                <a:ea typeface="+mn-ea"/>
                <a:cs typeface="+mn-cs"/>
              </a:rPr>
              <a:t> to others. Indeed, all these avenues are being opened by God and expression of true gratitude for every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is in taking full advantage of these new avenues; look after the new-comers and draw attention to their own improvement. </a:t>
            </a:r>
          </a:p>
          <a:p>
            <a:pPr algn="ct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3</a:t>
            </a:fld>
            <a:endParaRPr lang="en-US"/>
          </a:p>
        </p:txBody>
      </p:sp>
    </p:spTree>
    <p:extLst>
      <p:ext uri="{BB962C8B-B14F-4D97-AF65-F5344CB8AC3E}">
        <p14:creationId xmlns:p14="http://schemas.microsoft.com/office/powerpoint/2010/main" val="71089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During the travel to Germany, Hudhur had stopped overnight at Belgium whereas on the way back Hudhur had stopped over at Holland and observed many blessings in both these places. A meeting with Hudhur was arranged for sixty to seventy people in Belgium. Some among them were close to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God opened their hearts and they were granted persuasion of hearts and minds and were thus enabled to take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Hudhur told them that the Promised Messiah’s (on whom be peace) advent took place among the latter-ones to take forward the task of his master, the Holy Prophet (peace and blessings of Allah be on him) who had indeed made the ignorant, who at times stooped to barbarism,  recognise true human values and he took them close to God. These people attained high spiritual levels and were so connected to God that worldly matters lost their significance for them and later the Promised Messiah (on whom be peace) came in accordance with </a:t>
            </a:r>
            <a:r>
              <a:rPr lang="en-GB" sz="1200" kern="1200" dirty="0" err="1" smtClean="0">
                <a:solidFill>
                  <a:schemeClr val="tx1"/>
                </a:solidFill>
                <a:effectLst/>
                <a:latin typeface="+mn-lt"/>
                <a:ea typeface="+mn-ea"/>
                <a:cs typeface="+mn-cs"/>
              </a:rPr>
              <a:t>Quranic</a:t>
            </a:r>
            <a:r>
              <a:rPr lang="en-GB" sz="1200" kern="1200" dirty="0" smtClean="0">
                <a:solidFill>
                  <a:schemeClr val="tx1"/>
                </a:solidFill>
                <a:effectLst/>
                <a:latin typeface="+mn-lt"/>
                <a:ea typeface="+mn-ea"/>
                <a:cs typeface="+mn-cs"/>
              </a:rPr>
              <a:t> prophecy. Someone in the gathering, who Hudhur assumed was an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sought permission to speak. In a very emotional way he told Hudhur that having listened to him that today it is also the task of the followers of the Promised Messiah (on whom be peace) to turn others into godly people, he pledged that he would reform himself as well as be a helper in spreading the true teaching of Islam in the world. He then announced that he wished to enter into the fold of </a:t>
            </a:r>
            <a:r>
              <a:rPr lang="en-GB" sz="1200" kern="1200" dirty="0" err="1" smtClean="0">
                <a:solidFill>
                  <a:schemeClr val="tx1"/>
                </a:solidFill>
                <a:effectLst/>
                <a:latin typeface="+mn-lt"/>
                <a:ea typeface="+mn-ea"/>
                <a:cs typeface="+mn-cs"/>
              </a:rPr>
              <a:t>Ahmadiyyat</a:t>
            </a:r>
            <a:r>
              <a:rPr lang="en-GB" sz="1200" kern="1200" dirty="0" smtClean="0">
                <a:solidFill>
                  <a:schemeClr val="tx1"/>
                </a:solidFill>
                <a:effectLst/>
                <a:latin typeface="+mn-lt"/>
                <a:ea typeface="+mn-ea"/>
                <a:cs typeface="+mn-cs"/>
              </a:rPr>
              <a:t> and requested that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was taken so that he could be included in great helpers of the Promised Messiah (on whom be peace). Hudhur said seven or eight others joined him in taking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Vakeelul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Tabshir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Majid</a:t>
            </a:r>
            <a:r>
              <a:rPr lang="en-GB" sz="1200" kern="1200" dirty="0" smtClean="0">
                <a:solidFill>
                  <a:schemeClr val="tx1"/>
                </a:solidFill>
                <a:effectLst/>
                <a:latin typeface="+mn-lt"/>
                <a:ea typeface="+mn-ea"/>
                <a:cs typeface="+mn-cs"/>
              </a:rPr>
              <a:t> sahib is writing a detailed report on </a:t>
            </a:r>
            <a:r>
              <a:rPr lang="en-GB" sz="1200" kern="1200" dirty="0" err="1" smtClean="0">
                <a:solidFill>
                  <a:schemeClr val="tx1"/>
                </a:solidFill>
                <a:effectLst/>
                <a:latin typeface="+mn-lt"/>
                <a:ea typeface="+mn-ea"/>
                <a:cs typeface="+mn-cs"/>
              </a:rPr>
              <a:t>Hudhur’s</a:t>
            </a:r>
            <a:r>
              <a:rPr lang="en-GB" sz="1200" kern="1200" dirty="0" smtClean="0">
                <a:solidFill>
                  <a:schemeClr val="tx1"/>
                </a:solidFill>
                <a:effectLst/>
                <a:latin typeface="+mn-lt"/>
                <a:ea typeface="+mn-ea"/>
                <a:cs typeface="+mn-cs"/>
              </a:rPr>
              <a:t> European travel which will be printed in Al </a:t>
            </a:r>
            <a:r>
              <a:rPr lang="en-GB" sz="1200" kern="1200" dirty="0" err="1" smtClean="0">
                <a:solidFill>
                  <a:schemeClr val="tx1"/>
                </a:solidFill>
                <a:effectLst/>
                <a:latin typeface="+mn-lt"/>
                <a:ea typeface="+mn-ea"/>
                <a:cs typeface="+mn-cs"/>
              </a:rPr>
              <a:t>Fazl</a:t>
            </a:r>
            <a:r>
              <a:rPr lang="en-GB" sz="1200" kern="1200" dirty="0" smtClean="0">
                <a:solidFill>
                  <a:schemeClr val="tx1"/>
                </a:solidFill>
                <a:effectLst/>
                <a:latin typeface="+mn-lt"/>
                <a:ea typeface="+mn-ea"/>
                <a:cs typeface="+mn-cs"/>
              </a:rPr>
              <a:t>. Hudhur added that all those who took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were extremely emotional and said they would do whatever was needed of them and they would take to others what they had received. With the grace of God there is great enthusiasm and keenness among them.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4</a:t>
            </a:fld>
            <a:endParaRPr lang="en-US"/>
          </a:p>
        </p:txBody>
      </p:sp>
    </p:spTree>
    <p:extLst>
      <p:ext uri="{BB962C8B-B14F-4D97-AF65-F5344CB8AC3E}">
        <p14:creationId xmlns:p14="http://schemas.microsoft.com/office/powerpoint/2010/main" val="141589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On the travels back from Germany Hudhur stopped at Holland. Today the </a:t>
            </a:r>
            <a:r>
              <a:rPr lang="en-GB" sz="1200" kern="1200" dirty="0" err="1" smtClean="0">
                <a:solidFill>
                  <a:schemeClr val="tx1"/>
                </a:solidFill>
                <a:effectLst/>
                <a:latin typeface="+mn-lt"/>
                <a:ea typeface="+mn-ea"/>
                <a:cs typeface="+mn-cs"/>
              </a:rPr>
              <a:t>Jalsa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Salana</a:t>
            </a:r>
            <a:r>
              <a:rPr lang="en-GB" sz="1200" kern="1200" dirty="0" smtClean="0">
                <a:solidFill>
                  <a:schemeClr val="tx1"/>
                </a:solidFill>
                <a:effectLst/>
                <a:latin typeface="+mn-lt"/>
                <a:ea typeface="+mn-ea"/>
                <a:cs typeface="+mn-cs"/>
              </a:rPr>
              <a:t> of Holland begins; may it be blessed in every way and may the people there also greatly progress in </a:t>
            </a:r>
            <a:r>
              <a:rPr lang="en-GB" sz="1200" kern="1200" dirty="0" err="1" smtClean="0">
                <a:solidFill>
                  <a:schemeClr val="tx1"/>
                </a:solidFill>
                <a:effectLst/>
                <a:latin typeface="+mn-lt"/>
                <a:ea typeface="+mn-ea"/>
                <a:cs typeface="+mn-cs"/>
              </a:rPr>
              <a:t>Tabligh</a:t>
            </a:r>
            <a:r>
              <a:rPr lang="en-GB" sz="1200" kern="1200" dirty="0" smtClean="0">
                <a:solidFill>
                  <a:schemeClr val="tx1"/>
                </a:solidFill>
                <a:effectLst/>
                <a:latin typeface="+mn-lt"/>
                <a:ea typeface="+mn-ea"/>
                <a:cs typeface="+mn-cs"/>
              </a:rPr>
              <a:t> and Tarbiyyat matters.  As voices against Islam are raised time and again in Holland, they need to work extremely hard as well as pray.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as well as the auxiliaries should make programmes to present the teachings of Islam to others. Hudhur met Arabic-speaking new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as well as those who are close to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One person among them took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God has indeed started favourable winds in our direction. It is our duty to put in complete efforts to take advantage of these blessings.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5</a:t>
            </a:fld>
            <a:endParaRPr lang="en-US"/>
          </a:p>
        </p:txBody>
      </p:sp>
    </p:spTree>
    <p:extLst>
      <p:ext uri="{BB962C8B-B14F-4D97-AF65-F5344CB8AC3E}">
        <p14:creationId xmlns:p14="http://schemas.microsoft.com/office/powerpoint/2010/main" val="96438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emotional condition of the new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is ineffable. Such blessings are being bestowed by God on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that they are evident even during short visits. The revolutionary changes appear to come about in minutes. Hudhur explained that these people come to meet Hudhur, they speak with him and return with a new passion and vigour, bringing forth a fresh aspect of the revelation of the Promised Messiah (on whom be peace): ‘People whom We will direct from heaven will help you.’ [</a:t>
            </a:r>
            <a:r>
              <a:rPr lang="en-GB" sz="1200" kern="1200" dirty="0" err="1" smtClean="0">
                <a:solidFill>
                  <a:schemeClr val="tx1"/>
                </a:solidFill>
                <a:effectLst/>
                <a:latin typeface="+mn-lt"/>
                <a:ea typeface="+mn-ea"/>
                <a:cs typeface="+mn-cs"/>
              </a:rPr>
              <a:t>Tadhkirah</a:t>
            </a:r>
            <a:r>
              <a:rPr lang="en-GB" sz="1200" kern="1200" dirty="0" smtClean="0">
                <a:solidFill>
                  <a:schemeClr val="tx1"/>
                </a:solidFill>
                <a:effectLst/>
                <a:latin typeface="+mn-lt"/>
                <a:ea typeface="+mn-ea"/>
                <a:cs typeface="+mn-cs"/>
              </a:rPr>
              <a:t>, p. 442]. Hudhur explained that majority of the new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are those who were granted the passion to search for the truth by God. The proverbial mullah can try his best but it is God Who is purifying hearts and inclining them to </a:t>
            </a:r>
            <a:r>
              <a:rPr lang="en-GB" sz="1200" kern="1200" dirty="0" err="1" smtClean="0">
                <a:solidFill>
                  <a:schemeClr val="tx1"/>
                </a:solidFill>
                <a:effectLst/>
                <a:latin typeface="+mn-lt"/>
                <a:ea typeface="+mn-ea"/>
                <a:cs typeface="+mn-cs"/>
              </a:rPr>
              <a:t>Ahmadiyyat</a:t>
            </a:r>
            <a:r>
              <a:rPr lang="en-GB" sz="1200" kern="1200" dirty="0" smtClean="0">
                <a:solidFill>
                  <a:schemeClr val="tx1"/>
                </a:solidFill>
                <a:effectLst/>
                <a:latin typeface="+mn-lt"/>
                <a:ea typeface="+mn-ea"/>
                <a:cs typeface="+mn-cs"/>
              </a:rPr>
              <a:t> and these people do not show weakness out of fear of the world.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6</a:t>
            </a:fld>
            <a:endParaRPr lang="en-US"/>
          </a:p>
        </p:txBody>
      </p:sp>
    </p:spTree>
    <p:extLst>
      <p:ext uri="{BB962C8B-B14F-4D97-AF65-F5344CB8AC3E}">
        <p14:creationId xmlns:p14="http://schemas.microsoft.com/office/powerpoint/2010/main" val="231338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he was recently looking at a report from Cameroon in which our missionary-in-charge wrote that after the English-speaking areas, the message of </a:t>
            </a:r>
            <a:r>
              <a:rPr lang="en-GB" sz="1200" kern="1200" dirty="0" err="1" smtClean="0">
                <a:solidFill>
                  <a:schemeClr val="tx1"/>
                </a:solidFill>
                <a:effectLst/>
                <a:latin typeface="+mn-lt"/>
                <a:ea typeface="+mn-ea"/>
                <a:cs typeface="+mn-cs"/>
              </a:rPr>
              <a:t>Ahmadiyyat</a:t>
            </a:r>
            <a:r>
              <a:rPr lang="en-GB" sz="1200" kern="1200" dirty="0" smtClean="0">
                <a:solidFill>
                  <a:schemeClr val="tx1"/>
                </a:solidFill>
                <a:effectLst/>
                <a:latin typeface="+mn-lt"/>
                <a:ea typeface="+mn-ea"/>
                <a:cs typeface="+mn-cs"/>
              </a:rPr>
              <a:t> is also fast spreading among the French-speaking areas. As a result the jealousy of the local mullah, as well as some visiting mullah from Pakistan is on the increase. Some Pakistan mullahs came to our mosque and were abusive and tried to intimidate. The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told them that if they wished to offer Salat, they should do so otherwise, they should leave because no one wished to listen to their nonsense. They left but some sixty kilometres further they went into another of our newly inaugurated mosque. A large majority of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there had gone to attend a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convention in a nearby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and only a few people were in the mosque. The mullahs intimidated them. The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there did not heed them but as some local mullahs as well as some high-ranking people were also in the party they could not do anything in response. The mullahs took some copies of the Qur’an as well as some other books and ripped the board from the front of the mosque and took it with them. When the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people returned, the authorities were notified. Our opponents had greatly incited everyone against us and they are also well-connected to the authorities. However, when the matter reached the head administrator whom we had invited at the inauguration of the mosque, he said if these people came again, he would have them arrested and would take them to court. Hudhur said people of Africa may not be well-versed in worldly knowledge but their hearts are illumined with faith. It is indeed Satan’s job to turn people away from faith. He had announced that only the pure and the sincere would not come under his spell, the rest he would leave astray. Thus, those who are going to entice to badness, will do so. But those who have been shown the truth and have become sincere servants of God will always stay firm on faith.</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7</a:t>
            </a:fld>
            <a:endParaRPr lang="en-US"/>
          </a:p>
        </p:txBody>
      </p:sp>
    </p:spTree>
    <p:extLst>
      <p:ext uri="{BB962C8B-B14F-4D97-AF65-F5344CB8AC3E}">
        <p14:creationId xmlns:p14="http://schemas.microsoft.com/office/powerpoint/2010/main" val="314698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Our representative from Kyrgyzstan writes that he took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last Ramadan. His teachers had taught him a prayer for guidance on the straight path a while ago but he did not make that prayer. A few days after he eventually made that prayer he saw a dream in which he saw himself standing on the top of a hill and then jumping from one hilltop to another. He saw a couple of monkeys around which are pestering him. Just then something gigantic appears and saves him from the monkeys. A few days after seeing this dream, he came in contact with our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He obtained some books and read them and soon after he took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Later he understood the interpretation of the dream that according to hadith the religious leaders of this age are like monkeys/apes and </a:t>
            </a:r>
            <a:r>
              <a:rPr lang="en-GB" sz="1200" kern="1200" dirty="0" err="1" smtClean="0">
                <a:solidFill>
                  <a:schemeClr val="tx1"/>
                </a:solidFill>
                <a:effectLst/>
                <a:latin typeface="+mn-lt"/>
                <a:ea typeface="+mn-ea"/>
                <a:cs typeface="+mn-cs"/>
              </a:rPr>
              <a:t>Ahmadiyya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had saved him from them. </a:t>
            </a:r>
          </a:p>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73E4F-ADC9-40ED-82F1-66ECA4B4A757}" type="slidenum">
              <a:rPr lang="en-US" smtClean="0">
                <a:cs typeface="Arial" charset="0"/>
              </a:rPr>
              <a:pPr fontAlgn="base">
                <a:spcBef>
                  <a:spcPct val="0"/>
                </a:spcBef>
                <a:spcAft>
                  <a:spcPct val="0"/>
                </a:spcAft>
                <a:defRPr/>
              </a:pPr>
              <a:t>8</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account of an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from Indonesia is that years ago before he became an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he fell ill and was in hospital. When he came to, he saw in a vision the </a:t>
            </a:r>
            <a:r>
              <a:rPr lang="en-GB" sz="1200" i="1" kern="1200" dirty="0" err="1" smtClean="0">
                <a:solidFill>
                  <a:schemeClr val="tx1"/>
                </a:solidFill>
                <a:effectLst/>
                <a:latin typeface="+mn-lt"/>
                <a:ea typeface="+mn-ea"/>
                <a:cs typeface="+mn-cs"/>
              </a:rPr>
              <a:t>Kalima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Shahadah</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written on a large screen, later </a:t>
            </a:r>
            <a:r>
              <a:rPr lang="en-GB" sz="1200" kern="1200" dirty="0" err="1" smtClean="0">
                <a:solidFill>
                  <a:schemeClr val="tx1"/>
                </a:solidFill>
                <a:effectLst/>
                <a:latin typeface="+mn-lt"/>
                <a:ea typeface="+mn-ea"/>
                <a:cs typeface="+mn-cs"/>
              </a:rPr>
              <a:t>Quranic</a:t>
            </a:r>
            <a:r>
              <a:rPr lang="en-GB" sz="1200" kern="1200" dirty="0" smtClean="0">
                <a:solidFill>
                  <a:schemeClr val="tx1"/>
                </a:solidFill>
                <a:effectLst/>
                <a:latin typeface="+mn-lt"/>
                <a:ea typeface="+mn-ea"/>
                <a:cs typeface="+mn-cs"/>
              </a:rPr>
              <a:t> verses and </a:t>
            </a:r>
            <a:r>
              <a:rPr lang="en-GB" sz="1200" kern="1200" dirty="0" err="1" smtClean="0">
                <a:solidFill>
                  <a:schemeClr val="tx1"/>
                </a:solidFill>
                <a:effectLst/>
                <a:latin typeface="+mn-lt"/>
                <a:ea typeface="+mn-ea"/>
                <a:cs typeface="+mn-cs"/>
              </a:rPr>
              <a:t>Ahadith</a:t>
            </a:r>
            <a:r>
              <a:rPr lang="en-GB" sz="1200" kern="1200" dirty="0" smtClean="0">
                <a:solidFill>
                  <a:schemeClr val="tx1"/>
                </a:solidFill>
                <a:effectLst/>
                <a:latin typeface="+mn-lt"/>
                <a:ea typeface="+mn-ea"/>
                <a:cs typeface="+mn-cs"/>
              </a:rPr>
              <a:t> appeared on the screen, followed by words; ‘do not die before accepting Islam’ and some other phrases. The person became quite anxious about the message on the screen since he was a Muslim. He began reading books and looked into </a:t>
            </a:r>
            <a:r>
              <a:rPr lang="en-GB" sz="1200" kern="1200" dirty="0" err="1" smtClean="0">
                <a:solidFill>
                  <a:schemeClr val="tx1"/>
                </a:solidFill>
                <a:effectLst/>
                <a:latin typeface="+mn-lt"/>
                <a:ea typeface="+mn-ea"/>
                <a:cs typeface="+mn-cs"/>
              </a:rPr>
              <a:t>Ahadith</a:t>
            </a:r>
            <a:r>
              <a:rPr lang="en-GB" sz="1200" kern="1200" dirty="0" smtClean="0">
                <a:solidFill>
                  <a:schemeClr val="tx1"/>
                </a:solidFill>
                <a:effectLst/>
                <a:latin typeface="+mn-lt"/>
                <a:ea typeface="+mn-ea"/>
                <a:cs typeface="+mn-cs"/>
              </a:rPr>
              <a:t>. After reading the hadith about 73 sects of Islam and only one of them to be the true community, he started looking for such a community but remained unsuccessful.  In 1998 he retired from the military. He met an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officer to whom he mentioned his anxiety. The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officer told him about our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and said that it is important for a </a:t>
            </a:r>
            <a:r>
              <a:rPr lang="en-GB" sz="1200"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that it should have an Imam and followers and that the Imam should be on a worldwide level. The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officer told him that the </a:t>
            </a:r>
            <a:r>
              <a:rPr lang="en-GB" sz="1200" kern="1200" dirty="0" err="1" smtClean="0">
                <a:solidFill>
                  <a:schemeClr val="tx1"/>
                </a:solidFill>
                <a:effectLst/>
                <a:latin typeface="+mn-lt"/>
                <a:ea typeface="+mn-ea"/>
                <a:cs typeface="+mn-cs"/>
              </a:rPr>
              <a:t>Ahmadiyya</a:t>
            </a:r>
            <a:r>
              <a:rPr lang="en-GB" sz="1200" kern="1200" dirty="0" smtClean="0">
                <a:solidFill>
                  <a:schemeClr val="tx1"/>
                </a:solidFill>
                <a:effectLst/>
                <a:latin typeface="+mn-lt"/>
                <a:ea typeface="+mn-ea"/>
                <a:cs typeface="+mn-cs"/>
              </a:rPr>
              <a:t> Community was the only community that had a worldwide Imam, the </a:t>
            </a:r>
            <a:r>
              <a:rPr lang="en-GB" sz="1200" kern="1200" dirty="0" err="1" smtClean="0">
                <a:solidFill>
                  <a:schemeClr val="tx1"/>
                </a:solidFill>
                <a:effectLst/>
                <a:latin typeface="+mn-lt"/>
                <a:ea typeface="+mn-ea"/>
                <a:cs typeface="+mn-cs"/>
              </a:rPr>
              <a:t>Khalifatul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Masih</a:t>
            </a:r>
            <a:r>
              <a:rPr lang="en-GB" sz="1200" kern="1200" dirty="0" smtClean="0">
                <a:solidFill>
                  <a:schemeClr val="tx1"/>
                </a:solidFill>
                <a:effectLst/>
                <a:latin typeface="+mn-lt"/>
                <a:ea typeface="+mn-ea"/>
                <a:cs typeface="+mn-cs"/>
              </a:rPr>
              <a:t>. He expressed what he had heard many negative things from the mullah about the Promised Messiah (on whom be peace) but the </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officer told him the facts. As a result his faith continued to enhance and he took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Now his keenness in </a:t>
            </a:r>
            <a:r>
              <a:rPr lang="en-GB" sz="1200" kern="1200" dirty="0" err="1" smtClean="0">
                <a:solidFill>
                  <a:schemeClr val="tx1"/>
                </a:solidFill>
                <a:effectLst/>
                <a:latin typeface="+mn-lt"/>
                <a:ea typeface="+mn-ea"/>
                <a:cs typeface="+mn-cs"/>
              </a:rPr>
              <a:t>Tabligh</a:t>
            </a:r>
            <a:r>
              <a:rPr lang="en-GB" sz="1200" kern="1200" dirty="0" smtClean="0">
                <a:solidFill>
                  <a:schemeClr val="tx1"/>
                </a:solidFill>
                <a:effectLst/>
                <a:latin typeface="+mn-lt"/>
                <a:ea typeface="+mn-ea"/>
                <a:cs typeface="+mn-cs"/>
              </a:rPr>
              <a:t> is of an obsessive level. </a:t>
            </a:r>
          </a:p>
          <a:p>
            <a:endParaRPr lang="en-GB" dirty="0" smtClean="0"/>
          </a:p>
        </p:txBody>
      </p:sp>
      <p:sp>
        <p:nvSpPr>
          <p:cNvPr id="4" name="Slide Number Placeholder 3"/>
          <p:cNvSpPr>
            <a:spLocks noGrp="1"/>
          </p:cNvSpPr>
          <p:nvPr>
            <p:ph type="sldNum" sz="quarter" idx="5"/>
          </p:nvPr>
        </p:nvSpPr>
        <p:spPr/>
        <p:txBody>
          <a:bodyPr/>
          <a:lstStyle/>
          <a:p>
            <a:pPr>
              <a:defRPr/>
            </a:pPr>
            <a:fld id="{8DCEBD55-A5BB-490D-9E8F-D24B2B3EBAC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mn-lt"/>
                <a:ea typeface="+mn-ea"/>
                <a:cs typeface="+mn-cs"/>
              </a:rPr>
              <a:t>Ameer</a:t>
            </a:r>
            <a:r>
              <a:rPr lang="en-GB" sz="1200" kern="1200" dirty="0" smtClean="0">
                <a:solidFill>
                  <a:schemeClr val="tx1"/>
                </a:solidFill>
                <a:effectLst/>
                <a:latin typeface="+mn-lt"/>
                <a:ea typeface="+mn-ea"/>
                <a:cs typeface="+mn-cs"/>
              </a:rPr>
              <a:t> sahib from The Gambia writes that in a village called </a:t>
            </a:r>
            <a:r>
              <a:rPr lang="en-GB" sz="1200" kern="1200" dirty="0" err="1" smtClean="0">
                <a:solidFill>
                  <a:schemeClr val="tx1"/>
                </a:solidFill>
                <a:effectLst/>
                <a:latin typeface="+mn-lt"/>
                <a:ea typeface="+mn-ea"/>
                <a:cs typeface="+mn-cs"/>
              </a:rPr>
              <a:t>Sarai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Mahmood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and non-</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used to offer Salat together. Non-</a:t>
            </a:r>
            <a:r>
              <a:rPr lang="en-GB" sz="1200" kern="1200" dirty="0" err="1" smtClean="0">
                <a:solidFill>
                  <a:schemeClr val="tx1"/>
                </a:solidFill>
                <a:effectLst/>
                <a:latin typeface="+mn-lt"/>
                <a:ea typeface="+mn-ea"/>
                <a:cs typeface="+mn-cs"/>
              </a:rPr>
              <a:t>Ahmadis</a:t>
            </a:r>
            <a:r>
              <a:rPr lang="en-GB" sz="1200" kern="1200" dirty="0" smtClean="0">
                <a:solidFill>
                  <a:schemeClr val="tx1"/>
                </a:solidFill>
                <a:effectLst/>
                <a:latin typeface="+mn-lt"/>
                <a:ea typeface="+mn-ea"/>
                <a:cs typeface="+mn-cs"/>
              </a:rPr>
              <a:t> built a mosque in the neighbouring village. A villager decided to go to the non-</a:t>
            </a:r>
            <a:r>
              <a:rPr lang="en-GB" sz="1200" kern="1200" dirty="0" err="1" smtClean="0">
                <a:solidFill>
                  <a:schemeClr val="tx1"/>
                </a:solidFill>
                <a:effectLst/>
                <a:latin typeface="+mn-lt"/>
                <a:ea typeface="+mn-ea"/>
                <a:cs typeface="+mn-cs"/>
              </a:rPr>
              <a:t>Ahmadi</a:t>
            </a:r>
            <a:r>
              <a:rPr lang="en-GB" sz="1200" kern="1200" dirty="0" smtClean="0">
                <a:solidFill>
                  <a:schemeClr val="tx1"/>
                </a:solidFill>
                <a:effectLst/>
                <a:latin typeface="+mn-lt"/>
                <a:ea typeface="+mn-ea"/>
                <a:cs typeface="+mn-cs"/>
              </a:rPr>
              <a:t> mosque for his Friday Prayers. He took a nap before going for Prayers and had a dream in which he was told that the mosque he was about to abandon had more acceptance in the sight of God than the other. After waking, he went to the </a:t>
            </a:r>
            <a:r>
              <a:rPr lang="en-GB" sz="1200" kern="1200" dirty="0" err="1" smtClean="0">
                <a:solidFill>
                  <a:schemeClr val="tx1"/>
                </a:solidFill>
                <a:effectLst/>
                <a:latin typeface="+mn-lt"/>
                <a:ea typeface="+mn-ea"/>
                <a:cs typeface="+mn-cs"/>
              </a:rPr>
              <a:t>Ahmadiyya</a:t>
            </a:r>
            <a:r>
              <a:rPr lang="en-GB" sz="1200" kern="1200" dirty="0" smtClean="0">
                <a:solidFill>
                  <a:schemeClr val="tx1"/>
                </a:solidFill>
                <a:effectLst/>
                <a:latin typeface="+mn-lt"/>
                <a:ea typeface="+mn-ea"/>
                <a:cs typeface="+mn-cs"/>
              </a:rPr>
              <a:t> mosque and related his dream to people there. He said </a:t>
            </a:r>
            <a:r>
              <a:rPr lang="en-GB" sz="1200" kern="1200" dirty="0" err="1" smtClean="0">
                <a:solidFill>
                  <a:schemeClr val="tx1"/>
                </a:solidFill>
                <a:effectLst/>
                <a:latin typeface="+mn-lt"/>
                <a:ea typeface="+mn-ea"/>
                <a:cs typeface="+mn-cs"/>
              </a:rPr>
              <a:t>Ahmadiyyat</a:t>
            </a:r>
            <a:r>
              <a:rPr lang="en-GB" sz="1200" kern="1200" dirty="0" smtClean="0">
                <a:solidFill>
                  <a:schemeClr val="tx1"/>
                </a:solidFill>
                <a:effectLst/>
                <a:latin typeface="+mn-lt"/>
                <a:ea typeface="+mn-ea"/>
                <a:cs typeface="+mn-cs"/>
              </a:rPr>
              <a:t> was certainly the truth and he took his </a:t>
            </a:r>
            <a:r>
              <a:rPr lang="en-GB" sz="1200" i="1" kern="1200" dirty="0" err="1"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10</a:t>
            </a:fld>
            <a:endParaRPr lang="en-US"/>
          </a:p>
        </p:txBody>
      </p:sp>
    </p:spTree>
    <p:extLst>
      <p:ext uri="{BB962C8B-B14F-4D97-AF65-F5344CB8AC3E}">
        <p14:creationId xmlns:p14="http://schemas.microsoft.com/office/powerpoint/2010/main" val="502140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498BC-794E-4201-BE4F-17D055A60FA4}" type="datetimeFigureOut">
              <a:rPr lang="en-US" smtClean="0"/>
              <a:pPr/>
              <a:t>7/10/2011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E37E130-6A78-4555-AC29-F1744791E9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6DF1731-FAE9-4551-A13E-A1287FC980BA}" type="datetimeFigureOut">
              <a:rPr lang="en-GB" smtClean="0"/>
              <a:t>10/07/2011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762A3DC-50BC-4D3B-BD87-E2C528CB0BB1}" type="slidenum">
              <a:rPr lang="en-GB" smtClean="0"/>
              <a:t>‹#›</a:t>
            </a:fld>
            <a:endParaRPr lang="en-GB"/>
          </a:p>
        </p:txBody>
      </p:sp>
    </p:spTree>
    <p:extLst>
      <p:ext uri="{BB962C8B-B14F-4D97-AF65-F5344CB8AC3E}">
        <p14:creationId xmlns:p14="http://schemas.microsoft.com/office/powerpoint/2010/main" val="3973404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 id="2147483754" r:id="rId4"/>
    <p:sldLayoutId id="2147483759" r:id="rId5"/>
    <p:sldLayoutId id="2147483760" r:id="rId6"/>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2.jpeg"/><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gif"/><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7.jpe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jpeg"/><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9.gif"/><Relationship Id="rId10" Type="http://schemas.microsoft.com/office/2007/relationships/diagramDrawing" Target="../diagrams/drawing3.xml"/><Relationship Id="rId4" Type="http://schemas.microsoft.com/office/2007/relationships/hdphoto" Target="../media/hdphoto3.wdp"/><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0.gif"/><Relationship Id="rId7" Type="http://schemas.openxmlformats.org/officeDocument/2006/relationships/diagramLayout" Target="../diagrams/layout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microsoft.com/office/2007/relationships/hdphoto" Target="../media/hdphoto4.wdp"/><Relationship Id="rId10" Type="http://schemas.microsoft.com/office/2007/relationships/diagramDrawing" Target="../diagrams/drawing4.xml"/><Relationship Id="rId4" Type="http://schemas.openxmlformats.org/officeDocument/2006/relationships/image" Target="../media/image11.png"/><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gif"/><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3.gif"/><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68202" y="3657601"/>
            <a:ext cx="3433549" cy="301331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a:t>July </a:t>
            </a:r>
            <a:r>
              <a:rPr lang="en-GB" sz="2000" dirty="0" smtClean="0"/>
              <a:t>8th </a:t>
            </a:r>
            <a:r>
              <a:rPr lang="en-GB" sz="2000" dirty="0"/>
              <a:t>2011 </a:t>
            </a:r>
          </a:p>
        </p:txBody>
      </p:sp>
      <p:sp>
        <p:nvSpPr>
          <p:cNvPr id="9" name="Rounded Rectangle 8"/>
          <p:cNvSpPr/>
          <p:nvPr/>
        </p:nvSpPr>
        <p:spPr>
          <a:xfrm>
            <a:off x="533399" y="275873"/>
            <a:ext cx="4543425" cy="1691432"/>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Blessings of </a:t>
            </a:r>
            <a:r>
              <a:rPr lang="en-GB" sz="2800" b="1" dirty="0" err="1">
                <a:effectLst>
                  <a:outerShdw blurRad="38100" dist="38100" dir="2700000" algn="tl">
                    <a:srgbClr val="000000">
                      <a:alpha val="43137"/>
                    </a:srgbClr>
                  </a:outerShdw>
                </a:effectLst>
              </a:rPr>
              <a:t>Jalsa</a:t>
            </a:r>
            <a:r>
              <a:rPr lang="en-GB" sz="2800" b="1" dirty="0">
                <a:effectLst>
                  <a:outerShdw blurRad="38100" dist="38100" dir="2700000" algn="tl">
                    <a:srgbClr val="000000">
                      <a:alpha val="43137"/>
                    </a:srgbClr>
                  </a:outerShdw>
                </a:effectLst>
              </a:rPr>
              <a:t> </a:t>
            </a:r>
            <a:r>
              <a:rPr lang="en-GB" sz="2800" b="1" dirty="0" err="1">
                <a:effectLst>
                  <a:outerShdw blurRad="38100" dist="38100" dir="2700000" algn="tl">
                    <a:srgbClr val="000000">
                      <a:alpha val="43137"/>
                    </a:srgbClr>
                  </a:outerShdw>
                </a:effectLst>
              </a:rPr>
              <a:t>Salana</a:t>
            </a:r>
            <a:r>
              <a:rPr lang="en-GB" sz="2800" b="1" dirty="0">
                <a:effectLst>
                  <a:outerShdw blurRad="38100" dist="38100" dir="2700000" algn="tl">
                    <a:srgbClr val="000000">
                      <a:alpha val="43137"/>
                    </a:srgbClr>
                  </a:outerShdw>
                </a:effectLst>
              </a:rPr>
              <a:t> and Allah's Guidance towards Truth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02" b="-1"/>
          <a:stretch/>
        </p:blipFill>
        <p:spPr bwMode="auto">
          <a:xfrm>
            <a:off x="533400" y="2320121"/>
            <a:ext cx="4543425" cy="36996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alislam.org/friday-sermon/friday-sermon-images/FS-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785" t="-1" r="16765" b="19072"/>
          <a:stretch/>
        </p:blipFill>
        <p:spPr bwMode="auto">
          <a:xfrm>
            <a:off x="5468202" y="303169"/>
            <a:ext cx="3218598" cy="3049632"/>
          </a:xfrm>
          <a:prstGeom prst="ellipse">
            <a:avLst/>
          </a:prstGeom>
          <a:solidFill>
            <a:srgbClr val="FFFFFF">
              <a:shade val="85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extLst>
      <p:ext uri="{BB962C8B-B14F-4D97-AF65-F5344CB8AC3E}">
        <p14:creationId xmlns:p14="http://schemas.microsoft.com/office/powerpoint/2010/main" val="277673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7726597"/>
              </p:ext>
            </p:extLst>
          </p:nvPr>
        </p:nvGraphicFramePr>
        <p:xfrm>
          <a:off x="393944" y="1371600"/>
          <a:ext cx="852145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a:off x="2740918" y="4623180"/>
            <a:ext cx="3810000" cy="1338617"/>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eaLnBrk="0" hangingPunct="0">
              <a:spcBef>
                <a:spcPct val="30000"/>
              </a:spcBef>
              <a:defRPr/>
            </a:pPr>
            <a:r>
              <a:rPr lang="en-GB" sz="1600" dirty="0" smtClean="0">
                <a:solidFill>
                  <a:schemeClr val="tx1"/>
                </a:solidFill>
              </a:rPr>
              <a:t> </a:t>
            </a:r>
            <a:r>
              <a:rPr lang="en-GB" sz="1600" dirty="0">
                <a:solidFill>
                  <a:schemeClr val="tx1"/>
                </a:solidFill>
              </a:rPr>
              <a:t>He said </a:t>
            </a:r>
            <a:r>
              <a:rPr lang="en-GB" sz="1600" dirty="0" err="1">
                <a:solidFill>
                  <a:schemeClr val="tx1"/>
                </a:solidFill>
              </a:rPr>
              <a:t>Ahmadiyyat</a:t>
            </a:r>
            <a:r>
              <a:rPr lang="en-GB" sz="1600" dirty="0">
                <a:solidFill>
                  <a:schemeClr val="tx1"/>
                </a:solidFill>
              </a:rPr>
              <a:t> was certainly the truth and he took his </a:t>
            </a:r>
            <a:r>
              <a:rPr lang="en-GB" sz="1600" i="1" dirty="0" err="1">
                <a:solidFill>
                  <a:schemeClr val="tx1"/>
                </a:solidFill>
              </a:rPr>
              <a:t>Bai’at</a:t>
            </a:r>
            <a:r>
              <a:rPr lang="en-GB" sz="1600" dirty="0">
                <a:solidFill>
                  <a:schemeClr val="tx1"/>
                </a:solidFill>
              </a:rPr>
              <a:t>.</a:t>
            </a:r>
          </a:p>
        </p:txBody>
      </p:sp>
      <p:sp>
        <p:nvSpPr>
          <p:cNvPr id="8"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Gambia</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2" name="Picture 2" descr="http://www.kenttrustweb.org.uk/UserFiles/CW/Image/Policy/International_Development/Images/Gambian_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918" y="457201"/>
            <a:ext cx="2053293"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33400" y="5662684"/>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257487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44642423"/>
              </p:ext>
            </p:extLst>
          </p:nvPr>
        </p:nvGraphicFramePr>
        <p:xfrm>
          <a:off x="393944" y="1371600"/>
          <a:ext cx="852145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a:off x="2895600" y="4824484"/>
            <a:ext cx="3810000" cy="1676400"/>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a:solidFill>
                  <a:schemeClr val="tx1"/>
                </a:solidFill>
              </a:rPr>
              <a:t>He is now a devoted </a:t>
            </a:r>
            <a:r>
              <a:rPr lang="en-GB" sz="1600" dirty="0" err="1">
                <a:solidFill>
                  <a:schemeClr val="tx1"/>
                </a:solidFill>
              </a:rPr>
              <a:t>Ahmadi</a:t>
            </a:r>
            <a:r>
              <a:rPr lang="en-GB" sz="1600" dirty="0">
                <a:solidFill>
                  <a:schemeClr val="tx1"/>
                </a:solidFill>
              </a:rPr>
              <a:t> at the forefront of financial giving and is leading a pious life. </a:t>
            </a:r>
          </a:p>
        </p:txBody>
      </p:sp>
      <p:sp>
        <p:nvSpPr>
          <p:cNvPr id="8"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Gambia</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2" name="Picture 2" descr="http://www.kenttrustweb.org.uk/UserFiles/CW/Image/Policy/International_Development/Images/Gambian_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918" y="457201"/>
            <a:ext cx="2053293"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33400" y="5662684"/>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311396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02403222"/>
              </p:ext>
            </p:extLst>
          </p:nvPr>
        </p:nvGraphicFramePr>
        <p:xfrm>
          <a:off x="393944" y="1371600"/>
          <a:ext cx="852145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a:off x="2740918" y="4648200"/>
            <a:ext cx="3810000" cy="1662752"/>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a:solidFill>
                  <a:schemeClr val="tx1"/>
                </a:solidFill>
              </a:rPr>
              <a:t>He said he had asked God for guidance and was shown an </a:t>
            </a:r>
            <a:r>
              <a:rPr lang="en-GB" sz="1600" dirty="0" err="1">
                <a:solidFill>
                  <a:schemeClr val="tx1"/>
                </a:solidFill>
              </a:rPr>
              <a:t>Ahmadiyya</a:t>
            </a:r>
            <a:r>
              <a:rPr lang="en-GB" sz="1600" dirty="0">
                <a:solidFill>
                  <a:schemeClr val="tx1"/>
                </a:solidFill>
              </a:rPr>
              <a:t> mosque in his dream three times. </a:t>
            </a:r>
          </a:p>
        </p:txBody>
      </p:sp>
      <p:sp>
        <p:nvSpPr>
          <p:cNvPr id="8"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Gambia</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2" name="Picture 2" descr="http://www.kenttrustweb.org.uk/UserFiles/CW/Image/Policy/International_Development/Images/Gambian_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918" y="457201"/>
            <a:ext cx="2053293"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33400" y="5662684"/>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2029292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GB" sz="3600" b="1" u="sng" dirty="0" smtClean="0">
                <a:effectLst>
                  <a:outerShdw blurRad="38100" dist="38100" dir="2700000" algn="tl">
                    <a:srgbClr val="000000">
                      <a:alpha val="43137"/>
                    </a:srgbClr>
                  </a:outerShdw>
                </a:effectLst>
              </a:rPr>
              <a:t>Algeria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8609713"/>
              </p:ext>
            </p:extLst>
          </p:nvPr>
        </p:nvGraphicFramePr>
        <p:xfrm>
          <a:off x="2133600" y="1905000"/>
          <a:ext cx="6781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vel 5"/>
          <p:cNvSpPr/>
          <p:nvPr/>
        </p:nvSpPr>
        <p:spPr>
          <a:xfrm>
            <a:off x="0" y="1828800"/>
            <a:ext cx="2057400" cy="358140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GB" sz="1600" dirty="0">
                <a:solidFill>
                  <a:schemeClr val="tx1"/>
                </a:solidFill>
              </a:rPr>
              <a:t>He became an </a:t>
            </a:r>
            <a:r>
              <a:rPr lang="en-GB" sz="1600" dirty="0" err="1">
                <a:solidFill>
                  <a:schemeClr val="tx1"/>
                </a:solidFill>
              </a:rPr>
              <a:t>Ahmadi</a:t>
            </a:r>
            <a:r>
              <a:rPr lang="en-GB" sz="1600" dirty="0">
                <a:solidFill>
                  <a:schemeClr val="tx1"/>
                </a:solidFill>
              </a:rPr>
              <a:t> and as a consequence his friends abandoned him but he says all he wants is God’s pleasure. </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3389" y="533401"/>
            <a:ext cx="2619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33400" y="5662684"/>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230910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7758113" cy="1143000"/>
          </a:xfrm>
        </p:spPr>
        <p:txBody>
          <a:bodyPr/>
          <a:lstStyle/>
          <a:p>
            <a:r>
              <a:rPr lang="en-GB" sz="3600" b="1" u="sng" dirty="0" smtClean="0">
                <a:effectLst>
                  <a:outerShdw blurRad="38100" dist="38100" dir="2700000" algn="tl">
                    <a:srgbClr val="000000">
                      <a:alpha val="43137"/>
                    </a:srgbClr>
                  </a:outerShdw>
                </a:effectLst>
              </a:rPr>
              <a:t>Zimbabwe</a:t>
            </a:r>
            <a:endParaRPr lang="en-GB" sz="3600" b="1" u="sng" dirty="0">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p:txBody>
          <a:bodyPr/>
          <a:lstStyle/>
          <a:p>
            <a:r>
              <a:rPr lang="en-GB" dirty="0" smtClean="0"/>
              <a:t>.</a:t>
            </a:r>
            <a:endParaRPr lang="en-GB" dirty="0"/>
          </a:p>
        </p:txBody>
      </p:sp>
      <p:sp>
        <p:nvSpPr>
          <p:cNvPr id="7" name="Bevel 6"/>
          <p:cNvSpPr/>
          <p:nvPr/>
        </p:nvSpPr>
        <p:spPr>
          <a:xfrm>
            <a:off x="450622" y="2133600"/>
            <a:ext cx="5389200" cy="111073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solidFill>
                  <a:schemeClr val="tx1"/>
                </a:solidFill>
              </a:rPr>
              <a:t>The missionary sahib of Zimbabwe writes that an office-holder of Muslim Youth has taken </a:t>
            </a:r>
            <a:r>
              <a:rPr lang="en-GB" i="1" dirty="0" err="1">
                <a:solidFill>
                  <a:schemeClr val="tx1"/>
                </a:solidFill>
              </a:rPr>
              <a:t>Bai’at</a:t>
            </a:r>
            <a:r>
              <a:rPr lang="en-GB" dirty="0">
                <a:solidFill>
                  <a:schemeClr val="tx1"/>
                </a:solidFill>
              </a:rPr>
              <a:t>. </a:t>
            </a:r>
            <a:endParaRPr lang="en-GB" dirty="0">
              <a:latin typeface="Andalus" pitchFamily="2" charset="-78"/>
              <a:cs typeface="Andalus" pitchFamily="2" charset="-78"/>
            </a:endParaRPr>
          </a:p>
        </p:txBody>
      </p:sp>
      <p:grpSp>
        <p:nvGrpSpPr>
          <p:cNvPr id="17" name="Group 16"/>
          <p:cNvGrpSpPr/>
          <p:nvPr/>
        </p:nvGrpSpPr>
        <p:grpSpPr>
          <a:xfrm>
            <a:off x="3810000" y="3354148"/>
            <a:ext cx="2230844" cy="2427746"/>
            <a:chOff x="600060" y="0"/>
            <a:chExt cx="2230844" cy="3170410"/>
          </a:xfrm>
          <a:scene3d>
            <a:camera prst="orthographicFront">
              <a:rot lat="0" lon="0" rev="0"/>
            </a:camera>
            <a:lightRig rig="balanced" dir="t">
              <a:rot lat="0" lon="0" rev="8700000"/>
            </a:lightRig>
          </a:scene3d>
        </p:grpSpPr>
        <p:sp>
          <p:nvSpPr>
            <p:cNvPr id="18" name="Rectangle 17"/>
            <p:cNvSpPr/>
            <p:nvPr/>
          </p:nvSpPr>
          <p:spPr>
            <a:xfrm>
              <a:off x="600060" y="0"/>
              <a:ext cx="2230844" cy="3170410"/>
            </a:xfrm>
            <a:prstGeom prst="rect">
              <a:avLst/>
            </a:prstGeom>
            <a:noFill/>
            <a:ln>
              <a:noFill/>
            </a:ln>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sp>
        <p:sp>
          <p:nvSpPr>
            <p:cNvPr id="19" name="Rectangle 18"/>
            <p:cNvSpPr/>
            <p:nvPr/>
          </p:nvSpPr>
          <p:spPr>
            <a:xfrm>
              <a:off x="600060" y="0"/>
              <a:ext cx="2230844" cy="3170410"/>
            </a:xfrm>
            <a:prstGeom prst="rect">
              <a:avLst/>
            </a:prstGeom>
            <a:solidFill>
              <a:schemeClr val="accent2">
                <a:lumMod val="75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ctr" defTabSz="800100">
                <a:lnSpc>
                  <a:spcPct val="90000"/>
                </a:lnSpc>
                <a:spcAft>
                  <a:spcPct val="35000"/>
                </a:spcAft>
              </a:pPr>
              <a:r>
                <a:rPr lang="en-GB" dirty="0">
                  <a:solidFill>
                    <a:schemeClr val="tx1"/>
                  </a:solidFill>
                </a:rPr>
                <a:t>He saw a dream in which he is in a crowd and Jesus (on whom be peace) beckons him, but he cannot reach him in the crowd. He gave up the idea to join the church. </a:t>
              </a:r>
              <a:endParaRPr lang="en-GB" sz="1800" kern="1200" dirty="0">
                <a:solidFill>
                  <a:schemeClr val="tx1"/>
                </a:solidFill>
              </a:endParaRPr>
            </a:p>
          </p:txBody>
        </p:sp>
      </p:grpSp>
      <p:grpSp>
        <p:nvGrpSpPr>
          <p:cNvPr id="20" name="Group 19"/>
          <p:cNvGrpSpPr/>
          <p:nvPr/>
        </p:nvGrpSpPr>
        <p:grpSpPr>
          <a:xfrm>
            <a:off x="3608978" y="1996195"/>
            <a:ext cx="5001622" cy="4633205"/>
            <a:chOff x="600060" y="0"/>
            <a:chExt cx="5001622" cy="4633205"/>
          </a:xfrm>
          <a:scene3d>
            <a:camera prst="orthographicFront">
              <a:rot lat="0" lon="0" rev="0"/>
            </a:camera>
            <a:lightRig rig="balanced" dir="t">
              <a:rot lat="0" lon="0" rev="8700000"/>
            </a:lightRig>
          </a:scene3d>
        </p:grpSpPr>
        <p:sp>
          <p:nvSpPr>
            <p:cNvPr id="21" name="Rectangle 20"/>
            <p:cNvSpPr/>
            <p:nvPr/>
          </p:nvSpPr>
          <p:spPr>
            <a:xfrm>
              <a:off x="600060" y="0"/>
              <a:ext cx="2230844" cy="3170410"/>
            </a:xfrm>
            <a:prstGeom prst="rect">
              <a:avLst/>
            </a:prstGeom>
            <a:noFill/>
            <a:ln>
              <a:noFill/>
            </a:ln>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sp>
        <p:sp>
          <p:nvSpPr>
            <p:cNvPr id="22" name="Rectangle 21"/>
            <p:cNvSpPr/>
            <p:nvPr/>
          </p:nvSpPr>
          <p:spPr>
            <a:xfrm>
              <a:off x="3391882" y="1"/>
              <a:ext cx="2209800" cy="4633204"/>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algn="ctr" eaLnBrk="0" hangingPunct="0">
                <a:spcBef>
                  <a:spcPct val="30000"/>
                </a:spcBef>
                <a:defRPr/>
              </a:pPr>
              <a:r>
                <a:rPr lang="en-GB" dirty="0">
                  <a:solidFill>
                    <a:schemeClr val="tx1"/>
                  </a:solidFill>
                </a:rPr>
                <a:t>Prior to his </a:t>
              </a:r>
              <a:r>
                <a:rPr lang="en-GB" i="1" dirty="0" err="1">
                  <a:solidFill>
                    <a:schemeClr val="tx1"/>
                  </a:solidFill>
                </a:rPr>
                <a:t>Bai’at</a:t>
              </a:r>
              <a:r>
                <a:rPr lang="en-GB" dirty="0">
                  <a:solidFill>
                    <a:schemeClr val="tx1"/>
                  </a:solidFill>
                </a:rPr>
                <a:t> he had a dream in which his entire body up to his neck is buried in a swamp when someone pulls him out of it. </a:t>
              </a:r>
              <a:r>
                <a:rPr lang="en-GB" dirty="0" smtClean="0">
                  <a:solidFill>
                    <a:schemeClr val="tx1"/>
                  </a:solidFill>
                </a:rPr>
                <a:t>When </a:t>
              </a:r>
              <a:r>
                <a:rPr lang="en-GB" dirty="0">
                  <a:solidFill>
                    <a:schemeClr val="tx1"/>
                  </a:solidFill>
                </a:rPr>
                <a:t>he was shown a photo of the Promised Messiah (on whom be peace) he recognised him as the person who had rescued him. </a:t>
              </a:r>
            </a:p>
          </p:txBody>
        </p:sp>
      </p:grpSp>
      <p:sp>
        <p:nvSpPr>
          <p:cNvPr id="24" name="Rectangle 23"/>
          <p:cNvSpPr/>
          <p:nvPr/>
        </p:nvSpPr>
        <p:spPr>
          <a:xfrm>
            <a:off x="1296574" y="3795719"/>
            <a:ext cx="1981200" cy="1492154"/>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txBody>
          <a:bodyPr/>
          <a:lstStyle/>
          <a:p>
            <a:pPr algn="ctr"/>
            <a:r>
              <a:rPr lang="en-GB" dirty="0">
                <a:solidFill>
                  <a:schemeClr val="tx1"/>
                </a:solidFill>
              </a:rPr>
              <a:t>Prior to becoming a Muslim he wanted to join a Christian </a:t>
            </a:r>
            <a:r>
              <a:rPr lang="en-GB" dirty="0" smtClean="0">
                <a:solidFill>
                  <a:schemeClr val="tx1"/>
                </a:solidFill>
              </a:rPr>
              <a:t>Church.</a:t>
            </a:r>
            <a:endParaRPr lang="en-GB" dirty="0"/>
          </a:p>
        </p:txBody>
      </p:sp>
      <p:sp>
        <p:nvSpPr>
          <p:cNvPr id="9" name="Rectangle 8"/>
          <p:cNvSpPr/>
          <p:nvPr/>
        </p:nvSpPr>
        <p:spPr>
          <a:xfrm>
            <a:off x="3056168" y="3244334"/>
            <a:ext cx="312906" cy="369332"/>
          </a:xfrm>
          <a:prstGeom prst="rect">
            <a:avLst/>
          </a:prstGeom>
        </p:spPr>
        <p:txBody>
          <a:bodyPr wrap="none">
            <a:spAutoFit/>
          </a:bodyPr>
          <a:lstStyle/>
          <a:p>
            <a:r>
              <a:rPr lang="en-GB" dirty="0" smtClean="0"/>
              <a:t>, </a:t>
            </a:r>
            <a:endParaRPr lang="en-GB" dirty="0"/>
          </a:p>
        </p:txBody>
      </p:sp>
      <p:pic>
        <p:nvPicPr>
          <p:cNvPr id="6146" name="Picture 2" descr="http://www.worldatlas.com/webimage/flags/countrys/zzzflags/zw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422" y="228600"/>
            <a:ext cx="3385407" cy="1684338"/>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1296574" y="5750027"/>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1239651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Burkina </a:t>
            </a:r>
            <a:r>
              <a:rPr lang="en-GB" sz="3600" b="1" u="sng" dirty="0" err="1">
                <a:solidFill>
                  <a:schemeClr val="accent2">
                    <a:lumMod val="50000"/>
                  </a:schemeClr>
                </a:solidFill>
                <a:effectLst>
                  <a:outerShdw blurRad="38100" dist="38100" dir="2700000" algn="tl">
                    <a:srgbClr val="000000">
                      <a:alpha val="43137"/>
                    </a:srgbClr>
                  </a:outerShdw>
                </a:effectLst>
              </a:rPr>
              <a:t>Fosa</a:t>
            </a: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26257866"/>
              </p:ext>
            </p:extLst>
          </p:nvPr>
        </p:nvGraphicFramePr>
        <p:xfrm>
          <a:off x="3581400" y="2124075"/>
          <a:ext cx="5257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Bevel 10"/>
          <p:cNvSpPr/>
          <p:nvPr/>
        </p:nvSpPr>
        <p:spPr>
          <a:xfrm>
            <a:off x="621874" y="1811921"/>
            <a:ext cx="2247900" cy="342900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GB" dirty="0">
                <a:solidFill>
                  <a:schemeClr val="tx1"/>
                </a:solidFill>
              </a:rPr>
              <a:t>Not only did he take his </a:t>
            </a:r>
            <a:r>
              <a:rPr lang="en-GB" i="1" dirty="0" err="1">
                <a:solidFill>
                  <a:schemeClr val="tx1"/>
                </a:solidFill>
              </a:rPr>
              <a:t>Bai’at</a:t>
            </a:r>
            <a:r>
              <a:rPr lang="en-GB" dirty="0">
                <a:solidFill>
                  <a:schemeClr val="tx1"/>
                </a:solidFill>
              </a:rPr>
              <a:t>, he did </a:t>
            </a:r>
            <a:r>
              <a:rPr lang="en-GB" dirty="0" err="1">
                <a:solidFill>
                  <a:schemeClr val="tx1"/>
                </a:solidFill>
              </a:rPr>
              <a:t>Tabligh</a:t>
            </a:r>
            <a:r>
              <a:rPr lang="en-GB" dirty="0">
                <a:solidFill>
                  <a:schemeClr val="tx1"/>
                </a:solidFill>
              </a:rPr>
              <a:t> in his family and as a result a hundred others also took </a:t>
            </a:r>
            <a:r>
              <a:rPr lang="en-GB" i="1" dirty="0" err="1">
                <a:solidFill>
                  <a:schemeClr val="tx1"/>
                </a:solidFill>
              </a:rPr>
              <a:t>Bai’at</a:t>
            </a:r>
            <a:r>
              <a:rPr lang="en-GB" i="1" dirty="0">
                <a:solidFill>
                  <a:schemeClr val="tx1"/>
                </a:solidFill>
              </a:rPr>
              <a:t>.</a:t>
            </a:r>
            <a:endParaRPr lang="en-GB" dirty="0">
              <a:solidFill>
                <a:schemeClr val="tx1"/>
              </a:solidFill>
            </a:endParaRPr>
          </a:p>
        </p:txBody>
      </p:sp>
      <p:sp>
        <p:nvSpPr>
          <p:cNvPr id="2" name="AutoShape 2" descr="data:image/jpg;base64,/9j/4AAQSkZJRgABAQAAAQABAAD/2wBDAAkGBwgHBgkIBwgKCgkLDRYPDQwMDRsUFRAWIB0iIiAdHx8kKDQsJCYxJx8fLT0tMTU3Ojo6Iys/RD84QzQ5Ojf/2wBDAQoKCg0MDRoPDxo3JR8lNzc3Nzc3Nzc3Nzc3Nzc3Nzc3Nzc3Nzc3Nzc3Nzc3Nzc3Nzc3Nzc3Nzc3Nzc3Nzc3Nzf/wAARCABUAH4DASIAAhEBAxEB/8QAGgABAQEBAQEBAAAAAAAAAAAAAAEDBgIEB//EACsQAAIBAgQGAQQDAQAAAAAAAAACAQNSBBESoQUUITFxkTIGEyJRB0FhI//EABsBAQADAQEBAQAAAAAAAAAAAAABAgMEBgcF/8QALREAAgECAgkDBAMAAAAAAAAAAAECAxEEBQYSExQhMVGR0hYyUjNhcYGhsdH/2gAMAwEAAhEDEQA/AOORF0L+K9o/o9aEtX1AT4L4gp59t3PsFOEdVcCaEtX1A0JavqCgi7L7OPQmhLV9QNCWr6goF2NnHoTQlq+oGhLV9QUC7Gzj0JoS1fUDQlq+oKBdjZx6E0JavqBoS1fUFAuxs49CaEtX1A0JavqCgXY2cehNCWr6gqqsT8Y9AQWg3rI58VCKoy4ET4L4gpE+C+IKVfM6KftQABBcAAAAGmHoVMTV+3RWWfSzZR+oiZnaJDdiG1FXZmAASAAAAAABAEF4e5HPi/oSInwXxBTZEXQvT+oLoS3c1eHlc8bHTzLoq2pPsvIwBvoS3caEt3G7zJ9fZb8J9l5GAN9CW7jQlu43eY9fZb8J9l5G/CeFYni1aaODmjNWOyPUhJbxn3O4+ifpPHcN4rUxPFKCKi0pRIh1bOW6T2/zP2cEkQjwyZqyznExMxMH6twfjC8N+nMFiePYz/rXjNNUZvKzPTpHWemUzJ+Pm0cTSp2hZ63C3G/6OPEaXU8apU6F1G3G6St+7v8Ao4fGfQ/GKVWuyUaUYdGaVqPXVY0Z9JnOenQ5utT+1UZNaPpnLUk5xPiTvv5Ir16yYKpQxM1OHV0mYWm34y0TnnOXfpMepOF0JbudWXxrV6KqTa4/x+TanptQw7cMSm2uiXe7kYA30JbuNCW7ndu8zb19lvwn2XkYA30JbuNCW7jd5j19lvwn2XkYFjubaEt3JKrHaCY0JJmdXTnL6sHCMJ3f2X+npPgviCkT4L4gp1nyeXMAAFQAAAb4zF18bXmtiaku+WUZ9liO0RH9R/hgCHFN3txJ1naxvGMrxg5wf3JmhLxUhJ6wrfuP13nyYABRS5BtvmAASQAAACN2KRuxKNKXvQT4L4gpE+C+IKQVlzAABUAAAAAAAAAAAAAAAEbsUjdiUaUvej5UxL6F/Fe0fsvMvau4ALNK45l7V3HMvau4BIshzL2ruOZe1dwALIcy9q7jmXtXcACyHMvau45l7V3AAshzL2ruOZe1dwALIcy9q7jmXtXcACyHMvau5YxDN00qATFcTSilr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BUAH4DASIAAhEBAxEB/8QAGgABAQEBAQEBAAAAAAAAAAAAAAEDBgIEB//EACsQAAIBAgQGAQQDAQAAAAAAAAACAQNSBBESoQUUITFxkTIGEyJRB0FhI//EABsBAQADAQEBAQAAAAAAAAAAAAABAgMEBgcF/8QALREAAgECAgkDBAMAAAAAAAAAAAECAxEEBQYSExQhMVGR0hYyUjNhcYGhsdH/2gAMAwEAAhEDEQA/AOORF0L+K9o/o9aEtX1AT4L4gp59t3PsFOEdVcCaEtX1A0JavqCgi7L7OPQmhLV9QNCWr6goF2NnHoTQlq+oGhLV9QUC7Gzj0JoS1fUDQlq+oKBdjZx6E0JavqBoS1fUFAuxs49CaEtX1A0JavqCgXY2cehNCWr6gqqsT8Y9AQWg3rI58VCKoy4ET4L4gpE+C+IKVfM6KftQABBcAAAAGmHoVMTV+3RWWfSzZR+oiZnaJDdiG1FXZmAASAAAAAABAEF4e5HPi/oSInwXxBTZEXQvT+oLoS3c1eHlc8bHTzLoq2pPsvIwBvoS3caEt3G7zJ9fZb8J9l5GAN9CW7jQlu43eY9fZb8J9l5G/CeFYni1aaODmjNWOyPUhJbxn3O4+ifpPHcN4rUxPFKCKi0pRIh1bOW6T2/zP2cEkQjwyZqyznExMxMH6twfjC8N+nMFiePYz/rXjNNUZvKzPTpHWemUzJ+Pm0cTSp2hZ63C3G/6OPEaXU8apU6F1G3G6St+7v8Ao4fGfQ/GKVWuyUaUYdGaVqPXVY0Z9JnOenQ5utT+1UZNaPpnLUk5xPiTvv5Ir16yYKpQxM1OHV0mYWm34y0TnnOXfpMepOF0JbudWXxrV6KqTa4/x+TanptQw7cMSm2uiXe7kYA30JbuNCW7ndu8zb19lvwn2XkYA30JbuNCW7jd5j19lvwn2XkYFjubaEt3JKrHaCY0JJmdXTnL6sHCMJ3f2X+npPgviCkT4L4gp1nyeXMAAFQAAAb4zF18bXmtiaku+WUZ9liO0RH9R/hgCHFN3txJ1naxvGMrxg5wf3JmhLxUhJ6wrfuP13nyYABRS5BtvmAASQAAACN2KRuxKNKXvQT4L4gpE+C+IKQVlzAABUAAAAAAAAAAAAAAAEbsUjdiUaUvej5UxL6F/Fe0fsvMvau4ALNK45l7V3HMvau4BIshzL2ruOZe1dwALIcy9q7jmXtXcACyHMvau45l7V3AAshzL2ruOZe1dwALIcy9q7jmXtXcACyHMvau5YxDN00qATFcTSilr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ounded Rectangle 9"/>
          <p:cNvSpPr/>
          <p:nvPr/>
        </p:nvSpPr>
        <p:spPr>
          <a:xfrm>
            <a:off x="533400" y="5662684"/>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516521"/>
            <a:ext cx="246875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216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92737980"/>
              </p:ext>
            </p:extLst>
          </p:nvPr>
        </p:nvGraphicFramePr>
        <p:xfrm>
          <a:off x="457200" y="1524000"/>
          <a:ext cx="8229600" cy="385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a:off x="2812576" y="4343400"/>
            <a:ext cx="3810000" cy="1219199"/>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a:solidFill>
                  <a:schemeClr val="tx1"/>
                </a:solidFill>
              </a:rPr>
              <a:t>She wrote to </a:t>
            </a:r>
            <a:r>
              <a:rPr lang="en-GB" sz="1600" dirty="0" err="1" smtClean="0">
                <a:solidFill>
                  <a:schemeClr val="tx1"/>
                </a:solidFill>
              </a:rPr>
              <a:t>Hudhur</a:t>
            </a:r>
            <a:r>
              <a:rPr lang="en-GB" sz="1600" dirty="0" smtClean="0">
                <a:solidFill>
                  <a:schemeClr val="tx1"/>
                </a:solidFill>
              </a:rPr>
              <a:t> (aba) </a:t>
            </a:r>
            <a:r>
              <a:rPr lang="en-GB" sz="1600" dirty="0">
                <a:solidFill>
                  <a:schemeClr val="tx1"/>
                </a:solidFill>
              </a:rPr>
              <a:t>that she had seen him in the dream. </a:t>
            </a:r>
            <a:endParaRPr lang="en-GB" sz="1600" dirty="0"/>
          </a:p>
        </p:txBody>
      </p:sp>
      <p:sp>
        <p:nvSpPr>
          <p:cNvPr id="8"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Egypt</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564107"/>
            <a:ext cx="2390775" cy="134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33400" y="14478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
        <p:nvSpPr>
          <p:cNvPr id="2" name="Rectangle 1"/>
          <p:cNvSpPr/>
          <p:nvPr/>
        </p:nvSpPr>
        <p:spPr>
          <a:xfrm>
            <a:off x="838200" y="5791200"/>
            <a:ext cx="7467600" cy="914401"/>
          </a:xfrm>
          <a:prstGeom prst="rect">
            <a:avLst/>
          </a:prstGeom>
          <a:solidFill>
            <a:srgbClr val="043A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rPr>
              <a:t>Hudhur</a:t>
            </a:r>
            <a:r>
              <a:rPr lang="en-GB" dirty="0" smtClean="0">
                <a:solidFill>
                  <a:schemeClr val="bg1"/>
                </a:solidFill>
              </a:rPr>
              <a:t> (aba) </a:t>
            </a:r>
            <a:r>
              <a:rPr lang="en-GB" dirty="0" smtClean="0">
                <a:solidFill>
                  <a:schemeClr val="bg1"/>
                </a:solidFill>
              </a:rPr>
              <a:t>explained that God’s objective to show people the </a:t>
            </a:r>
            <a:r>
              <a:rPr lang="en-GB" dirty="0" err="1" smtClean="0">
                <a:solidFill>
                  <a:schemeClr val="bg1"/>
                </a:solidFill>
              </a:rPr>
              <a:t>Khulafa</a:t>
            </a:r>
            <a:r>
              <a:rPr lang="en-GB" dirty="0" smtClean="0">
                <a:solidFill>
                  <a:schemeClr val="bg1"/>
                </a:solidFill>
              </a:rPr>
              <a:t> in dreams is to let them know that after the Promised Messiah (on whom be peace) his </a:t>
            </a:r>
            <a:r>
              <a:rPr lang="en-GB" dirty="0" err="1" smtClean="0">
                <a:solidFill>
                  <a:schemeClr val="bg1"/>
                </a:solidFill>
              </a:rPr>
              <a:t>Khulafa</a:t>
            </a:r>
            <a:r>
              <a:rPr lang="en-GB" dirty="0" smtClean="0">
                <a:solidFill>
                  <a:schemeClr val="bg1"/>
                </a:solidFill>
              </a:rPr>
              <a:t> are carrying on with his mission. </a:t>
            </a:r>
            <a:endParaRPr lang="en-GB" dirty="0">
              <a:solidFill>
                <a:schemeClr val="bg1"/>
              </a:solidFill>
            </a:endParaRPr>
          </a:p>
        </p:txBody>
      </p:sp>
    </p:spTree>
    <p:extLst>
      <p:ext uri="{BB962C8B-B14F-4D97-AF65-F5344CB8AC3E}">
        <p14:creationId xmlns:p14="http://schemas.microsoft.com/office/powerpoint/2010/main" val="279145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3109111"/>
              </p:ext>
            </p:extLst>
          </p:nvPr>
        </p:nvGraphicFramePr>
        <p:xfrm>
          <a:off x="611875" y="1752600"/>
          <a:ext cx="8229600" cy="3558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a:off x="3671248" y="5572835"/>
            <a:ext cx="4710752" cy="990600"/>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eaLnBrk="0" hangingPunct="0">
              <a:spcBef>
                <a:spcPct val="30000"/>
              </a:spcBef>
              <a:defRPr/>
            </a:pPr>
            <a:r>
              <a:rPr lang="en-GB" sz="1600" dirty="0">
                <a:solidFill>
                  <a:schemeClr val="tx1"/>
                </a:solidFill>
              </a:rPr>
              <a:t>she took her </a:t>
            </a:r>
            <a:r>
              <a:rPr lang="en-GB" sz="1600" i="1" dirty="0" err="1">
                <a:solidFill>
                  <a:schemeClr val="tx1"/>
                </a:solidFill>
              </a:rPr>
              <a:t>Bai’at</a:t>
            </a:r>
            <a:r>
              <a:rPr lang="en-GB" sz="1600" dirty="0">
                <a:solidFill>
                  <a:schemeClr val="tx1"/>
                </a:solidFill>
              </a:rPr>
              <a:t> and started paying </a:t>
            </a:r>
            <a:r>
              <a:rPr lang="en-GB" sz="1600" dirty="0" err="1">
                <a:solidFill>
                  <a:schemeClr val="tx1"/>
                </a:solidFill>
              </a:rPr>
              <a:t>chanda</a:t>
            </a:r>
            <a:r>
              <a:rPr lang="en-GB" sz="1600" dirty="0">
                <a:solidFill>
                  <a:schemeClr val="tx1"/>
                </a:solidFill>
              </a:rPr>
              <a:t>. </a:t>
            </a:r>
          </a:p>
        </p:txBody>
      </p:sp>
      <p:sp>
        <p:nvSpPr>
          <p:cNvPr id="8" name="Title 6"/>
          <p:cNvSpPr>
            <a:spLocks noGrp="1"/>
          </p:cNvSpPr>
          <p:nvPr>
            <p:ph type="title"/>
          </p:nvPr>
        </p:nvSpPr>
        <p:spPr/>
        <p:txBody>
          <a:bodyPr/>
          <a:lstStyle/>
          <a:p>
            <a:pP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Benin</a:t>
            </a:r>
            <a:endParaRPr lang="en-GB" sz="3600" b="1" u="sng" dirty="0">
              <a:solidFill>
                <a:schemeClr val="accent2">
                  <a:lumMod val="50000"/>
                </a:schemeClr>
              </a:solidFill>
              <a:effectLst>
                <a:outerShdw blurRad="38100" dist="38100" dir="2700000" algn="tl">
                  <a:srgbClr val="000000">
                    <a:alpha val="43137"/>
                  </a:srgbClr>
                </a:outerShdw>
              </a:effectLst>
            </a:endParaRPr>
          </a:p>
        </p:txBody>
      </p:sp>
      <p:pic>
        <p:nvPicPr>
          <p:cNvPr id="12290" name="Picture 2" descr="http://tofocus.info/images/flags/benin-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482600"/>
            <a:ext cx="1905000" cy="111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33400" y="5662684"/>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62937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4645152"/>
            <a:ext cx="8107680" cy="566928"/>
          </a:xfrm>
        </p:spPr>
        <p:txBody>
          <a:bodyPr/>
          <a:lstStyle/>
          <a:p>
            <a:r>
              <a:rPr lang="en-GB" b="1" u="sng" dirty="0" smtClean="0"/>
              <a:t>Faith inspiring accounts</a:t>
            </a:r>
            <a:endParaRPr lang="en-GB" b="1" u="sng" dirty="0"/>
          </a:p>
        </p:txBody>
      </p:sp>
      <p:sp>
        <p:nvSpPr>
          <p:cNvPr id="6" name="Rectangle 5"/>
          <p:cNvSpPr/>
          <p:nvPr/>
        </p:nvSpPr>
        <p:spPr>
          <a:xfrm>
            <a:off x="802375" y="5410019"/>
            <a:ext cx="7924800" cy="1077218"/>
          </a:xfrm>
          <a:prstGeom prst="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1600" dirty="0" err="1">
                <a:solidFill>
                  <a:schemeClr val="tx1"/>
                </a:solidFill>
              </a:rPr>
              <a:t>Hudhur</a:t>
            </a:r>
            <a:r>
              <a:rPr lang="en-GB" sz="1600" dirty="0">
                <a:solidFill>
                  <a:schemeClr val="tx1"/>
                </a:solidFill>
              </a:rPr>
              <a:t> </a:t>
            </a:r>
            <a:r>
              <a:rPr lang="en-GB" sz="1600" dirty="0" smtClean="0">
                <a:solidFill>
                  <a:schemeClr val="tx1"/>
                </a:solidFill>
              </a:rPr>
              <a:t>(aba) said </a:t>
            </a:r>
            <a:r>
              <a:rPr lang="en-GB" sz="1600" dirty="0">
                <a:solidFill>
                  <a:schemeClr val="tx1"/>
                </a:solidFill>
              </a:rPr>
              <a:t>the new and long-term </a:t>
            </a:r>
            <a:r>
              <a:rPr lang="en-GB" sz="1600" dirty="0" err="1">
                <a:solidFill>
                  <a:schemeClr val="tx1"/>
                </a:solidFill>
              </a:rPr>
              <a:t>Ahmadis</a:t>
            </a:r>
            <a:r>
              <a:rPr lang="en-GB" sz="1600" dirty="0">
                <a:solidFill>
                  <a:schemeClr val="tx1"/>
                </a:solidFill>
              </a:rPr>
              <a:t> should pray for the strengthening of their faith and should praise God and be grateful to Him, for it is merely with His grace that He is showing us the paths of truth</a:t>
            </a:r>
            <a:r>
              <a:rPr lang="en-GB" sz="1600" dirty="0" smtClean="0">
                <a:solidFill>
                  <a:schemeClr val="tx1"/>
                </a:solidFill>
              </a:rPr>
              <a:t>. </a:t>
            </a:r>
            <a:r>
              <a:rPr lang="en-GB" sz="1600" dirty="0">
                <a:solidFill>
                  <a:schemeClr val="tx1"/>
                </a:solidFill>
              </a:rPr>
              <a:t>May He always continue to show them to us</a:t>
            </a:r>
            <a:r>
              <a:rPr lang="en-GB" sz="1600" dirty="0" smtClean="0">
                <a:solidFill>
                  <a:schemeClr val="tx1"/>
                </a:solidFill>
              </a:rPr>
              <a:t>.</a:t>
            </a:r>
            <a:endParaRPr lang="en-GB" dirty="0">
              <a:solidFill>
                <a:schemeClr val="tx1"/>
              </a:solidFill>
            </a:endParaRPr>
          </a:p>
        </p:txBody>
      </p:sp>
      <p:graphicFrame>
        <p:nvGraphicFramePr>
          <p:cNvPr id="2" name="Diagram 1"/>
          <p:cNvGraphicFramePr/>
          <p:nvPr>
            <p:extLst>
              <p:ext uri="{D42A27DB-BD31-4B8C-83A1-F6EECF244321}">
                <p14:modId xmlns:p14="http://schemas.microsoft.com/office/powerpoint/2010/main" val="3371696655"/>
              </p:ext>
            </p:extLst>
          </p:nvPr>
        </p:nvGraphicFramePr>
        <p:xfrm>
          <a:off x="916675" y="609600"/>
          <a:ext cx="7696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802375" y="45720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1916312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b="1" u="sng" dirty="0" smtClean="0">
                <a:effectLst>
                  <a:outerShdw blurRad="38100" dist="38100" dir="2700000" algn="tl">
                    <a:srgbClr val="000000">
                      <a:alpha val="43137"/>
                    </a:srgbClr>
                  </a:outerShdw>
                </a:effectLst>
              </a:rPr>
              <a:t>Funeral Prayers</a:t>
            </a:r>
            <a:endParaRPr lang="en-GB" b="1" u="sng" dirty="0">
              <a:effectLst>
                <a:outerShdw blurRad="38100" dist="38100" dir="2700000" algn="tl">
                  <a:srgbClr val="000000">
                    <a:alpha val="43137"/>
                  </a:srgbClr>
                </a:outerShdw>
              </a:effectLst>
            </a:endParaRPr>
          </a:p>
        </p:txBody>
      </p:sp>
      <p:sp>
        <p:nvSpPr>
          <p:cNvPr id="3" name="Rectangle 2"/>
          <p:cNvSpPr/>
          <p:nvPr/>
        </p:nvSpPr>
        <p:spPr>
          <a:xfrm>
            <a:off x="533400" y="335846"/>
            <a:ext cx="7772400" cy="39703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err="1"/>
              <a:t>Dr.</a:t>
            </a:r>
            <a:r>
              <a:rPr lang="en-GB" dirty="0"/>
              <a:t> Syed </a:t>
            </a:r>
            <a:r>
              <a:rPr lang="en-GB" dirty="0" err="1"/>
              <a:t>Farooq</a:t>
            </a:r>
            <a:r>
              <a:rPr lang="en-GB" dirty="0"/>
              <a:t> Ahmad sahib who was originally from India and lived in Birmingham, UK passed away on 6 July.  He obtained his medical degree from Patna University in 1958 and came to the UK in </a:t>
            </a:r>
            <a:r>
              <a:rPr lang="en-GB" dirty="0" smtClean="0"/>
              <a:t>1964 where he worked </a:t>
            </a:r>
            <a:r>
              <a:rPr lang="en-GB" dirty="0"/>
              <a:t>as a GP. </a:t>
            </a:r>
            <a:endParaRPr lang="en-GB" dirty="0" smtClean="0"/>
          </a:p>
          <a:p>
            <a:pPr algn="ctr"/>
            <a:r>
              <a:rPr lang="en-GB" dirty="0" smtClean="0"/>
              <a:t>He </a:t>
            </a:r>
            <a:r>
              <a:rPr lang="en-GB" dirty="0"/>
              <a:t>was a very simple, sincere and compassionate person. He had great enthusiasm for </a:t>
            </a:r>
            <a:r>
              <a:rPr lang="en-GB" dirty="0" err="1"/>
              <a:t>Tabligh</a:t>
            </a:r>
            <a:r>
              <a:rPr lang="en-GB" dirty="0"/>
              <a:t> and had the opportunity to bring many families in the fold of </a:t>
            </a:r>
            <a:r>
              <a:rPr lang="en-GB" dirty="0" err="1"/>
              <a:t>Ahmadiyyat</a:t>
            </a:r>
            <a:r>
              <a:rPr lang="en-GB" dirty="0"/>
              <a:t>. He served the </a:t>
            </a:r>
            <a:r>
              <a:rPr lang="en-GB" dirty="0" err="1"/>
              <a:t>Jama’at</a:t>
            </a:r>
            <a:r>
              <a:rPr lang="en-GB" dirty="0"/>
              <a:t> as secretary </a:t>
            </a:r>
            <a:r>
              <a:rPr lang="en-GB" dirty="0" err="1"/>
              <a:t>Tabligh</a:t>
            </a:r>
            <a:r>
              <a:rPr lang="en-GB" dirty="0"/>
              <a:t>, </a:t>
            </a:r>
            <a:r>
              <a:rPr lang="en-GB" dirty="0" err="1"/>
              <a:t>Zaeem</a:t>
            </a:r>
            <a:r>
              <a:rPr lang="en-GB" dirty="0"/>
              <a:t> </a:t>
            </a:r>
            <a:r>
              <a:rPr lang="en-GB" dirty="0" err="1"/>
              <a:t>Ansarullah</a:t>
            </a:r>
            <a:r>
              <a:rPr lang="en-GB" dirty="0"/>
              <a:t>, Sadr </a:t>
            </a:r>
            <a:r>
              <a:rPr lang="en-GB" dirty="0" err="1"/>
              <a:t>Jama’at</a:t>
            </a:r>
            <a:r>
              <a:rPr lang="en-GB" dirty="0"/>
              <a:t> and Regional </a:t>
            </a:r>
            <a:r>
              <a:rPr lang="en-GB" dirty="0" err="1"/>
              <a:t>Ameer</a:t>
            </a:r>
            <a:r>
              <a:rPr lang="en-GB" dirty="0"/>
              <a:t>. </a:t>
            </a:r>
            <a:endParaRPr lang="en-GB" dirty="0" smtClean="0"/>
          </a:p>
          <a:p>
            <a:pPr algn="ctr"/>
            <a:endParaRPr lang="en-GB" dirty="0"/>
          </a:p>
          <a:p>
            <a:pPr algn="ctr"/>
            <a:r>
              <a:rPr lang="en-GB" dirty="0" smtClean="0"/>
              <a:t>He </a:t>
            </a:r>
            <a:r>
              <a:rPr lang="en-GB" dirty="0"/>
              <a:t>always keenly participated in financial </a:t>
            </a:r>
            <a:r>
              <a:rPr lang="en-GB" dirty="0" err="1"/>
              <a:t>Tehriks</a:t>
            </a:r>
            <a:r>
              <a:rPr lang="en-GB" dirty="0"/>
              <a:t>. As the Regional </a:t>
            </a:r>
            <a:r>
              <a:rPr lang="en-GB" dirty="0" err="1"/>
              <a:t>Ameer</a:t>
            </a:r>
            <a:r>
              <a:rPr lang="en-GB" dirty="0"/>
              <a:t>, he was enabled to have the Birmingham mosque </a:t>
            </a:r>
            <a:r>
              <a:rPr lang="en-GB" dirty="0" err="1"/>
              <a:t>Darul</a:t>
            </a:r>
            <a:r>
              <a:rPr lang="en-GB" dirty="0"/>
              <a:t> </a:t>
            </a:r>
            <a:r>
              <a:rPr lang="en-GB" dirty="0" err="1"/>
              <a:t>Barakat</a:t>
            </a:r>
            <a:r>
              <a:rPr lang="en-GB" dirty="0"/>
              <a:t> as well as other mosques built. He was a </a:t>
            </a:r>
            <a:r>
              <a:rPr lang="en-GB" i="1" dirty="0" err="1"/>
              <a:t>Moosi</a:t>
            </a:r>
            <a:r>
              <a:rPr lang="en-GB" dirty="0"/>
              <a:t>. His younger brother Syed </a:t>
            </a:r>
            <a:r>
              <a:rPr lang="en-GB" dirty="0" err="1"/>
              <a:t>Laeeq</a:t>
            </a:r>
            <a:r>
              <a:rPr lang="en-GB" dirty="0"/>
              <a:t> Ahmad was one of the Lahore martyrs; his entire family is sincere and devoted. May God elevate his station.</a:t>
            </a:r>
          </a:p>
        </p:txBody>
      </p:sp>
      <p:sp>
        <p:nvSpPr>
          <p:cNvPr id="4" name="Rectangle 3"/>
          <p:cNvSpPr/>
          <p:nvPr/>
        </p:nvSpPr>
        <p:spPr>
          <a:xfrm>
            <a:off x="235424" y="5334000"/>
            <a:ext cx="87630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err="1"/>
              <a:t>Sadiqa</a:t>
            </a:r>
            <a:r>
              <a:rPr lang="en-GB" dirty="0"/>
              <a:t> </a:t>
            </a:r>
            <a:r>
              <a:rPr lang="en-GB" dirty="0" err="1"/>
              <a:t>Qudsia</a:t>
            </a:r>
            <a:r>
              <a:rPr lang="en-GB" dirty="0"/>
              <a:t> </a:t>
            </a:r>
            <a:r>
              <a:rPr lang="en-GB" dirty="0" err="1"/>
              <a:t>sahiba</a:t>
            </a:r>
            <a:r>
              <a:rPr lang="en-GB" dirty="0"/>
              <a:t> </a:t>
            </a:r>
            <a:r>
              <a:rPr lang="en-GB" dirty="0" smtClean="0"/>
              <a:t>(57)  was </a:t>
            </a:r>
            <a:r>
              <a:rPr lang="en-GB" dirty="0"/>
              <a:t>a </a:t>
            </a:r>
            <a:r>
              <a:rPr lang="en-GB" dirty="0" smtClean="0"/>
              <a:t>school teacher. </a:t>
            </a:r>
            <a:r>
              <a:rPr lang="en-GB" dirty="0"/>
              <a:t>Hers was the only </a:t>
            </a:r>
            <a:r>
              <a:rPr lang="en-GB" dirty="0" err="1"/>
              <a:t>Ahmadi</a:t>
            </a:r>
            <a:r>
              <a:rPr lang="en-GB" dirty="0"/>
              <a:t> household in the village which cause many trials but she always displayed steadfastness. She was deeply loyal to the </a:t>
            </a:r>
            <a:r>
              <a:rPr lang="en-GB" dirty="0" err="1"/>
              <a:t>Jama’at</a:t>
            </a:r>
            <a:r>
              <a:rPr lang="en-GB" dirty="0"/>
              <a:t>. She was a pious lady who was regular in her Prayers and had great enthusiasm for </a:t>
            </a:r>
            <a:r>
              <a:rPr lang="en-GB" dirty="0" err="1"/>
              <a:t>Tabligh</a:t>
            </a:r>
            <a:r>
              <a:rPr lang="en-GB" dirty="0"/>
              <a:t>. She was most regular with her </a:t>
            </a:r>
            <a:r>
              <a:rPr lang="en-GB" dirty="0" err="1"/>
              <a:t>chandas</a:t>
            </a:r>
            <a:r>
              <a:rPr lang="en-GB" dirty="0"/>
              <a:t> and keenly observed Purdah. She was a </a:t>
            </a:r>
            <a:r>
              <a:rPr lang="en-GB" i="1" dirty="0" err="1"/>
              <a:t>Moosia</a:t>
            </a:r>
            <a:r>
              <a:rPr lang="en-GB" dirty="0"/>
              <a:t>. </a:t>
            </a:r>
          </a:p>
        </p:txBody>
      </p:sp>
      <p:sp>
        <p:nvSpPr>
          <p:cNvPr id="5" name="Rounded Rectangle 4"/>
          <p:cNvSpPr/>
          <p:nvPr/>
        </p:nvSpPr>
        <p:spPr>
          <a:xfrm>
            <a:off x="796119" y="45720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314083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u="sng" dirty="0" smtClean="0">
                <a:solidFill>
                  <a:schemeClr val="accent1">
                    <a:lumMod val="50000"/>
                  </a:schemeClr>
                </a:solidFill>
                <a:effectLst>
                  <a:outerShdw blurRad="38100" dist="38100" dir="2700000" algn="tl">
                    <a:srgbClr val="000000">
                      <a:alpha val="43137"/>
                    </a:srgbClr>
                  </a:outerShdw>
                </a:effectLst>
              </a:rPr>
              <a:t>SUMMARY</a:t>
            </a:r>
            <a:endParaRPr lang="en-GB" sz="44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6648457"/>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066800" y="6194947"/>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4" name="Rectangle 3"/>
          <p:cNvSpPr/>
          <p:nvPr/>
        </p:nvSpPr>
        <p:spPr>
          <a:xfrm>
            <a:off x="304801" y="152400"/>
            <a:ext cx="7881581" cy="452431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err="1"/>
              <a:t>Shahid</a:t>
            </a:r>
            <a:r>
              <a:rPr lang="en-GB" dirty="0"/>
              <a:t> </a:t>
            </a:r>
            <a:r>
              <a:rPr lang="en-GB" dirty="0" err="1"/>
              <a:t>Talpur</a:t>
            </a:r>
            <a:r>
              <a:rPr lang="en-GB" dirty="0"/>
              <a:t>, who lived in Adelaide, Australia passed away while crossing the road in front of his house on 2 June. He was 38 years old. He had studied electrical engineering and was currently working as a network analyst. While in Pakistan he served as a </a:t>
            </a:r>
            <a:r>
              <a:rPr lang="en-GB" dirty="0" err="1"/>
              <a:t>Qaid</a:t>
            </a:r>
            <a:r>
              <a:rPr lang="en-GB" dirty="0"/>
              <a:t> in his </a:t>
            </a:r>
            <a:r>
              <a:rPr lang="en-GB" dirty="0" err="1"/>
              <a:t>majlis</a:t>
            </a:r>
            <a:r>
              <a:rPr lang="en-GB" dirty="0"/>
              <a:t> and was among the best award-winning </a:t>
            </a:r>
            <a:r>
              <a:rPr lang="en-GB" dirty="0" err="1"/>
              <a:t>Qaids</a:t>
            </a:r>
            <a:r>
              <a:rPr lang="en-GB" dirty="0"/>
              <a:t>. In 1992, along with 21 other [</a:t>
            </a:r>
            <a:r>
              <a:rPr lang="en-GB" dirty="0" err="1"/>
              <a:t>Ahmadis</a:t>
            </a:r>
            <a:r>
              <a:rPr lang="en-GB" dirty="0"/>
              <a:t>] he was taken as a prisoner of conscience. His father was a resourceful lawyer and the judge offered him that he would release his son on bail. However, his father told the judge that all the 22 people were his sons, he should either release them all or keep his son locked up. Once released, </a:t>
            </a:r>
            <a:r>
              <a:rPr lang="en-GB" dirty="0" err="1"/>
              <a:t>Shahid</a:t>
            </a:r>
            <a:r>
              <a:rPr lang="en-GB" dirty="0"/>
              <a:t> </a:t>
            </a:r>
            <a:r>
              <a:rPr lang="en-GB" dirty="0" err="1"/>
              <a:t>Talpur</a:t>
            </a:r>
            <a:r>
              <a:rPr lang="en-GB" dirty="0"/>
              <a:t> used to take other </a:t>
            </a:r>
            <a:r>
              <a:rPr lang="en-GB" dirty="0" err="1"/>
              <a:t>Khuddam</a:t>
            </a:r>
            <a:r>
              <a:rPr lang="en-GB" dirty="0"/>
              <a:t> in his car for court appearances for eight consecutive years. He went to Australia in 1999 and also served the </a:t>
            </a:r>
            <a:r>
              <a:rPr lang="en-GB" dirty="0" err="1"/>
              <a:t>Jama’at</a:t>
            </a:r>
            <a:r>
              <a:rPr lang="en-GB" dirty="0"/>
              <a:t> there in various capacities. On the day of his passing he had gone with the members of Masjid Committee to view a few sites. He had just returned when while crossing the road he had an accident and lost his life. He was a very complaint person who worked assiduously and sincerely at whatever </a:t>
            </a:r>
            <a:r>
              <a:rPr lang="en-GB" dirty="0" err="1"/>
              <a:t>Jama’at</a:t>
            </a:r>
            <a:r>
              <a:rPr lang="en-GB" dirty="0"/>
              <a:t> task was given to him. </a:t>
            </a:r>
          </a:p>
        </p:txBody>
      </p:sp>
      <p:sp>
        <p:nvSpPr>
          <p:cNvPr id="5" name="Rounded Rectangle 4"/>
          <p:cNvSpPr/>
          <p:nvPr/>
        </p:nvSpPr>
        <p:spPr>
          <a:xfrm>
            <a:off x="838200" y="4727432"/>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
        <p:nvSpPr>
          <p:cNvPr id="3" name="Rectangle 2"/>
          <p:cNvSpPr/>
          <p:nvPr/>
        </p:nvSpPr>
        <p:spPr>
          <a:xfrm>
            <a:off x="403746" y="5375700"/>
            <a:ext cx="8077200" cy="1200329"/>
          </a:xfrm>
          <a:prstGeom prst="rect">
            <a:avLst/>
          </a:prstGeom>
          <a:solidFill>
            <a:schemeClr val="bg2">
              <a:lumMod val="75000"/>
            </a:schemeClr>
          </a:solidFill>
          <a:ln>
            <a:solidFill>
              <a:schemeClr val="tx1"/>
            </a:solidFill>
          </a:ln>
        </p:spPr>
        <p:txBody>
          <a:bodyPr wrap="square">
            <a:spAutoFit/>
          </a:bodyPr>
          <a:lstStyle/>
          <a:p>
            <a:pPr algn="ctr"/>
            <a:r>
              <a:rPr lang="en-GB" dirty="0" err="1" smtClean="0"/>
              <a:t>Hudhur</a:t>
            </a:r>
            <a:r>
              <a:rPr lang="en-GB" dirty="0" smtClean="0"/>
              <a:t> (aba) said that his </a:t>
            </a:r>
            <a:r>
              <a:rPr lang="en-GB" dirty="0"/>
              <a:t>death also took place while on </a:t>
            </a:r>
            <a:r>
              <a:rPr lang="en-GB" dirty="0" err="1"/>
              <a:t>Jama’at</a:t>
            </a:r>
            <a:r>
              <a:rPr lang="en-GB" dirty="0"/>
              <a:t> work which is a great honour. He was a very courteous person, a devout worshipper who helped the needy privately. He respected everyone and was a </a:t>
            </a:r>
            <a:r>
              <a:rPr lang="en-GB" dirty="0" err="1"/>
              <a:t>Moosi</a:t>
            </a:r>
            <a:r>
              <a:rPr lang="en-GB" dirty="0"/>
              <a:t>. He leaves behind a widow and three daughters. May God elevate his station. </a:t>
            </a:r>
          </a:p>
        </p:txBody>
      </p:sp>
    </p:spTree>
    <p:extLst>
      <p:ext uri="{BB962C8B-B14F-4D97-AF65-F5344CB8AC3E}">
        <p14:creationId xmlns:p14="http://schemas.microsoft.com/office/powerpoint/2010/main" val="3584265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rmichael\Documents\Downloads\Huzur dua.jpg"/>
          <p:cNvPicPr>
            <a:picLocks noChangeAspect="1" noChangeArrowheads="1"/>
          </p:cNvPicPr>
          <p:nvPr/>
        </p:nvPicPr>
        <p:blipFill>
          <a:blip r:embed="rId3" cstate="print"/>
          <a:srcRect/>
          <a:stretch>
            <a:fillRect/>
          </a:stretch>
        </p:blipFill>
        <p:spPr bwMode="auto">
          <a:xfrm>
            <a:off x="680113" y="914400"/>
            <a:ext cx="3537857" cy="4953000"/>
          </a:xfrm>
          <a:prstGeom prst="rect">
            <a:avLst/>
          </a:prstGeom>
          <a:noFill/>
        </p:spPr>
      </p:pic>
      <p:graphicFrame>
        <p:nvGraphicFramePr>
          <p:cNvPr id="3" name="Diagram 2"/>
          <p:cNvGraphicFramePr/>
          <p:nvPr>
            <p:extLst>
              <p:ext uri="{D42A27DB-BD31-4B8C-83A1-F6EECF244321}">
                <p14:modId xmlns:p14="http://schemas.microsoft.com/office/powerpoint/2010/main" val="3461214978"/>
              </p:ext>
            </p:extLst>
          </p:nvPr>
        </p:nvGraphicFramePr>
        <p:xfrm>
          <a:off x="4217970" y="762000"/>
          <a:ext cx="4833582"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7058167" y="594019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390548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err="1" smtClean="0">
                <a:effectLst>
                  <a:outerShdw blurRad="38100" dist="38100" dir="2700000" algn="tl">
                    <a:srgbClr val="000000">
                      <a:alpha val="43137"/>
                    </a:srgbClr>
                  </a:outerShdw>
                </a:effectLst>
              </a:rPr>
              <a:t>Jalsa</a:t>
            </a:r>
            <a:r>
              <a:rPr lang="en-GB" b="1" u="sng" dirty="0" smtClean="0">
                <a:effectLst>
                  <a:outerShdw blurRad="38100" dist="38100" dir="2700000" algn="tl">
                    <a:srgbClr val="000000">
                      <a:alpha val="43137"/>
                    </a:srgbClr>
                  </a:outerShdw>
                </a:effectLst>
              </a:rPr>
              <a:t> </a:t>
            </a:r>
            <a:r>
              <a:rPr lang="en-GB" b="1" u="sng" dirty="0" err="1" smtClean="0">
                <a:effectLst>
                  <a:outerShdw blurRad="38100" dist="38100" dir="2700000" algn="tl">
                    <a:srgbClr val="000000">
                      <a:alpha val="43137"/>
                    </a:srgbClr>
                  </a:outerShdw>
                </a:effectLst>
              </a:rPr>
              <a:t>Salana</a:t>
            </a:r>
            <a:r>
              <a:rPr lang="en-GB" b="1" u="sng" dirty="0" smtClean="0">
                <a:effectLst>
                  <a:outerShdw blurRad="38100" dist="38100" dir="2700000" algn="tl">
                    <a:srgbClr val="000000">
                      <a:alpha val="43137"/>
                    </a:srgbClr>
                  </a:outerShdw>
                </a:effectLst>
              </a:rPr>
              <a:t> Belgium</a:t>
            </a:r>
            <a:endParaRPr lang="en-GB" b="1" u="sng" dirty="0">
              <a:effectLst>
                <a:outerShdw blurRad="38100" dist="38100" dir="2700000" algn="tl">
                  <a:srgbClr val="000000">
                    <a:alpha val="43137"/>
                  </a:srgbClr>
                </a:outerShdw>
              </a:effectLst>
            </a:endParaRPr>
          </a:p>
        </p:txBody>
      </p:sp>
      <p:pic>
        <p:nvPicPr>
          <p:cNvPr id="1026" name="Picture 2" descr="http://www.33ff.com/flags/XL_flags/Belgium_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4758"/>
            <a:ext cx="2648272" cy="176551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p.greenwichmeantime.com/images/europe/belgium.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 y="4114800"/>
            <a:ext cx="2816147" cy="22098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404291" y="26670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graphicFrame>
        <p:nvGraphicFramePr>
          <p:cNvPr id="3" name="Diagram 2"/>
          <p:cNvGraphicFramePr/>
          <p:nvPr>
            <p:extLst>
              <p:ext uri="{D42A27DB-BD31-4B8C-83A1-F6EECF244321}">
                <p14:modId xmlns:p14="http://schemas.microsoft.com/office/powerpoint/2010/main" val="2588881908"/>
              </p:ext>
            </p:extLst>
          </p:nvPr>
        </p:nvGraphicFramePr>
        <p:xfrm>
          <a:off x="1212455" y="2991134"/>
          <a:ext cx="6781800" cy="28762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 6"/>
          <p:cNvGrpSpPr/>
          <p:nvPr/>
        </p:nvGrpSpPr>
        <p:grpSpPr>
          <a:xfrm>
            <a:off x="565246" y="1828801"/>
            <a:ext cx="4503165" cy="1780318"/>
            <a:chOff x="43956" y="300844"/>
            <a:chExt cx="6779747" cy="1780318"/>
          </a:xfrm>
        </p:grpSpPr>
        <p:sp>
          <p:nvSpPr>
            <p:cNvPr id="8" name="Rectangle 7"/>
            <p:cNvSpPr/>
            <p:nvPr/>
          </p:nvSpPr>
          <p:spPr>
            <a:xfrm>
              <a:off x="43956" y="300844"/>
              <a:ext cx="6779747" cy="178031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454902" y="300844"/>
              <a:ext cx="5965597" cy="15242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effectLst/>
                  <a:latin typeface="+mn-lt"/>
                  <a:ea typeface="+mn-ea"/>
                  <a:cs typeface="+mn-cs"/>
                </a:rPr>
                <a:t>Hudhur</a:t>
              </a:r>
              <a:r>
                <a:rPr lang="en-GB" sz="160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(aba) said </a:t>
              </a:r>
              <a:r>
                <a:rPr lang="en-GB" sz="1600" kern="1200" dirty="0" err="1" smtClean="0">
                  <a:solidFill>
                    <a:schemeClr val="tx1"/>
                  </a:solidFill>
                  <a:effectLst/>
                  <a:latin typeface="+mn-lt"/>
                  <a:ea typeface="+mn-ea"/>
                  <a:cs typeface="+mn-cs"/>
                </a:rPr>
                <a:t>Jalsa</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Salana</a:t>
              </a:r>
              <a:r>
                <a:rPr lang="en-GB" sz="1600" kern="1200" dirty="0" smtClean="0">
                  <a:solidFill>
                    <a:schemeClr val="tx1"/>
                  </a:solidFill>
                  <a:effectLst/>
                  <a:latin typeface="+mn-lt"/>
                  <a:ea typeface="+mn-ea"/>
                  <a:cs typeface="+mn-cs"/>
                </a:rPr>
                <a:t> has also taken place in Belgium and with the grace of God, Belgium is also progressing in </a:t>
              </a:r>
              <a:r>
                <a:rPr lang="en-GB" sz="1600" i="1" kern="1200" dirty="0" err="1" smtClean="0">
                  <a:solidFill>
                    <a:schemeClr val="tx1"/>
                  </a:solidFill>
                  <a:effectLst/>
                  <a:latin typeface="+mn-lt"/>
                  <a:ea typeface="+mn-ea"/>
                  <a:cs typeface="+mn-cs"/>
                </a:rPr>
                <a:t>Bai’ats</a:t>
              </a:r>
              <a:r>
                <a:rPr lang="en-GB" sz="1600" kern="1200" dirty="0" smtClean="0">
                  <a:solidFill>
                    <a:schemeClr val="tx1"/>
                  </a:solidFill>
                  <a:effectLst/>
                  <a:latin typeface="+mn-lt"/>
                  <a:ea typeface="+mn-ea"/>
                  <a:cs typeface="+mn-cs"/>
                </a:rPr>
                <a:t>, community relations and in taking the message of </a:t>
              </a:r>
              <a:r>
                <a:rPr lang="en-GB" sz="1600" kern="1200" dirty="0" err="1" smtClean="0">
                  <a:solidFill>
                    <a:schemeClr val="tx1"/>
                  </a:solidFill>
                  <a:effectLst/>
                  <a:latin typeface="+mn-lt"/>
                  <a:ea typeface="+mn-ea"/>
                  <a:cs typeface="+mn-cs"/>
                </a:rPr>
                <a:t>Ahmadiyyat</a:t>
              </a:r>
              <a:r>
                <a:rPr lang="en-GB" sz="1600" kern="1200" dirty="0" smtClean="0">
                  <a:solidFill>
                    <a:schemeClr val="tx1"/>
                  </a:solidFill>
                  <a:effectLst/>
                  <a:latin typeface="+mn-lt"/>
                  <a:ea typeface="+mn-ea"/>
                  <a:cs typeface="+mn-cs"/>
                </a:rPr>
                <a:t> to others.</a:t>
              </a:r>
              <a:endParaRPr lang="en-GB" sz="1600" kern="1200" dirty="0"/>
            </a:p>
          </p:txBody>
        </p:sp>
      </p:grpSp>
      <p:grpSp>
        <p:nvGrpSpPr>
          <p:cNvPr id="10" name="Group 9"/>
          <p:cNvGrpSpPr/>
          <p:nvPr/>
        </p:nvGrpSpPr>
        <p:grpSpPr>
          <a:xfrm>
            <a:off x="3810000" y="4158355"/>
            <a:ext cx="4650503" cy="2166245"/>
            <a:chOff x="2324" y="710020"/>
            <a:chExt cx="6779475" cy="2166245"/>
          </a:xfrm>
          <a:scene3d>
            <a:camera prst="orthographicFront">
              <a:rot lat="0" lon="0" rev="0"/>
            </a:camera>
            <a:lightRig rig="balanced" dir="t">
              <a:rot lat="0" lon="0" rev="8700000"/>
            </a:lightRig>
          </a:scene3d>
        </p:grpSpPr>
        <p:sp>
          <p:nvSpPr>
            <p:cNvPr id="11" name="Rectangle 10"/>
            <p:cNvSpPr/>
            <p:nvPr/>
          </p:nvSpPr>
          <p:spPr>
            <a:xfrm>
              <a:off x="2324" y="710020"/>
              <a:ext cx="6779475" cy="2166245"/>
            </a:xfrm>
            <a:prstGeom prst="rect">
              <a:avLst/>
            </a:prstGeom>
            <a:solidFill>
              <a:schemeClr val="accent2">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2324" y="710020"/>
              <a:ext cx="6779475" cy="2166245"/>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Indeed, all these avenues are being opened by God and expression of true gratitude for every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is in taking full advantage of these new avenues; look after the new-comers and draw attention to their own improvement. </a:t>
              </a:r>
            </a:p>
            <a:p>
              <a:pPr lvl="0" algn="l" defTabSz="711200" rtl="0">
                <a:lnSpc>
                  <a:spcPct val="90000"/>
                </a:lnSpc>
                <a:spcBef>
                  <a:spcPct val="0"/>
                </a:spcBef>
                <a:spcAft>
                  <a:spcPct val="35000"/>
                </a:spcAft>
              </a:pPr>
              <a:endParaRPr lang="en-GB" sz="1300" kern="1200" dirty="0"/>
            </a:p>
          </p:txBody>
        </p:sp>
      </p:grpSp>
    </p:spTree>
    <p:extLst>
      <p:ext uri="{BB962C8B-B14F-4D97-AF65-F5344CB8AC3E}">
        <p14:creationId xmlns:p14="http://schemas.microsoft.com/office/powerpoint/2010/main" val="1519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rPr>
              <a:t>Enthusiasm of new </a:t>
            </a:r>
            <a:r>
              <a:rPr lang="en-GB" b="1" u="sng" dirty="0" err="1" smtClean="0">
                <a:effectLst>
                  <a:outerShdw blurRad="38100" dist="38100" dir="2700000" algn="tl">
                    <a:srgbClr val="000000">
                      <a:alpha val="43137"/>
                    </a:srgbClr>
                  </a:outerShdw>
                </a:effectLst>
              </a:rPr>
              <a:t>Ahmadies</a:t>
            </a:r>
            <a:endParaRPr lang="en-GB" b="1" u="sng" dirty="0">
              <a:effectLst>
                <a:outerShdw blurRad="38100" dist="38100" dir="2700000" algn="tl">
                  <a:srgbClr val="000000">
                    <a:alpha val="43137"/>
                  </a:srgbClr>
                </a:outerShdw>
              </a:effectLst>
            </a:endParaRPr>
          </a:p>
        </p:txBody>
      </p:sp>
      <p:pic>
        <p:nvPicPr>
          <p:cNvPr id="2050" name="Picture 2" descr="http://www.lonelyplanet.com/maps/europe/germany/map_of_germany.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21320"/>
          <a:stretch/>
        </p:blipFill>
        <p:spPr bwMode="auto">
          <a:xfrm>
            <a:off x="341725" y="4267200"/>
            <a:ext cx="2314919"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utoShape 4" descr="data:image/jpg;base64,/9j/4AAQSkZJRgABAQAAAQABAAD/2wBDAAkGBwgHBgkIBwgKCgkLDRYPDQwMDRsUFRAWIB0iIiAdHx8kKDQsJCYxJx8fLT0tMTU3Ojo6Iys/RD84QzQ5Ojf/2wBDAQoKCg0MDRoPDxo3JR8lNzc3Nzc3Nzc3Nzc3Nzc3Nzc3Nzc3Nzc3Nzc3Nzc3Nzc3Nzc3Nzc3Nzc3Nzc3Nzc3Nzf/wAARCABeAI0DASIAAhEBAxEB/8QAGgABAQEBAQEBAAAAAAAAAAAAAAQBBQIDB//EADEQAAEBBQgBAQgCAwAAAAAAAAABAwQUUdECBREVVFWRkjFxEiEyM0FyscFCYRMigv/EABoBAQEBAQEBAQAAAAAAAAAAAAABAgMGBQf/xAAgEQACAQQDAQEBAAAAAAAAAAAAAQIDE1GRERJSMjEi/9oADAMBAAIRAxEAPwD8NAAAAAAAAAAAAAAAAAAAAAAAAAAABRBvOna9FEG86dr0UnKybtzwycFEG86dr0UQbzp2vRRysi3PDJwUQbzp2vRRBvOna9FHKyLc8MnBRBvOna9FEG86dr0UcrItzwycFEG86dr0UQbzp2vRRysi3PDJwUQbzp2vRRBvOna9FHKyLc8MnBRBvOna9FEG86dr0UcrItzwycFEG86dr0UQbzp2vRRysi3PDJwUQbzp2vRQro8p5YNU/wCFHKFueGfo1lV9mz718Ibis1Ms/DZ9AfAP0lfhuKzUYrNTACm4rNRis1MABuKzUYrNTAAbis1GKzUwAG4rNRis1MABuKzUYrNTAAbis1GKzUwAG4rNT5tlX/X3r9T2fNt/E1H9MT+WfSz8Nn0B0bFwXv7FlcueMME+iVPWQXvtrxwlThfpelswq9Lj6W0cwHSyC99teOEqMgvfbXjhKi/S9LZb9L0to5oOlkF77a8cJU3IL32144Sov0vS2L9L0to5gOnkF77a8cJUzIL32144Sov0vS2L9L0to5oOlkF77a8cJUZBe+2vHCVF+l6WxfpeltHNB08gvfbXjhKjIL32144Sov0vS2L9L0to5gOnkF77a8cJUzIL32144Sov0vS2L9L0to5oOlkF77a8cJU3IL32144Sov0vS2L9L0to5h8238Tr5Be+2vHCVPi8XFe1lLPtXe3Tz5RKljXpc/S2YnXpdX/S2j9SZfKZ/Yn4PR5Z/KZ/Yn4PR4yX6zzUfxAAGSgAAAAAAAAAAAAAAAAAAkvDwz9V/RWSXh4Z+q/o60ftHOr8lLP5TP7E/B6JWT4y/wAVj3W/hT6JL1PUYylb4SpJRfLEZrhFAJ4xlK3wlRGMpW+EqZ6M13iUAnjGUrfCVEYylb4So6Md4lAJ4xlK3wlRGMpW+EqOjJ3iUAnjGUrfCVEYylb4So6MveJQCeMZSt8JURjKVvhKjoyd4lAJ4xlK3wlRGMpW+EqOjL3iUAnjGUrfCVEYylb4So6Md4lBJeHhn6r+j3GMpW+EqSv72yVGfut+V+if1/Z0pRamjnUknE//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BeAI0DASIAAhEBAxEB/8QAGgABAQEBAQEBAAAAAAAAAAAAAAQBBQIDB//EADEQAAEBBQgBAQgCAwAAAAAAAAABAwQUUdECBREVVFWRkjFxEiEyM0FyscFCYRMigv/EABoBAQEBAQEBAQAAAAAAAAAAAAABAgMGBQf/xAAgEQACAQQDAQEBAAAAAAAAAAAAAQIDE1GRERJSMjEi/9oADAMBAAIRAxEAPwD8NAAAAAAAAAAAAAAAAAAAAAAAAAAABRBvOna9FEG86dr0UnKybtzwycFEG86dr0UQbzp2vRRysi3PDJwUQbzp2vRRBvOna9FHKyLc8MnBRBvOna9FEG86dr0UcrItzwycFEG86dr0UQbzp2vRRysi3PDJwUQbzp2vRRBvOna9FHKyLc8MnBRBvOna9FEG86dr0UcrItzwycFEG86dr0UQbzp2vRRysi3PDJwUQbzp2vRQro8p5YNU/wCFHKFueGfo1lV9mz718Ibis1Ms/DZ9AfAP0lfhuKzUYrNTACm4rNRis1MABuKzUYrNTAAbis1GKzUwAG4rNRis1MABuKzUYrNTAAbis1GKzUwAG4rNT5tlX/X3r9T2fNt/E1H9MT+WfSz8Nn0B0bFwXv7FlcueMME+iVPWQXvtrxwlThfpelswq9Lj6W0cwHSyC99teOEqMgvfbXjhKi/S9LZb9L0to5oOlkF77a8cJU3IL32144Sov0vS2L9L0to5gOnkF77a8cJUzIL32144Sov0vS2L9L0to5oOlkF77a8cJUZBe+2vHCVF+l6WxfpeltHNB08gvfbXjhKjIL32144Sov0vS2L9L0to5gOnkF77a8cJUzIL32144Sov0vS2L9L0to5oOlkF77a8cJU3IL32144Sov0vS2L9L0to5h8238Tr5Be+2vHCVPi8XFe1lLPtXe3Tz5RKljXpc/S2YnXpdX/S2j9SZfKZ/Yn4PR5Z/KZ/Yn4PR4yX6zzUfxAAGSgAAAAAAAAAAAAAAAAAAkvDwz9V/RWSXh4Z+q/o60ftHOr8lLP5TP7E/B6JWT4y/wAVj3W/hT6JL1PUYylb4SpJRfLEZrhFAJ4xlK3wlRGMpW+EqZ6M13iUAnjGUrfCVEYylb4So6Md4lAJ4xlK3wlRGMpW+EqOjJ3iUAnjGUrfCVEYylb4So6MveJQCeMZSt8JURjKVvhKjoyd4lAJ4xlK3wlRGMpW+EqOjL3iUAnjGUrfCVEYylb4So6Md4lBJeHhn6r+j3GMpW+EqSv72yVGfut+V+if1/Z0pRamjnUknE//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g;base64,/9j/4AAQSkZJRgABAQAAAQABAAD/2wBDAAkGBwgHBgkIBwgKCgkLDRYPDQwMDRsUFRAWIB0iIiAdHx8kKDQsJCYxJx8fLT0tMTU3Ojo6Iys/RD84QzQ5Ojf/2wBDAQoKCg0MDRoPDxo3JR8lNzc3Nzc3Nzc3Nzc3Nzc3Nzc3Nzc3Nzc3Nzc3Nzc3Nzc3Nzc3Nzc3Nzc3Nzc3Nzc3Nzf/wAARCABeAI0DASIAAhEBAxEB/8QAGgABAQEBAQEBAAAAAAAAAAAAAAQBBQIDB//EADEQAAEBBQgBAQgCAwAAAAAAAAABAwQUUdECBREVVFWRkjFxEiEyM0FyscFCYRMigv/EABoBAQEBAQEBAQAAAAAAAAAAAAABAgMGBQf/xAAgEQACAQQDAQEBAAAAAAAAAAAAAQIDE1GRERJSMjEi/9oADAMBAAIRAxEAPwD8NAAAAAAAAAAAAAAAAAAAAAAAAAAABRBvOna9FEG86dr0UnKybtzwycFEG86dr0UQbzp2vRRysi3PDJwUQbzp2vRRBvOna9FHKyLc8MnBRBvOna9FEG86dr0UcrItzwycFEG86dr0UQbzp2vRRysi3PDJwUQbzp2vRRBvOna9FHKyLc8MnBRBvOna9FEG86dr0UcrItzwycFEG86dr0UQbzp2vRRysi3PDJwUQbzp2vRQro8p5YNU/wCFHKFueGfo1lV9mz718Ibis1Ms/DZ9AfAP0lfhuKzUYrNTACm4rNRis1MABuKzUYrNTAAbis1GKzUwAG4rNRis1MABuKzUYrNTAAbis1GKzUwAG4rNT5tlX/X3r9T2fNt/E1H9MT+WfSz8Nn0B0bFwXv7FlcueMME+iVPWQXvtrxwlThfpelswq9Lj6W0cwHSyC99teOEqMgvfbXjhKi/S9LZb9L0to5oOlkF77a8cJU3IL32144Sov0vS2L9L0to5gOnkF77a8cJUzIL32144Sov0vS2L9L0to5oOlkF77a8cJUZBe+2vHCVF+l6WxfpeltHNB08gvfbXjhKjIL32144Sov0vS2L9L0to5gOnkF77a8cJUzIL32144Sov0vS2L9L0to5oOlkF77a8cJU3IL32144Sov0vS2L9L0to5h8238Tr5Be+2vHCVPi8XFe1lLPtXe3Tz5RKljXpc/S2YnXpdX/S2j9SZfKZ/Yn4PR5Z/KZ/Yn4PR4yX6zzUfxAAGSgAAAAAAAAAAAAAAAAAAkvDwz9V/RWSXh4Z+q/o60ftHOr8lLP5TP7E/B6JWT4y/wAVj3W/hT6JL1PUYylb4SpJRfLEZrhFAJ4xlK3wlRGMpW+EqZ6M13iUAnjGUrfCVEYylb4So6Md4lAJ4xlK3wlRGMpW+EqOjJ3iUAnjGUrfCVEYylb4So6MveJQCeMZSt8JURjKVvhKjoyd4lAJ4xlK3wlRGMpW+EqOjL3iUAnjGUrfCVEYylb4So6Md4lBJeHhn6r+j3GMpW+EqSv72yVGfut+V+if1/Z0pRamjnUknE//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http://www.33ff.com/flags/XL_flags/Germany_fla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6366"/>
            <a:ext cx="2862064" cy="1549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96602" y="20574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graphicFrame>
        <p:nvGraphicFramePr>
          <p:cNvPr id="6" name="Diagram 5"/>
          <p:cNvGraphicFramePr/>
          <p:nvPr>
            <p:extLst>
              <p:ext uri="{D42A27DB-BD31-4B8C-83A1-F6EECF244321}">
                <p14:modId xmlns:p14="http://schemas.microsoft.com/office/powerpoint/2010/main" val="1653175129"/>
              </p:ext>
            </p:extLst>
          </p:nvPr>
        </p:nvGraphicFramePr>
        <p:xfrm>
          <a:off x="2362200" y="1866900"/>
          <a:ext cx="6443464"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6103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smtClean="0">
                <a:effectLst>
                  <a:outerShdw blurRad="38100" dist="38100" dir="2700000" algn="tl">
                    <a:srgbClr val="000000">
                      <a:alpha val="43137"/>
                    </a:srgbClr>
                  </a:outerShdw>
                </a:effectLst>
              </a:rPr>
              <a:t>God’s favours on us</a:t>
            </a:r>
            <a:endParaRPr lang="en-GB" sz="3600" b="1" u="sng" dirty="0">
              <a:effectLst>
                <a:outerShdw blurRad="38100" dist="38100" dir="2700000" algn="tl">
                  <a:srgbClr val="000000">
                    <a:alpha val="43137"/>
                  </a:srgbClr>
                </a:outerShdw>
              </a:effectLst>
            </a:endParaRPr>
          </a:p>
        </p:txBody>
      </p:sp>
      <p:pic>
        <p:nvPicPr>
          <p:cNvPr id="3074" name="Picture 2" descr="http://www.33ff.com/flags/XL_flags/Netherlands_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6633"/>
            <a:ext cx="2351584" cy="142526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Map of Holland"/>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3643973"/>
            <a:ext cx="2150368" cy="2313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85800" y="24384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graphicFrame>
        <p:nvGraphicFramePr>
          <p:cNvPr id="3" name="Diagram 2"/>
          <p:cNvGraphicFramePr/>
          <p:nvPr>
            <p:extLst>
              <p:ext uri="{D42A27DB-BD31-4B8C-83A1-F6EECF244321}">
                <p14:modId xmlns:p14="http://schemas.microsoft.com/office/powerpoint/2010/main" val="3913365616"/>
              </p:ext>
            </p:extLst>
          </p:nvPr>
        </p:nvGraphicFramePr>
        <p:xfrm>
          <a:off x="2618853" y="1888320"/>
          <a:ext cx="6477000" cy="4089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40638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030105" y="4572000"/>
            <a:ext cx="6858000" cy="914400"/>
          </a:xfrm>
        </p:spPr>
        <p:txBody>
          <a:bodyPr/>
          <a:lstStyle/>
          <a:p>
            <a:r>
              <a:rPr lang="en-GB" sz="2800" b="1" u="sng" dirty="0" smtClean="0">
                <a:effectLst>
                  <a:outerShdw blurRad="38100" dist="38100" dir="2700000" algn="tl">
                    <a:srgbClr val="000000">
                      <a:alpha val="43137"/>
                    </a:srgbClr>
                  </a:outerShdw>
                </a:effectLst>
              </a:rPr>
              <a:t>Passion of New </a:t>
            </a:r>
            <a:r>
              <a:rPr lang="en-GB" sz="3200" b="1" u="sng" dirty="0" err="1" smtClean="0">
                <a:effectLst>
                  <a:outerShdw blurRad="38100" dist="38100" dir="2700000" algn="tl">
                    <a:srgbClr val="000000">
                      <a:alpha val="43137"/>
                    </a:srgbClr>
                  </a:outerShdw>
                </a:effectLst>
              </a:rPr>
              <a:t>Ahmadies</a:t>
            </a:r>
            <a:endParaRPr lang="en-GB" sz="3200" b="1" u="sng" dirty="0">
              <a:effectLst>
                <a:outerShdw blurRad="38100" dist="38100" dir="2700000" algn="tl">
                  <a:srgbClr val="000000">
                    <a:alpha val="43137"/>
                  </a:srgbClr>
                </a:outerShdw>
              </a:effectLst>
            </a:endParaRPr>
          </a:p>
        </p:txBody>
      </p:sp>
      <p:sp>
        <p:nvSpPr>
          <p:cNvPr id="3" name="Vertical Scroll 2"/>
          <p:cNvSpPr/>
          <p:nvPr/>
        </p:nvSpPr>
        <p:spPr>
          <a:xfrm>
            <a:off x="533399" y="396395"/>
            <a:ext cx="3447197" cy="55626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1600" dirty="0" err="1">
                <a:solidFill>
                  <a:schemeClr val="bg1"/>
                </a:solidFill>
              </a:rPr>
              <a:t>Hudhur</a:t>
            </a:r>
            <a:r>
              <a:rPr lang="en-GB" sz="1600" dirty="0">
                <a:solidFill>
                  <a:schemeClr val="bg1"/>
                </a:solidFill>
              </a:rPr>
              <a:t> </a:t>
            </a:r>
            <a:r>
              <a:rPr lang="en-GB" sz="1600" dirty="0" smtClean="0">
                <a:solidFill>
                  <a:schemeClr val="bg1"/>
                </a:solidFill>
              </a:rPr>
              <a:t>(aba) explained </a:t>
            </a:r>
            <a:r>
              <a:rPr lang="en-GB" sz="1600" dirty="0">
                <a:solidFill>
                  <a:schemeClr val="bg1"/>
                </a:solidFill>
              </a:rPr>
              <a:t>that these people come to meet </a:t>
            </a:r>
            <a:r>
              <a:rPr lang="en-GB" sz="1600" dirty="0" err="1">
                <a:solidFill>
                  <a:schemeClr val="bg1"/>
                </a:solidFill>
              </a:rPr>
              <a:t>Hudhur</a:t>
            </a:r>
            <a:r>
              <a:rPr lang="en-GB" sz="1600" dirty="0">
                <a:solidFill>
                  <a:schemeClr val="bg1"/>
                </a:solidFill>
              </a:rPr>
              <a:t>, they speak with him and return with a new passion and vigour, bringing forth a fresh aspect of the revelation of the Promised Messiah (on whom be peace): </a:t>
            </a:r>
            <a:endParaRPr lang="en-GB" sz="1600" dirty="0" smtClean="0">
              <a:solidFill>
                <a:schemeClr val="bg1"/>
              </a:solidFill>
            </a:endParaRPr>
          </a:p>
          <a:p>
            <a:pPr algn="ctr" fontAlgn="auto">
              <a:spcBef>
                <a:spcPts val="0"/>
              </a:spcBef>
              <a:spcAft>
                <a:spcPts val="0"/>
              </a:spcAft>
              <a:defRPr/>
            </a:pPr>
            <a:endParaRPr lang="en-GB" dirty="0" smtClean="0">
              <a:solidFill>
                <a:schemeClr val="bg1"/>
              </a:solidFill>
            </a:endParaRPr>
          </a:p>
          <a:p>
            <a:pPr algn="ctr" fontAlgn="auto">
              <a:spcBef>
                <a:spcPts val="0"/>
              </a:spcBef>
              <a:spcAft>
                <a:spcPts val="0"/>
              </a:spcAft>
              <a:defRPr/>
            </a:pPr>
            <a:r>
              <a:rPr lang="en-GB" b="1" dirty="0" smtClean="0">
                <a:solidFill>
                  <a:schemeClr val="bg1"/>
                </a:solidFill>
                <a:latin typeface="Berlin Sans FB" pitchFamily="34" charset="0"/>
              </a:rPr>
              <a:t>‘</a:t>
            </a:r>
            <a:r>
              <a:rPr lang="en-GB" b="1" dirty="0">
                <a:solidFill>
                  <a:schemeClr val="bg1"/>
                </a:solidFill>
                <a:latin typeface="Berlin Sans FB" pitchFamily="34" charset="0"/>
              </a:rPr>
              <a:t>People whom We will direct from heaven will help you</a:t>
            </a:r>
            <a:r>
              <a:rPr lang="en-GB" b="1" dirty="0" smtClean="0">
                <a:solidFill>
                  <a:schemeClr val="bg1"/>
                </a:solidFill>
                <a:latin typeface="Berlin Sans FB" pitchFamily="34" charset="0"/>
              </a:rPr>
              <a:t>.’</a:t>
            </a:r>
          </a:p>
          <a:p>
            <a:pPr algn="ctr" fontAlgn="auto">
              <a:spcBef>
                <a:spcPts val="0"/>
              </a:spcBef>
              <a:spcAft>
                <a:spcPts val="0"/>
              </a:spcAft>
              <a:defRPr/>
            </a:pPr>
            <a:r>
              <a:rPr lang="en-GB" b="1" dirty="0" smtClean="0">
                <a:solidFill>
                  <a:schemeClr val="bg1"/>
                </a:solidFill>
                <a:latin typeface="Berlin Sans FB" pitchFamily="34" charset="0"/>
              </a:rPr>
              <a:t> </a:t>
            </a:r>
            <a:endParaRPr lang="en-GB" b="1" dirty="0" smtClean="0">
              <a:solidFill>
                <a:schemeClr val="bg1"/>
              </a:solidFill>
              <a:latin typeface="Berlin Sans FB" pitchFamily="34" charset="0"/>
            </a:endParaRPr>
          </a:p>
          <a:p>
            <a:pPr algn="ctr" fontAlgn="auto">
              <a:spcBef>
                <a:spcPts val="0"/>
              </a:spcBef>
              <a:spcAft>
                <a:spcPts val="0"/>
              </a:spcAft>
              <a:defRPr/>
            </a:pPr>
            <a:r>
              <a:rPr lang="en-GB" sz="1600" dirty="0" smtClean="0">
                <a:solidFill>
                  <a:schemeClr val="bg1"/>
                </a:solidFill>
              </a:rPr>
              <a:t>[</a:t>
            </a:r>
            <a:r>
              <a:rPr lang="en-GB" sz="1600" dirty="0" err="1">
                <a:solidFill>
                  <a:schemeClr val="bg1"/>
                </a:solidFill>
              </a:rPr>
              <a:t>Tadhkirah</a:t>
            </a:r>
            <a:r>
              <a:rPr lang="en-GB" sz="1600" dirty="0">
                <a:solidFill>
                  <a:schemeClr val="bg1"/>
                </a:solidFill>
              </a:rPr>
              <a:t>, p. 442]. </a:t>
            </a:r>
            <a:endParaRPr lang="en-GB" sz="1600" dirty="0">
              <a:solidFill>
                <a:schemeClr val="bg1"/>
              </a:solidFill>
              <a:latin typeface="Berlin Sans FB" pitchFamily="34" charset="0"/>
              <a:cs typeface="Aharoni" pitchFamily="2" charset="-79"/>
            </a:endParaRPr>
          </a:p>
        </p:txBody>
      </p:sp>
      <p:sp>
        <p:nvSpPr>
          <p:cNvPr id="4" name="Rectangle 3"/>
          <p:cNvSpPr/>
          <p:nvPr/>
        </p:nvSpPr>
        <p:spPr>
          <a:xfrm>
            <a:off x="4789227" y="533400"/>
            <a:ext cx="3200400" cy="1323439"/>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1600" dirty="0" err="1">
                <a:solidFill>
                  <a:schemeClr val="tx1"/>
                </a:solidFill>
              </a:rPr>
              <a:t>Hudhur</a:t>
            </a:r>
            <a:r>
              <a:rPr lang="en-GB" sz="1600" dirty="0">
                <a:solidFill>
                  <a:schemeClr val="tx1"/>
                </a:solidFill>
              </a:rPr>
              <a:t> </a:t>
            </a:r>
            <a:r>
              <a:rPr lang="en-GB" sz="1600" dirty="0" smtClean="0">
                <a:solidFill>
                  <a:schemeClr val="tx1"/>
                </a:solidFill>
              </a:rPr>
              <a:t>(aba) explained </a:t>
            </a:r>
            <a:r>
              <a:rPr lang="en-GB" sz="1600" dirty="0">
                <a:solidFill>
                  <a:schemeClr val="tx1"/>
                </a:solidFill>
              </a:rPr>
              <a:t>that majority of the new </a:t>
            </a:r>
            <a:r>
              <a:rPr lang="en-GB" sz="1600" dirty="0" err="1">
                <a:solidFill>
                  <a:schemeClr val="tx1"/>
                </a:solidFill>
              </a:rPr>
              <a:t>Ahmadis</a:t>
            </a:r>
            <a:r>
              <a:rPr lang="en-GB" sz="1600" dirty="0">
                <a:solidFill>
                  <a:schemeClr val="tx1"/>
                </a:solidFill>
              </a:rPr>
              <a:t> are those who were granted the passion to search for the truth by God. </a:t>
            </a:r>
          </a:p>
        </p:txBody>
      </p:sp>
      <p:sp>
        <p:nvSpPr>
          <p:cNvPr id="5" name="Rounded Rectangle 4"/>
          <p:cNvSpPr/>
          <p:nvPr/>
        </p:nvSpPr>
        <p:spPr>
          <a:xfrm>
            <a:off x="6096000" y="548640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
        <p:nvSpPr>
          <p:cNvPr id="6" name="Rectangle 5"/>
          <p:cNvSpPr/>
          <p:nvPr/>
        </p:nvSpPr>
        <p:spPr>
          <a:xfrm>
            <a:off x="4811973" y="2328081"/>
            <a:ext cx="3200400" cy="1600438"/>
          </a:xfrm>
          <a:prstGeom prst="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1600" dirty="0">
                <a:solidFill>
                  <a:schemeClr val="tx1"/>
                </a:solidFill>
              </a:rPr>
              <a:t>The proverbial mullah can try his best but it is God Who is purifying hearts and inclining them to </a:t>
            </a:r>
            <a:r>
              <a:rPr lang="en-GB" sz="1600" dirty="0" err="1">
                <a:solidFill>
                  <a:schemeClr val="tx1"/>
                </a:solidFill>
              </a:rPr>
              <a:t>Ahmadiyyat</a:t>
            </a:r>
            <a:r>
              <a:rPr lang="en-GB" sz="1600" dirty="0">
                <a:solidFill>
                  <a:schemeClr val="tx1"/>
                </a:solidFill>
              </a:rPr>
              <a:t> and these people do not show weakness out of fear of the world</a:t>
            </a:r>
            <a:r>
              <a:rPr lang="en-GB" dirty="0">
                <a:solidFill>
                  <a:schemeClr val="tx1"/>
                </a:solidFill>
              </a:rPr>
              <a:t>. </a:t>
            </a:r>
          </a:p>
        </p:txBody>
      </p:sp>
    </p:spTree>
    <p:extLst>
      <p:ext uri="{BB962C8B-B14F-4D97-AF65-F5344CB8AC3E}">
        <p14:creationId xmlns:p14="http://schemas.microsoft.com/office/powerpoint/2010/main" val="1604041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467600" cy="914400"/>
          </a:xfrm>
        </p:spPr>
        <p:txBody>
          <a:bodyPr/>
          <a:lstStyle/>
          <a:p>
            <a:r>
              <a:rPr lang="en-GB" sz="2800" b="1" u="sng" dirty="0" smtClean="0">
                <a:effectLst>
                  <a:outerShdw blurRad="38100" dist="38100" dir="2700000" algn="tl">
                    <a:srgbClr val="000000">
                      <a:alpha val="43137"/>
                    </a:srgbClr>
                  </a:outerShdw>
                </a:effectLst>
              </a:rPr>
              <a:t>Message of </a:t>
            </a:r>
            <a:r>
              <a:rPr lang="en-GB" sz="2800" b="1" u="sng" dirty="0" err="1" smtClean="0">
                <a:effectLst>
                  <a:outerShdw blurRad="38100" dist="38100" dir="2700000" algn="tl">
                    <a:srgbClr val="000000">
                      <a:alpha val="43137"/>
                    </a:srgbClr>
                  </a:outerShdw>
                </a:effectLst>
              </a:rPr>
              <a:t>Ahmadiyyat</a:t>
            </a:r>
            <a:r>
              <a:rPr lang="en-GB" sz="2800" b="1" u="sng" dirty="0" smtClean="0">
                <a:effectLst>
                  <a:outerShdw blurRad="38100" dist="38100" dir="2700000" algn="tl">
                    <a:srgbClr val="000000">
                      <a:alpha val="43137"/>
                    </a:srgbClr>
                  </a:outerShdw>
                </a:effectLst>
              </a:rPr>
              <a:t> is spreading</a:t>
            </a:r>
            <a:endParaRPr lang="en-GB" sz="2800" b="1" u="sng" dirty="0">
              <a:effectLst>
                <a:outerShdw blurRad="38100" dist="38100" dir="2700000" algn="tl">
                  <a:srgbClr val="000000">
                    <a:alpha val="43137"/>
                  </a:srgbClr>
                </a:outerShdw>
              </a:effectLst>
            </a:endParaRPr>
          </a:p>
        </p:txBody>
      </p:sp>
      <p:pic>
        <p:nvPicPr>
          <p:cNvPr id="4102" name="Picture 6" descr="national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025774" cy="13505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6" name="Picture 10" descr="http://www.worldatlas.com/webimage/countrys/africa/cmnewzz.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63870"/>
            <a:ext cx="2209800" cy="193229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629400" y="5972033"/>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graphicFrame>
        <p:nvGraphicFramePr>
          <p:cNvPr id="3" name="Diagram 2"/>
          <p:cNvGraphicFramePr/>
          <p:nvPr>
            <p:extLst>
              <p:ext uri="{D42A27DB-BD31-4B8C-83A1-F6EECF244321}">
                <p14:modId xmlns:p14="http://schemas.microsoft.com/office/powerpoint/2010/main" val="176936551"/>
              </p:ext>
            </p:extLst>
          </p:nvPr>
        </p:nvGraphicFramePr>
        <p:xfrm>
          <a:off x="1524000" y="1679433"/>
          <a:ext cx="7510818" cy="429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1689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lvl="0" eaLnBrk="1" hangingPunct="1"/>
            <a:r>
              <a:rPr lang="en-GB" sz="3600" b="1" u="sng" kern="1200" dirty="0">
                <a:solidFill>
                  <a:schemeClr val="accent2">
                    <a:lumMod val="50000"/>
                  </a:schemeClr>
                </a:solidFill>
                <a:effectLst>
                  <a:outerShdw blurRad="38100" dist="38100" dir="2700000" algn="tl">
                    <a:srgbClr val="000000">
                      <a:alpha val="43137"/>
                    </a:srgbClr>
                  </a:outerShdw>
                </a:effectLst>
              </a:rPr>
              <a:t>Kyrgyzstan</a:t>
            </a:r>
            <a:endParaRPr lang="en-GB" sz="3600" b="1" u="sng" dirty="0" smtClean="0">
              <a:solidFill>
                <a:schemeClr val="accent2">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7183853"/>
              </p:ext>
            </p:extLst>
          </p:nvPr>
        </p:nvGraphicFramePr>
        <p:xfrm>
          <a:off x="1600200" y="1309333"/>
          <a:ext cx="7391400"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vel 5"/>
          <p:cNvSpPr/>
          <p:nvPr/>
        </p:nvSpPr>
        <p:spPr>
          <a:xfrm>
            <a:off x="76200" y="2667000"/>
            <a:ext cx="2013044" cy="2895600"/>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GB" sz="1600" dirty="0">
                <a:solidFill>
                  <a:schemeClr val="tx1"/>
                </a:solidFill>
              </a:rPr>
              <a:t>Our representative from Kyrgyzstan writes that he took his </a:t>
            </a:r>
            <a:r>
              <a:rPr lang="en-GB" sz="1600" i="1" dirty="0" err="1">
                <a:solidFill>
                  <a:schemeClr val="tx1"/>
                </a:solidFill>
              </a:rPr>
              <a:t>Bai’at</a:t>
            </a:r>
            <a:r>
              <a:rPr lang="en-GB" sz="1600" dirty="0">
                <a:solidFill>
                  <a:schemeClr val="tx1"/>
                </a:solidFill>
              </a:rPr>
              <a:t> last Ramadan. </a:t>
            </a:r>
            <a:endParaRPr lang="en-GB" sz="1600" dirty="0">
              <a:latin typeface="Andalus" pitchFamily="2" charset="-78"/>
              <a:cs typeface="Andalus" pitchFamily="2" charset="-78"/>
            </a:endParaRPr>
          </a:p>
        </p:txBody>
      </p:sp>
      <p:pic>
        <p:nvPicPr>
          <p:cNvPr id="1028" name="Picture 4" descr="http://www.henryjacksonsociety.org/henryjacksonsociety/hjsuserfiles/image/Kyrgyzstan_flag_3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81000"/>
            <a:ext cx="2181367" cy="130882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791200" y="6164240"/>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3475471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12171850"/>
              </p:ext>
            </p:extLst>
          </p:nvPr>
        </p:nvGraphicFramePr>
        <p:xfrm>
          <a:off x="228600" y="1303523"/>
          <a:ext cx="8690212" cy="3573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p:txBody>
          <a:bodyPr/>
          <a:lstStyle/>
          <a:p>
            <a:pPr eaLnBrk="1" hangingPunct="1">
              <a:defRPr/>
            </a:pPr>
            <a:r>
              <a:rPr lang="en-GB" sz="3200" b="1" u="sng" dirty="0" smtClean="0">
                <a:effectLst>
                  <a:outerShdw blurRad="38100" dist="38100" dir="2700000" algn="tl">
                    <a:srgbClr val="000000">
                      <a:alpha val="43137"/>
                    </a:srgbClr>
                  </a:outerShdw>
                </a:effectLst>
              </a:rPr>
              <a:t>Indonesia</a:t>
            </a:r>
            <a:endParaRPr lang="en-GB" sz="3200" b="1" u="sng" dirty="0">
              <a:solidFill>
                <a:schemeClr val="accent2">
                  <a:lumMod val="50000"/>
                </a:schemeClr>
              </a:solidFill>
              <a:effectLst>
                <a:outerShdw blurRad="38100" dist="38100" dir="2700000" algn="tl">
                  <a:srgbClr val="000000">
                    <a:alpha val="43137"/>
                  </a:srgbClr>
                </a:outerShdw>
              </a:effectLst>
            </a:endParaRPr>
          </a:p>
        </p:txBody>
      </p:sp>
      <p:sp>
        <p:nvSpPr>
          <p:cNvPr id="7" name="Round Diagonal Corner Rectangle 6"/>
          <p:cNvSpPr/>
          <p:nvPr/>
        </p:nvSpPr>
        <p:spPr>
          <a:xfrm>
            <a:off x="477103" y="5029200"/>
            <a:ext cx="4054522" cy="1634490"/>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GB" dirty="0">
                <a:solidFill>
                  <a:schemeClr val="tx1"/>
                </a:solidFill>
              </a:rPr>
              <a:t>He expressed what he had heard many negative things from the mullah about the Promised Messiah (on whom be peace) but the </a:t>
            </a:r>
            <a:r>
              <a:rPr lang="en-GB" dirty="0" err="1">
                <a:solidFill>
                  <a:schemeClr val="tx1"/>
                </a:solidFill>
              </a:rPr>
              <a:t>Ahmadi</a:t>
            </a:r>
            <a:r>
              <a:rPr lang="en-GB" dirty="0">
                <a:solidFill>
                  <a:schemeClr val="tx1"/>
                </a:solidFill>
              </a:rPr>
              <a:t> officer told him the </a:t>
            </a:r>
            <a:r>
              <a:rPr lang="en-GB" dirty="0" smtClean="0">
                <a:solidFill>
                  <a:schemeClr val="tx1"/>
                </a:solidFill>
              </a:rPr>
              <a:t>facts</a:t>
            </a:r>
            <a:endParaRPr lang="en-GB" b="1" u="sng" dirty="0">
              <a:solidFill>
                <a:schemeClr val="tx1"/>
              </a:solidFill>
            </a:endParaRPr>
          </a:p>
        </p:txBody>
      </p:sp>
      <p:sp>
        <p:nvSpPr>
          <p:cNvPr id="9" name="Bevel 8"/>
          <p:cNvSpPr/>
          <p:nvPr/>
        </p:nvSpPr>
        <p:spPr>
          <a:xfrm>
            <a:off x="4712458" y="5029200"/>
            <a:ext cx="4267200" cy="1139106"/>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eaLnBrk="0" hangingPunct="0">
              <a:spcBef>
                <a:spcPct val="30000"/>
              </a:spcBef>
              <a:defRPr/>
            </a:pPr>
            <a:r>
              <a:rPr lang="en-GB" dirty="0">
                <a:solidFill>
                  <a:schemeClr val="tx1"/>
                </a:solidFill>
              </a:rPr>
              <a:t>As a result his faith continued to enhance and he took his </a:t>
            </a:r>
            <a:r>
              <a:rPr lang="en-GB" i="1" dirty="0" err="1">
                <a:solidFill>
                  <a:schemeClr val="tx1"/>
                </a:solidFill>
              </a:rPr>
              <a:t>Bai’at</a:t>
            </a:r>
            <a:r>
              <a:rPr lang="en-GB" dirty="0">
                <a:solidFill>
                  <a:schemeClr val="tx1"/>
                </a:solidFill>
              </a:rPr>
              <a:t>. Now his keenness in </a:t>
            </a:r>
            <a:r>
              <a:rPr lang="en-GB" dirty="0" err="1">
                <a:solidFill>
                  <a:schemeClr val="tx1"/>
                </a:solidFill>
              </a:rPr>
              <a:t>Tabligh</a:t>
            </a:r>
            <a:r>
              <a:rPr lang="en-GB" dirty="0">
                <a:solidFill>
                  <a:schemeClr val="tx1"/>
                </a:solidFill>
              </a:rPr>
              <a:t> is of an obsessive level. </a:t>
            </a: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2420" y="533401"/>
            <a:ext cx="2314575" cy="154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791200" y="6209732"/>
            <a:ext cx="1589964" cy="648268"/>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Friday Sermon</a:t>
            </a:r>
          </a:p>
          <a:p>
            <a:pPr algn="ctr">
              <a:defRPr/>
            </a:pPr>
            <a:r>
              <a:rPr lang="en-GB" sz="1400" dirty="0"/>
              <a:t>July </a:t>
            </a:r>
            <a:r>
              <a:rPr lang="en-GB" sz="1400" dirty="0" smtClean="0"/>
              <a:t>8th </a:t>
            </a:r>
            <a:r>
              <a:rPr lang="en-GB" sz="1400" dirty="0"/>
              <a:t>2011 </a:t>
            </a:r>
          </a:p>
        </p:txBody>
      </p:sp>
    </p:spTree>
    <p:extLst>
      <p:ext uri="{BB962C8B-B14F-4D97-AF65-F5344CB8AC3E}">
        <p14:creationId xmlns:p14="http://schemas.microsoft.com/office/powerpoint/2010/main" val="415816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6C3CC6-7723-4589-B7EA-11C28EF1C054}">
  <ds:schemaRefs>
    <ds:schemaRef ds:uri="http://schemas.openxmlformats.org/package/2006/metadata/core-properties"/>
    <ds:schemaRef ds:uri="http://purl.org/dc/terms/"/>
    <ds:schemaRef ds:uri="http://schemas.microsoft.com/office/2006/metadata/properties"/>
    <ds:schemaRef ds:uri="http://purl.org/dc/elements/1.1/"/>
    <ds:schemaRef ds:uri="e853240d-4d7e-4d05-833e-7d99f6039805"/>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9F41D6F-BB03-4425-A03C-ABBB86B887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3664</TotalTime>
  <Words>5502</Words>
  <Application>Microsoft Office PowerPoint</Application>
  <PresentationFormat>On-screen Show (4:3)</PresentationFormat>
  <Paragraphs>178</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Al Islam Slide Master</vt:lpstr>
      <vt:lpstr>PowerPoint Presentation</vt:lpstr>
      <vt:lpstr>SUMMARY</vt:lpstr>
      <vt:lpstr>Jalsa Salana Belgium</vt:lpstr>
      <vt:lpstr>Enthusiasm of new Ahmadies</vt:lpstr>
      <vt:lpstr>God’s favours on us</vt:lpstr>
      <vt:lpstr>PowerPoint Presentation</vt:lpstr>
      <vt:lpstr>Message of Ahmadiyyat is spreading</vt:lpstr>
      <vt:lpstr>Kyrgyzstan</vt:lpstr>
      <vt:lpstr>Indonesia</vt:lpstr>
      <vt:lpstr>Gambia</vt:lpstr>
      <vt:lpstr>Gambia</vt:lpstr>
      <vt:lpstr>Gambia</vt:lpstr>
      <vt:lpstr>Algeria</vt:lpstr>
      <vt:lpstr>Zimbabwe</vt:lpstr>
      <vt:lpstr>Burkina Fosa</vt:lpstr>
      <vt:lpstr>Egypt</vt:lpstr>
      <vt:lpstr>Benin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aroosa</cp:lastModifiedBy>
  <cp:revision>214</cp:revision>
  <dcterms:created xsi:type="dcterms:W3CDTF">2007-11-23T00:40:03Z</dcterms:created>
  <dcterms:modified xsi:type="dcterms:W3CDTF">2011-07-10T15:10:40Z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