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8"/>
  </p:notesMasterIdLst>
  <p:sldIdLst>
    <p:sldId id="550" r:id="rId5"/>
    <p:sldId id="370" r:id="rId6"/>
    <p:sldId id="551" r:id="rId7"/>
    <p:sldId id="563" r:id="rId8"/>
    <p:sldId id="564" r:id="rId9"/>
    <p:sldId id="566" r:id="rId10"/>
    <p:sldId id="565" r:id="rId11"/>
    <p:sldId id="581" r:id="rId12"/>
    <p:sldId id="567" r:id="rId13"/>
    <p:sldId id="582" r:id="rId14"/>
    <p:sldId id="568" r:id="rId15"/>
    <p:sldId id="570" r:id="rId16"/>
    <p:sldId id="579" r:id="rId17"/>
    <p:sldId id="572" r:id="rId18"/>
    <p:sldId id="569" r:id="rId19"/>
    <p:sldId id="573" r:id="rId20"/>
    <p:sldId id="574" r:id="rId21"/>
    <p:sldId id="576" r:id="rId22"/>
    <p:sldId id="575" r:id="rId23"/>
    <p:sldId id="577" r:id="rId24"/>
    <p:sldId id="578" r:id="rId25"/>
    <p:sldId id="419" r:id="rId26"/>
    <p:sldId id="580" r:id="rId27"/>
  </p:sldIdLst>
  <p:sldSz cx="9144000" cy="6858000" type="screen4x3"/>
  <p:notesSz cx="6797675" cy="987266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2C16"/>
    <a:srgbClr val="043A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947" autoAdjust="0"/>
  </p:normalViewPr>
  <p:slideViewPr>
    <p:cSldViewPr>
      <p:cViewPr>
        <p:scale>
          <a:sx n="70" d="100"/>
          <a:sy n="70" d="100"/>
        </p:scale>
        <p:origin x="-2178" y="-57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615AE4-BBDE-4F3B-9952-A1D14B33711B}" type="doc">
      <dgm:prSet loTypeId="urn:microsoft.com/office/officeart/2005/8/layout/vList4#1" loCatId="list" qsTypeId="urn:microsoft.com/office/officeart/2005/8/quickstyle/3d1" qsCatId="3D" csTypeId="urn:microsoft.com/office/officeart/2005/8/colors/accent1_4" csCatId="accent1" phldr="1"/>
      <dgm:spPr/>
      <dgm:t>
        <a:bodyPr/>
        <a:lstStyle/>
        <a:p>
          <a:endParaRPr lang="en-GB"/>
        </a:p>
      </dgm:t>
    </dgm:pt>
    <dgm:pt modelId="{74AADA9E-F488-4AD7-A0FC-0FA1A57356E4}">
      <dgm:prSet phldrT="[Text]" custT="1"/>
      <dgm:spPr/>
      <dgm:t>
        <a:bodyPr/>
        <a:lstStyle/>
        <a:p>
          <a:pPr algn="ctr"/>
          <a:r>
            <a:rPr lang="en-GB" sz="1800" b="0" u="none" dirty="0" smtClean="0">
              <a:solidFill>
                <a:schemeClr val="bg1"/>
              </a:solidFill>
              <a:latin typeface="+mn-lt"/>
            </a:rPr>
            <a:t>It should be prayed to God that just as He has bestowed fruits and various other pleasures, He lets us savour the pleasure of worship and </a:t>
          </a:r>
          <a:r>
            <a:rPr lang="en-GB" sz="1800" b="0" u="none" dirty="0" smtClean="0">
              <a:solidFill>
                <a:schemeClr val="bg1"/>
              </a:solidFill>
              <a:latin typeface="+mn-lt"/>
            </a:rPr>
            <a:t>Salat</a:t>
          </a:r>
          <a:endParaRPr lang="en-GB" sz="1800" b="0" u="none" dirty="0">
            <a:solidFill>
              <a:schemeClr val="bg1"/>
            </a:solidFill>
            <a:latin typeface="+mn-lt"/>
          </a:endParaRPr>
        </a:p>
      </dgm:t>
    </dgm:pt>
    <dgm:pt modelId="{AF5B0EBA-7A6E-4F8A-B404-CD33A2C1AFD7}" type="parTrans" cxnId="{E4A2943C-479B-482F-802E-C6DE792253E7}">
      <dgm:prSet/>
      <dgm:spPr/>
      <dgm:t>
        <a:bodyPr/>
        <a:lstStyle/>
        <a:p>
          <a:pPr algn="ctr"/>
          <a:endParaRPr lang="en-GB" sz="1800" b="0" u="none">
            <a:solidFill>
              <a:schemeClr val="bg1"/>
            </a:solidFill>
            <a:latin typeface="+mn-lt"/>
          </a:endParaRPr>
        </a:p>
      </dgm:t>
    </dgm:pt>
    <dgm:pt modelId="{55148FEE-CB54-485B-853A-08BC75D9D755}" type="sibTrans" cxnId="{E4A2943C-479B-482F-802E-C6DE792253E7}">
      <dgm:prSet/>
      <dgm:spPr/>
      <dgm:t>
        <a:bodyPr/>
        <a:lstStyle/>
        <a:p>
          <a:pPr algn="ctr"/>
          <a:endParaRPr lang="en-GB" sz="1800" b="0" u="none">
            <a:solidFill>
              <a:schemeClr val="bg1"/>
            </a:solidFill>
            <a:latin typeface="+mn-lt"/>
          </a:endParaRPr>
        </a:p>
      </dgm:t>
    </dgm:pt>
    <dgm:pt modelId="{00919851-6B67-4A97-9ED2-F4D05F505955}">
      <dgm:prSet phldrT="[Text]" custT="1"/>
      <dgm:spPr/>
      <dgm:t>
        <a:bodyPr/>
        <a:lstStyle/>
        <a:p>
          <a:pPr algn="ctr"/>
          <a:r>
            <a:rPr lang="en-GB" sz="1800" b="0" i="0" u="none" dirty="0" smtClean="0">
              <a:solidFill>
                <a:schemeClr val="bg1"/>
              </a:solidFill>
              <a:effectLst/>
              <a:latin typeface="+mn-lt"/>
              <a:ea typeface="+mn-ea"/>
              <a:cs typeface="+mn-cs"/>
            </a:rPr>
            <a:t>The best way </a:t>
          </a:r>
          <a:r>
            <a:rPr lang="en-GB" sz="1800" b="0" i="0" u="none" dirty="0" smtClean="0">
              <a:solidFill>
                <a:schemeClr val="bg1"/>
              </a:solidFill>
              <a:effectLst/>
              <a:latin typeface="+mn-lt"/>
              <a:ea typeface="+mn-ea"/>
              <a:cs typeface="+mn-cs"/>
            </a:rPr>
            <a:t>to thank </a:t>
          </a:r>
          <a:r>
            <a:rPr lang="en-GB" sz="1800" b="0" i="0" u="none" dirty="0" smtClean="0">
              <a:solidFill>
                <a:schemeClr val="bg1"/>
              </a:solidFill>
              <a:effectLst/>
              <a:latin typeface="+mn-lt"/>
              <a:ea typeface="+mn-ea"/>
              <a:cs typeface="+mn-cs"/>
            </a:rPr>
            <a:t>God for giving us the blessings of the Imam of our times,  would be to read his pronouncements and the writings, reflect over them and make them a part of our lives</a:t>
          </a:r>
          <a:endParaRPr lang="en-GB" sz="1800" b="0" u="none" dirty="0">
            <a:solidFill>
              <a:schemeClr val="bg1"/>
            </a:solidFill>
            <a:latin typeface="+mn-lt"/>
          </a:endParaRPr>
        </a:p>
      </dgm:t>
    </dgm:pt>
    <dgm:pt modelId="{2BF3932D-EB23-4A93-9999-EB61AE96628C}" type="parTrans" cxnId="{B870DA17-DC65-4B5E-9689-C49E829CD717}">
      <dgm:prSet/>
      <dgm:spPr/>
      <dgm:t>
        <a:bodyPr/>
        <a:lstStyle/>
        <a:p>
          <a:pPr algn="ctr"/>
          <a:endParaRPr lang="en-GB" sz="1800" b="0" u="none">
            <a:solidFill>
              <a:schemeClr val="bg1"/>
            </a:solidFill>
            <a:latin typeface="+mn-lt"/>
          </a:endParaRPr>
        </a:p>
      </dgm:t>
    </dgm:pt>
    <dgm:pt modelId="{355FF7CF-6660-481F-BAAD-41621CAAB4CF}" type="sibTrans" cxnId="{B870DA17-DC65-4B5E-9689-C49E829CD717}">
      <dgm:prSet/>
      <dgm:spPr/>
      <dgm:t>
        <a:bodyPr/>
        <a:lstStyle/>
        <a:p>
          <a:pPr algn="ctr"/>
          <a:endParaRPr lang="en-GB" sz="1800" b="0" u="none">
            <a:solidFill>
              <a:schemeClr val="bg1"/>
            </a:solidFill>
            <a:latin typeface="+mn-lt"/>
          </a:endParaRPr>
        </a:p>
      </dgm:t>
    </dgm:pt>
    <dgm:pt modelId="{F5541D7B-7F37-4BC6-B2F4-A149A5E77A7D}">
      <dgm:prSet custT="1"/>
      <dgm:spPr/>
      <dgm:t>
        <a:bodyPr/>
        <a:lstStyle/>
        <a:p>
          <a:pPr algn="ctr"/>
          <a:r>
            <a:rPr lang="en-GB" sz="1800" u="none" dirty="0" smtClean="0">
              <a:solidFill>
                <a:schemeClr val="tx1"/>
              </a:solidFill>
              <a:latin typeface="+mn-lt"/>
            </a:rPr>
            <a:t>There is no advantage to God in Salat, rather it is beneficial to man that he is given the opportunity and the honour to supplicate to God</a:t>
          </a:r>
          <a:endParaRPr lang="en-GB" sz="1800" b="0" i="1" u="none" dirty="0">
            <a:solidFill>
              <a:schemeClr val="bg1"/>
            </a:solidFill>
            <a:latin typeface="+mn-lt"/>
          </a:endParaRPr>
        </a:p>
      </dgm:t>
    </dgm:pt>
    <dgm:pt modelId="{4D0F540E-AE7B-4BC4-A3A8-5E3C55751DCB}" type="parTrans" cxnId="{E0A3850C-486C-4A55-8362-92CA253693C9}">
      <dgm:prSet/>
      <dgm:spPr/>
      <dgm:t>
        <a:bodyPr/>
        <a:lstStyle/>
        <a:p>
          <a:pPr algn="ctr"/>
          <a:endParaRPr lang="en-GB" sz="1800" b="0" u="none">
            <a:solidFill>
              <a:schemeClr val="bg1"/>
            </a:solidFill>
            <a:latin typeface="+mn-lt"/>
          </a:endParaRPr>
        </a:p>
      </dgm:t>
    </dgm:pt>
    <dgm:pt modelId="{C7A8B460-07ED-47CE-BB24-D64D88DAC5BD}" type="sibTrans" cxnId="{E0A3850C-486C-4A55-8362-92CA253693C9}">
      <dgm:prSet/>
      <dgm:spPr/>
      <dgm:t>
        <a:bodyPr/>
        <a:lstStyle/>
        <a:p>
          <a:pPr algn="ctr"/>
          <a:endParaRPr lang="en-GB" sz="1800" b="0" u="none">
            <a:solidFill>
              <a:schemeClr val="bg1"/>
            </a:solidFill>
            <a:latin typeface="+mn-lt"/>
          </a:endParaRPr>
        </a:p>
      </dgm:t>
    </dgm:pt>
    <dgm:pt modelId="{0E7E3671-5F42-4DE2-A018-DBB68C0B31A7}">
      <dgm:prSet custT="1"/>
      <dgm:spPr/>
      <dgm:t>
        <a:bodyPr/>
        <a:lstStyle/>
        <a:p>
          <a:pPr algn="ctr"/>
          <a:r>
            <a:rPr lang="en-GB" sz="1800" u="none" dirty="0" smtClean="0">
              <a:solidFill>
                <a:schemeClr val="bg1"/>
              </a:solidFill>
              <a:latin typeface="+mn-lt"/>
            </a:rPr>
            <a:t>The main outcome of </a:t>
          </a:r>
          <a:r>
            <a:rPr lang="en-GB" sz="1800" i="1" u="none" dirty="0" smtClean="0">
              <a:solidFill>
                <a:schemeClr val="bg1"/>
              </a:solidFill>
              <a:latin typeface="+mn-lt"/>
            </a:rPr>
            <a:t>dua</a:t>
          </a:r>
          <a:r>
            <a:rPr lang="en-GB" sz="1800" u="none" dirty="0" smtClean="0">
              <a:solidFill>
                <a:schemeClr val="bg1"/>
              </a:solidFill>
              <a:latin typeface="+mn-lt"/>
            </a:rPr>
            <a:t> is Divine nearness. When a believer’s </a:t>
          </a:r>
          <a:r>
            <a:rPr lang="en-GB" sz="1800" i="1" u="none" dirty="0" smtClean="0">
              <a:solidFill>
                <a:schemeClr val="bg1"/>
              </a:solidFill>
              <a:latin typeface="+mn-lt"/>
            </a:rPr>
            <a:t>dua</a:t>
          </a:r>
          <a:r>
            <a:rPr lang="en-GB" sz="1800" u="none" dirty="0" smtClean="0">
              <a:solidFill>
                <a:schemeClr val="bg1"/>
              </a:solidFill>
              <a:latin typeface="+mn-lt"/>
            </a:rPr>
            <a:t> attains perfect sincerity, then God has mercy and becomes his or her Friend</a:t>
          </a:r>
          <a:endParaRPr lang="en-GB" sz="1800" b="0" i="1" u="none" dirty="0">
            <a:solidFill>
              <a:schemeClr val="bg1"/>
            </a:solidFill>
            <a:latin typeface="+mn-lt"/>
          </a:endParaRPr>
        </a:p>
      </dgm:t>
    </dgm:pt>
    <dgm:pt modelId="{719B6973-4B67-4FDA-9AF6-B4EE261D042B}" type="parTrans" cxnId="{3B962315-65BE-47A8-8C4F-500AEDF2480A}">
      <dgm:prSet/>
      <dgm:spPr/>
      <dgm:t>
        <a:bodyPr/>
        <a:lstStyle/>
        <a:p>
          <a:endParaRPr lang="en-GB" sz="1800" u="none">
            <a:latin typeface="+mn-lt"/>
          </a:endParaRPr>
        </a:p>
      </dgm:t>
    </dgm:pt>
    <dgm:pt modelId="{6D87AF80-9FE8-4AC8-9711-F18200BB64CE}" type="sibTrans" cxnId="{3B962315-65BE-47A8-8C4F-500AEDF2480A}">
      <dgm:prSet/>
      <dgm:spPr/>
      <dgm:t>
        <a:bodyPr/>
        <a:lstStyle/>
        <a:p>
          <a:endParaRPr lang="en-GB" sz="1800" u="none">
            <a:latin typeface="+mn-lt"/>
          </a:endParaRPr>
        </a:p>
      </dgm:t>
    </dgm:pt>
    <dgm:pt modelId="{D786D752-7603-41F0-B9B2-47AE8E8DD9A0}">
      <dgm:prSet custT="1"/>
      <dgm:spPr/>
      <dgm:t>
        <a:bodyPr/>
        <a:lstStyle/>
        <a:p>
          <a:pPr algn="ctr"/>
          <a:r>
            <a:rPr lang="en-GB" sz="1800" u="none" dirty="0" smtClean="0">
              <a:solidFill>
                <a:schemeClr val="tx1"/>
              </a:solidFill>
              <a:latin typeface="+mn-lt"/>
            </a:rPr>
            <a:t>Hudhur (aba)  said special prayers should be made for the security of the Community; our detractors are increasing in their enmity</a:t>
          </a:r>
          <a:endParaRPr lang="en-GB" sz="1800" b="0" i="1" u="none" dirty="0">
            <a:solidFill>
              <a:schemeClr val="bg1"/>
            </a:solidFill>
            <a:latin typeface="+mn-lt"/>
          </a:endParaRPr>
        </a:p>
      </dgm:t>
    </dgm:pt>
    <dgm:pt modelId="{9885F39C-0F3F-4827-A28D-F4CF2E3BD48A}" type="parTrans" cxnId="{87C3BB5D-06A3-4E43-9517-D6A2BE303B95}">
      <dgm:prSet/>
      <dgm:spPr/>
      <dgm:t>
        <a:bodyPr/>
        <a:lstStyle/>
        <a:p>
          <a:endParaRPr lang="en-GB" sz="1800" u="none">
            <a:latin typeface="+mn-lt"/>
          </a:endParaRPr>
        </a:p>
      </dgm:t>
    </dgm:pt>
    <dgm:pt modelId="{1940CDBB-8A58-42B2-98DF-F0D18FBEBE00}" type="sibTrans" cxnId="{87C3BB5D-06A3-4E43-9517-D6A2BE303B95}">
      <dgm:prSet/>
      <dgm:spPr/>
      <dgm:t>
        <a:bodyPr/>
        <a:lstStyle/>
        <a:p>
          <a:endParaRPr lang="en-GB" sz="1800" u="none">
            <a:latin typeface="+mn-lt"/>
          </a:endParaRPr>
        </a:p>
      </dgm:t>
    </dgm:pt>
    <dgm:pt modelId="{13C9E98A-5B8F-47ED-AA88-EED3CA20CCA5}">
      <dgm:prSet phldrT="[Text]" custT="1"/>
      <dgm:spPr/>
      <dgm:t>
        <a:bodyPr/>
        <a:lstStyle/>
        <a:p>
          <a:pPr algn="ctr"/>
          <a:r>
            <a:rPr lang="en-GB" sz="1800" b="0" i="0" dirty="0" smtClean="0">
              <a:solidFill>
                <a:schemeClr val="bg1"/>
              </a:solidFill>
              <a:effectLst/>
              <a:latin typeface="+mn-lt"/>
              <a:ea typeface="+mn-ea"/>
              <a:cs typeface="+mn-cs"/>
            </a:rPr>
            <a:t>Hudhur (aba)  gave a discourse on the Promised Messiah’s (on whom be peace) pronouncements on </a:t>
          </a:r>
          <a:r>
            <a:rPr lang="en-GB" sz="1800" b="0" i="1" dirty="0" smtClean="0">
              <a:solidFill>
                <a:schemeClr val="bg1"/>
              </a:solidFill>
              <a:effectLst/>
              <a:latin typeface="+mn-lt"/>
              <a:ea typeface="+mn-ea"/>
              <a:cs typeface="+mn-cs"/>
            </a:rPr>
            <a:t>dua</a:t>
          </a:r>
          <a:r>
            <a:rPr lang="en-GB" sz="1800" b="0" i="0" dirty="0" smtClean="0">
              <a:solidFill>
                <a:schemeClr val="bg1"/>
              </a:solidFill>
              <a:effectLst/>
              <a:latin typeface="+mn-lt"/>
              <a:ea typeface="+mn-ea"/>
              <a:cs typeface="+mn-cs"/>
            </a:rPr>
            <a:t>, Salat and connection with God explaining that </a:t>
          </a:r>
          <a:r>
            <a:rPr lang="en-GB" sz="1800" b="0" i="1" u="none" dirty="0" smtClean="0">
              <a:solidFill>
                <a:schemeClr val="bg1"/>
              </a:solidFill>
              <a:latin typeface="+mn-lt"/>
            </a:rPr>
            <a:t>Salat </a:t>
          </a:r>
          <a:r>
            <a:rPr lang="en-GB" sz="1800" b="0" u="none" dirty="0" smtClean="0">
              <a:solidFill>
                <a:schemeClr val="bg1"/>
              </a:solidFill>
              <a:latin typeface="+mn-lt"/>
            </a:rPr>
            <a:t>is prayer at a very high level</a:t>
          </a:r>
          <a:endParaRPr lang="en-GB" sz="1800" b="0" u="none" dirty="0">
            <a:solidFill>
              <a:schemeClr val="bg1"/>
            </a:solidFill>
            <a:latin typeface="+mn-lt"/>
          </a:endParaRPr>
        </a:p>
      </dgm:t>
    </dgm:pt>
    <dgm:pt modelId="{1179B241-48BE-4BB1-A0BB-9975B3516CD7}" type="parTrans" cxnId="{BDBCFADB-EEF3-44A3-B838-54B3EBADAB34}">
      <dgm:prSet/>
      <dgm:spPr/>
    </dgm:pt>
    <dgm:pt modelId="{AAB3843F-8DAE-4E44-B797-3588BBC04F63}" type="sibTrans" cxnId="{BDBCFADB-EEF3-44A3-B838-54B3EBADAB34}">
      <dgm:prSet/>
      <dgm:spPr/>
    </dgm:pt>
    <dgm:pt modelId="{A4E2225C-80A6-450D-9267-6B9E993D2581}" type="pres">
      <dgm:prSet presAssocID="{E2615AE4-BBDE-4F3B-9952-A1D14B33711B}" presName="linear" presStyleCnt="0">
        <dgm:presLayoutVars>
          <dgm:dir/>
          <dgm:resizeHandles val="exact"/>
        </dgm:presLayoutVars>
      </dgm:prSet>
      <dgm:spPr/>
      <dgm:t>
        <a:bodyPr/>
        <a:lstStyle/>
        <a:p>
          <a:endParaRPr lang="en-GB"/>
        </a:p>
      </dgm:t>
    </dgm:pt>
    <dgm:pt modelId="{5D9720D2-5AE1-4C2A-90FA-4BBCE2C75B63}" type="pres">
      <dgm:prSet presAssocID="{00919851-6B67-4A97-9ED2-F4D05F505955}" presName="comp" presStyleCnt="0"/>
      <dgm:spPr/>
      <dgm:t>
        <a:bodyPr/>
        <a:lstStyle/>
        <a:p>
          <a:endParaRPr lang="en-GB"/>
        </a:p>
      </dgm:t>
    </dgm:pt>
    <dgm:pt modelId="{C3F51F56-F2A9-4F47-97E1-90FC209DE1A1}" type="pres">
      <dgm:prSet presAssocID="{00919851-6B67-4A97-9ED2-F4D05F505955}" presName="box" presStyleLbl="node1" presStyleIdx="0" presStyleCnt="6"/>
      <dgm:spPr/>
      <dgm:t>
        <a:bodyPr/>
        <a:lstStyle/>
        <a:p>
          <a:endParaRPr lang="en-GB"/>
        </a:p>
      </dgm:t>
    </dgm:pt>
    <dgm:pt modelId="{13754A47-8F55-4C86-A11E-1C880B5A0F99}" type="pres">
      <dgm:prSet presAssocID="{00919851-6B67-4A97-9ED2-F4D05F505955}" presName="img" presStyleLbl="fgImgPlace1" presStyleIdx="0" presStyleCnt="6"/>
      <dgm:spPr/>
      <dgm:t>
        <a:bodyPr/>
        <a:lstStyle/>
        <a:p>
          <a:endParaRPr lang="en-GB"/>
        </a:p>
      </dgm:t>
    </dgm:pt>
    <dgm:pt modelId="{EF2E8CDD-057A-4505-BAAC-4A268E325B1E}" type="pres">
      <dgm:prSet presAssocID="{00919851-6B67-4A97-9ED2-F4D05F505955}" presName="text" presStyleLbl="node1" presStyleIdx="0" presStyleCnt="6">
        <dgm:presLayoutVars>
          <dgm:bulletEnabled val="1"/>
        </dgm:presLayoutVars>
      </dgm:prSet>
      <dgm:spPr/>
      <dgm:t>
        <a:bodyPr/>
        <a:lstStyle/>
        <a:p>
          <a:endParaRPr lang="en-GB"/>
        </a:p>
      </dgm:t>
    </dgm:pt>
    <dgm:pt modelId="{3B7FF8E2-4DFD-4F63-B711-BCC3C6269017}" type="pres">
      <dgm:prSet presAssocID="{355FF7CF-6660-481F-BAAD-41621CAAB4CF}" presName="spacer" presStyleCnt="0"/>
      <dgm:spPr/>
      <dgm:t>
        <a:bodyPr/>
        <a:lstStyle/>
        <a:p>
          <a:endParaRPr lang="en-GB"/>
        </a:p>
      </dgm:t>
    </dgm:pt>
    <dgm:pt modelId="{C8D27B89-5342-467A-8A26-B17879AE5E48}" type="pres">
      <dgm:prSet presAssocID="{13C9E98A-5B8F-47ED-AA88-EED3CA20CCA5}" presName="comp" presStyleCnt="0"/>
      <dgm:spPr/>
    </dgm:pt>
    <dgm:pt modelId="{E2B3C529-331C-4040-913D-455F7FE0640E}" type="pres">
      <dgm:prSet presAssocID="{13C9E98A-5B8F-47ED-AA88-EED3CA20CCA5}" presName="box" presStyleLbl="node1" presStyleIdx="1" presStyleCnt="6"/>
      <dgm:spPr/>
      <dgm:t>
        <a:bodyPr/>
        <a:lstStyle/>
        <a:p>
          <a:endParaRPr lang="en-GB"/>
        </a:p>
      </dgm:t>
    </dgm:pt>
    <dgm:pt modelId="{5DDA63AD-5AFD-40BB-B330-2BD36F6D30A0}" type="pres">
      <dgm:prSet presAssocID="{13C9E98A-5B8F-47ED-AA88-EED3CA20CCA5}" presName="img" presStyleLbl="fgImgPlace1" presStyleIdx="1" presStyleCnt="6"/>
      <dgm:spPr/>
    </dgm:pt>
    <dgm:pt modelId="{46A7F34E-18E0-4A7F-A7EC-00E6C2F7C41B}" type="pres">
      <dgm:prSet presAssocID="{13C9E98A-5B8F-47ED-AA88-EED3CA20CCA5}" presName="text" presStyleLbl="node1" presStyleIdx="1" presStyleCnt="6">
        <dgm:presLayoutVars>
          <dgm:bulletEnabled val="1"/>
        </dgm:presLayoutVars>
      </dgm:prSet>
      <dgm:spPr/>
      <dgm:t>
        <a:bodyPr/>
        <a:lstStyle/>
        <a:p>
          <a:endParaRPr lang="en-GB"/>
        </a:p>
      </dgm:t>
    </dgm:pt>
    <dgm:pt modelId="{2F00BCC2-FC0C-4E7B-BA81-42641F4813A6}" type="pres">
      <dgm:prSet presAssocID="{AAB3843F-8DAE-4E44-B797-3588BBC04F63}" presName="spacer" presStyleCnt="0"/>
      <dgm:spPr/>
    </dgm:pt>
    <dgm:pt modelId="{723691E1-0AB1-424D-BF79-F0E5E208994D}" type="pres">
      <dgm:prSet presAssocID="{74AADA9E-F488-4AD7-A0FC-0FA1A57356E4}" presName="comp" presStyleCnt="0"/>
      <dgm:spPr/>
      <dgm:t>
        <a:bodyPr/>
        <a:lstStyle/>
        <a:p>
          <a:endParaRPr lang="en-GB"/>
        </a:p>
      </dgm:t>
    </dgm:pt>
    <dgm:pt modelId="{148B2E20-A254-4A00-B8CA-FDBC1D947EE5}" type="pres">
      <dgm:prSet presAssocID="{74AADA9E-F488-4AD7-A0FC-0FA1A57356E4}" presName="box" presStyleLbl="node1" presStyleIdx="2" presStyleCnt="6"/>
      <dgm:spPr/>
      <dgm:t>
        <a:bodyPr/>
        <a:lstStyle/>
        <a:p>
          <a:endParaRPr lang="en-GB"/>
        </a:p>
      </dgm:t>
    </dgm:pt>
    <dgm:pt modelId="{B85B044E-A4A0-4F86-80D8-E74D9E599169}" type="pres">
      <dgm:prSet presAssocID="{74AADA9E-F488-4AD7-A0FC-0FA1A57356E4}" presName="img" presStyleLbl="fgImgPlace1" presStyleIdx="2" presStyleCnt="6"/>
      <dgm:spPr/>
      <dgm:t>
        <a:bodyPr/>
        <a:lstStyle/>
        <a:p>
          <a:endParaRPr lang="en-GB"/>
        </a:p>
      </dgm:t>
    </dgm:pt>
    <dgm:pt modelId="{52EB3B9E-438A-4B4E-B0C7-27F0CBE70FDB}" type="pres">
      <dgm:prSet presAssocID="{74AADA9E-F488-4AD7-A0FC-0FA1A57356E4}" presName="text" presStyleLbl="node1" presStyleIdx="2" presStyleCnt="6">
        <dgm:presLayoutVars>
          <dgm:bulletEnabled val="1"/>
        </dgm:presLayoutVars>
      </dgm:prSet>
      <dgm:spPr/>
      <dgm:t>
        <a:bodyPr/>
        <a:lstStyle/>
        <a:p>
          <a:endParaRPr lang="en-GB"/>
        </a:p>
      </dgm:t>
    </dgm:pt>
    <dgm:pt modelId="{7513E0D2-A59A-4C42-893D-13FA91F37F9C}" type="pres">
      <dgm:prSet presAssocID="{55148FEE-CB54-485B-853A-08BC75D9D755}" presName="spacer" presStyleCnt="0"/>
      <dgm:spPr/>
      <dgm:t>
        <a:bodyPr/>
        <a:lstStyle/>
        <a:p>
          <a:endParaRPr lang="en-GB"/>
        </a:p>
      </dgm:t>
    </dgm:pt>
    <dgm:pt modelId="{688F3D48-6260-41F0-984E-97C4139106C3}" type="pres">
      <dgm:prSet presAssocID="{F5541D7B-7F37-4BC6-B2F4-A149A5E77A7D}" presName="comp" presStyleCnt="0"/>
      <dgm:spPr/>
      <dgm:t>
        <a:bodyPr/>
        <a:lstStyle/>
        <a:p>
          <a:endParaRPr lang="en-GB"/>
        </a:p>
      </dgm:t>
    </dgm:pt>
    <dgm:pt modelId="{BA6914FF-CE80-4A93-9A46-63ACD6751986}" type="pres">
      <dgm:prSet presAssocID="{F5541D7B-7F37-4BC6-B2F4-A149A5E77A7D}" presName="box" presStyleLbl="node1" presStyleIdx="3" presStyleCnt="6" custLinFactNeighborX="-926" custLinFactNeighborY="2125"/>
      <dgm:spPr/>
      <dgm:t>
        <a:bodyPr/>
        <a:lstStyle/>
        <a:p>
          <a:endParaRPr lang="en-GB"/>
        </a:p>
      </dgm:t>
    </dgm:pt>
    <dgm:pt modelId="{6B96328D-C476-4F10-A6D3-C50723E786F6}" type="pres">
      <dgm:prSet presAssocID="{F5541D7B-7F37-4BC6-B2F4-A149A5E77A7D}" presName="img" presStyleLbl="fgImgPlace1" presStyleIdx="3" presStyleCnt="6"/>
      <dgm:spPr/>
      <dgm:t>
        <a:bodyPr/>
        <a:lstStyle/>
        <a:p>
          <a:endParaRPr lang="en-GB"/>
        </a:p>
      </dgm:t>
    </dgm:pt>
    <dgm:pt modelId="{23AA66CE-5DCA-4D15-8F48-26CD3E5C685B}" type="pres">
      <dgm:prSet presAssocID="{F5541D7B-7F37-4BC6-B2F4-A149A5E77A7D}" presName="text" presStyleLbl="node1" presStyleIdx="3" presStyleCnt="6">
        <dgm:presLayoutVars>
          <dgm:bulletEnabled val="1"/>
        </dgm:presLayoutVars>
      </dgm:prSet>
      <dgm:spPr/>
      <dgm:t>
        <a:bodyPr/>
        <a:lstStyle/>
        <a:p>
          <a:endParaRPr lang="en-GB"/>
        </a:p>
      </dgm:t>
    </dgm:pt>
    <dgm:pt modelId="{6BE30494-AE04-4674-A5CF-F43A5930B3FC}" type="pres">
      <dgm:prSet presAssocID="{C7A8B460-07ED-47CE-BB24-D64D88DAC5BD}" presName="spacer" presStyleCnt="0"/>
      <dgm:spPr/>
    </dgm:pt>
    <dgm:pt modelId="{D86109A6-EA05-40B4-B46F-53A1DE4D4EA8}" type="pres">
      <dgm:prSet presAssocID="{0E7E3671-5F42-4DE2-A018-DBB68C0B31A7}" presName="comp" presStyleCnt="0"/>
      <dgm:spPr/>
    </dgm:pt>
    <dgm:pt modelId="{DEF4E0D7-51EE-41AC-B7F5-ED68D6659E89}" type="pres">
      <dgm:prSet presAssocID="{0E7E3671-5F42-4DE2-A018-DBB68C0B31A7}" presName="box" presStyleLbl="node1" presStyleIdx="4" presStyleCnt="6"/>
      <dgm:spPr/>
      <dgm:t>
        <a:bodyPr/>
        <a:lstStyle/>
        <a:p>
          <a:endParaRPr lang="en-GB"/>
        </a:p>
      </dgm:t>
    </dgm:pt>
    <dgm:pt modelId="{3C29ACD0-8821-4C22-A6A6-FD98F234E0A3}" type="pres">
      <dgm:prSet presAssocID="{0E7E3671-5F42-4DE2-A018-DBB68C0B31A7}" presName="img" presStyleLbl="fgImgPlace1" presStyleIdx="4" presStyleCnt="6"/>
      <dgm:spPr/>
    </dgm:pt>
    <dgm:pt modelId="{8230EBB7-2D18-4A5D-88CE-F8CE4C643A48}" type="pres">
      <dgm:prSet presAssocID="{0E7E3671-5F42-4DE2-A018-DBB68C0B31A7}" presName="text" presStyleLbl="node1" presStyleIdx="4" presStyleCnt="6">
        <dgm:presLayoutVars>
          <dgm:bulletEnabled val="1"/>
        </dgm:presLayoutVars>
      </dgm:prSet>
      <dgm:spPr/>
      <dgm:t>
        <a:bodyPr/>
        <a:lstStyle/>
        <a:p>
          <a:endParaRPr lang="en-GB"/>
        </a:p>
      </dgm:t>
    </dgm:pt>
    <dgm:pt modelId="{2363D4C5-5059-4844-A0F3-F723E0BC8858}" type="pres">
      <dgm:prSet presAssocID="{6D87AF80-9FE8-4AC8-9711-F18200BB64CE}" presName="spacer" presStyleCnt="0"/>
      <dgm:spPr/>
    </dgm:pt>
    <dgm:pt modelId="{577F7A22-19BC-4C49-A83D-3EF77AA0FD43}" type="pres">
      <dgm:prSet presAssocID="{D786D752-7603-41F0-B9B2-47AE8E8DD9A0}" presName="comp" presStyleCnt="0"/>
      <dgm:spPr/>
    </dgm:pt>
    <dgm:pt modelId="{C7179C0C-72F2-4418-AB0C-959B11D87A47}" type="pres">
      <dgm:prSet presAssocID="{D786D752-7603-41F0-B9B2-47AE8E8DD9A0}" presName="box" presStyleLbl="node1" presStyleIdx="5" presStyleCnt="6"/>
      <dgm:spPr/>
      <dgm:t>
        <a:bodyPr/>
        <a:lstStyle/>
        <a:p>
          <a:endParaRPr lang="en-GB"/>
        </a:p>
      </dgm:t>
    </dgm:pt>
    <dgm:pt modelId="{D2D415C6-3404-41EE-97BC-AF3392B16565}" type="pres">
      <dgm:prSet presAssocID="{D786D752-7603-41F0-B9B2-47AE8E8DD9A0}" presName="img" presStyleLbl="fgImgPlace1" presStyleIdx="5" presStyleCnt="6"/>
      <dgm:spPr/>
    </dgm:pt>
    <dgm:pt modelId="{EDD17670-FC7A-46DD-A629-A1222AF7A398}" type="pres">
      <dgm:prSet presAssocID="{D786D752-7603-41F0-B9B2-47AE8E8DD9A0}" presName="text" presStyleLbl="node1" presStyleIdx="5" presStyleCnt="6">
        <dgm:presLayoutVars>
          <dgm:bulletEnabled val="1"/>
        </dgm:presLayoutVars>
      </dgm:prSet>
      <dgm:spPr/>
      <dgm:t>
        <a:bodyPr/>
        <a:lstStyle/>
        <a:p>
          <a:endParaRPr lang="en-GB"/>
        </a:p>
      </dgm:t>
    </dgm:pt>
  </dgm:ptLst>
  <dgm:cxnLst>
    <dgm:cxn modelId="{3B962315-65BE-47A8-8C4F-500AEDF2480A}" srcId="{E2615AE4-BBDE-4F3B-9952-A1D14B33711B}" destId="{0E7E3671-5F42-4DE2-A018-DBB68C0B31A7}" srcOrd="4" destOrd="0" parTransId="{719B6973-4B67-4FDA-9AF6-B4EE261D042B}" sibTransId="{6D87AF80-9FE8-4AC8-9711-F18200BB64CE}"/>
    <dgm:cxn modelId="{A5404845-AEBC-4D00-81D0-2ABB14866E28}" type="presOf" srcId="{00919851-6B67-4A97-9ED2-F4D05F505955}" destId="{C3F51F56-F2A9-4F47-97E1-90FC209DE1A1}" srcOrd="0" destOrd="0" presId="urn:microsoft.com/office/officeart/2005/8/layout/vList4#1"/>
    <dgm:cxn modelId="{87C3BB5D-06A3-4E43-9517-D6A2BE303B95}" srcId="{E2615AE4-BBDE-4F3B-9952-A1D14B33711B}" destId="{D786D752-7603-41F0-B9B2-47AE8E8DD9A0}" srcOrd="5" destOrd="0" parTransId="{9885F39C-0F3F-4827-A28D-F4CF2E3BD48A}" sibTransId="{1940CDBB-8A58-42B2-98DF-F0D18FBEBE00}"/>
    <dgm:cxn modelId="{7B0F49C7-63F5-4F9A-9DDC-78A7581C4507}" type="presOf" srcId="{13C9E98A-5B8F-47ED-AA88-EED3CA20CCA5}" destId="{E2B3C529-331C-4040-913D-455F7FE0640E}" srcOrd="0" destOrd="0" presId="urn:microsoft.com/office/officeart/2005/8/layout/vList4#1"/>
    <dgm:cxn modelId="{891C1516-1439-42D7-82BE-EDEA5F880762}" type="presOf" srcId="{0E7E3671-5F42-4DE2-A018-DBB68C0B31A7}" destId="{DEF4E0D7-51EE-41AC-B7F5-ED68D6659E89}" srcOrd="0" destOrd="0" presId="urn:microsoft.com/office/officeart/2005/8/layout/vList4#1"/>
    <dgm:cxn modelId="{918E6835-1F8F-44D1-BF92-841ACBEDCC16}" type="presOf" srcId="{D786D752-7603-41F0-B9B2-47AE8E8DD9A0}" destId="{C7179C0C-72F2-4418-AB0C-959B11D87A47}" srcOrd="0" destOrd="0" presId="urn:microsoft.com/office/officeart/2005/8/layout/vList4#1"/>
    <dgm:cxn modelId="{B870DA17-DC65-4B5E-9689-C49E829CD717}" srcId="{E2615AE4-BBDE-4F3B-9952-A1D14B33711B}" destId="{00919851-6B67-4A97-9ED2-F4D05F505955}" srcOrd="0" destOrd="0" parTransId="{2BF3932D-EB23-4A93-9999-EB61AE96628C}" sibTransId="{355FF7CF-6660-481F-BAAD-41621CAAB4CF}"/>
    <dgm:cxn modelId="{0C4244BE-A6BD-432C-9D63-0E01804A6D9B}" type="presOf" srcId="{74AADA9E-F488-4AD7-A0FC-0FA1A57356E4}" destId="{52EB3B9E-438A-4B4E-B0C7-27F0CBE70FDB}" srcOrd="1" destOrd="0" presId="urn:microsoft.com/office/officeart/2005/8/layout/vList4#1"/>
    <dgm:cxn modelId="{FDEB2A1D-93B7-42E0-A371-112A8524E568}" type="presOf" srcId="{00919851-6B67-4A97-9ED2-F4D05F505955}" destId="{EF2E8CDD-057A-4505-BAAC-4A268E325B1E}" srcOrd="1" destOrd="0" presId="urn:microsoft.com/office/officeart/2005/8/layout/vList4#1"/>
    <dgm:cxn modelId="{76D3FD49-A3DF-433E-BA31-212FD7AE5850}" type="presOf" srcId="{74AADA9E-F488-4AD7-A0FC-0FA1A57356E4}" destId="{148B2E20-A254-4A00-B8CA-FDBC1D947EE5}" srcOrd="0" destOrd="0" presId="urn:microsoft.com/office/officeart/2005/8/layout/vList4#1"/>
    <dgm:cxn modelId="{E4A2943C-479B-482F-802E-C6DE792253E7}" srcId="{E2615AE4-BBDE-4F3B-9952-A1D14B33711B}" destId="{74AADA9E-F488-4AD7-A0FC-0FA1A57356E4}" srcOrd="2" destOrd="0" parTransId="{AF5B0EBA-7A6E-4F8A-B404-CD33A2C1AFD7}" sibTransId="{55148FEE-CB54-485B-853A-08BC75D9D755}"/>
    <dgm:cxn modelId="{E0A3850C-486C-4A55-8362-92CA253693C9}" srcId="{E2615AE4-BBDE-4F3B-9952-A1D14B33711B}" destId="{F5541D7B-7F37-4BC6-B2F4-A149A5E77A7D}" srcOrd="3" destOrd="0" parTransId="{4D0F540E-AE7B-4BC4-A3A8-5E3C55751DCB}" sibTransId="{C7A8B460-07ED-47CE-BB24-D64D88DAC5BD}"/>
    <dgm:cxn modelId="{9FDA83E5-D46C-4339-8C79-99DE956B6FF7}" type="presOf" srcId="{F5541D7B-7F37-4BC6-B2F4-A149A5E77A7D}" destId="{BA6914FF-CE80-4A93-9A46-63ACD6751986}" srcOrd="0" destOrd="0" presId="urn:microsoft.com/office/officeart/2005/8/layout/vList4#1"/>
    <dgm:cxn modelId="{85E0764D-9921-4DB4-8F8A-5D5CE4AA99EF}" type="presOf" srcId="{13C9E98A-5B8F-47ED-AA88-EED3CA20CCA5}" destId="{46A7F34E-18E0-4A7F-A7EC-00E6C2F7C41B}" srcOrd="1" destOrd="0" presId="urn:microsoft.com/office/officeart/2005/8/layout/vList4#1"/>
    <dgm:cxn modelId="{49D06E76-678B-4B5B-AF24-DFFACE72A701}" type="presOf" srcId="{E2615AE4-BBDE-4F3B-9952-A1D14B33711B}" destId="{A4E2225C-80A6-450D-9267-6B9E993D2581}" srcOrd="0" destOrd="0" presId="urn:microsoft.com/office/officeart/2005/8/layout/vList4#1"/>
    <dgm:cxn modelId="{0396A1AB-92B5-497B-84EC-BC22CFA55360}" type="presOf" srcId="{F5541D7B-7F37-4BC6-B2F4-A149A5E77A7D}" destId="{23AA66CE-5DCA-4D15-8F48-26CD3E5C685B}" srcOrd="1" destOrd="0" presId="urn:microsoft.com/office/officeart/2005/8/layout/vList4#1"/>
    <dgm:cxn modelId="{AD112177-6B9C-4249-A0D8-FD8E6AA82718}" type="presOf" srcId="{0E7E3671-5F42-4DE2-A018-DBB68C0B31A7}" destId="{8230EBB7-2D18-4A5D-88CE-F8CE4C643A48}" srcOrd="1" destOrd="0" presId="urn:microsoft.com/office/officeart/2005/8/layout/vList4#1"/>
    <dgm:cxn modelId="{BDBCFADB-EEF3-44A3-B838-54B3EBADAB34}" srcId="{E2615AE4-BBDE-4F3B-9952-A1D14B33711B}" destId="{13C9E98A-5B8F-47ED-AA88-EED3CA20CCA5}" srcOrd="1" destOrd="0" parTransId="{1179B241-48BE-4BB1-A0BB-9975B3516CD7}" sibTransId="{AAB3843F-8DAE-4E44-B797-3588BBC04F63}"/>
    <dgm:cxn modelId="{57B05A84-D4F0-407D-89AB-1FF01B24686A}" type="presOf" srcId="{D786D752-7603-41F0-B9B2-47AE8E8DD9A0}" destId="{EDD17670-FC7A-46DD-A629-A1222AF7A398}" srcOrd="1" destOrd="0" presId="urn:microsoft.com/office/officeart/2005/8/layout/vList4#1"/>
    <dgm:cxn modelId="{D94BE8C6-BB3C-4D24-B5AA-C1C9857DA0FC}" type="presParOf" srcId="{A4E2225C-80A6-450D-9267-6B9E993D2581}" destId="{5D9720D2-5AE1-4C2A-90FA-4BBCE2C75B63}" srcOrd="0" destOrd="0" presId="urn:microsoft.com/office/officeart/2005/8/layout/vList4#1"/>
    <dgm:cxn modelId="{C5EAA56F-6764-4243-BC84-CD583FFC6BC0}" type="presParOf" srcId="{5D9720D2-5AE1-4C2A-90FA-4BBCE2C75B63}" destId="{C3F51F56-F2A9-4F47-97E1-90FC209DE1A1}" srcOrd="0" destOrd="0" presId="urn:microsoft.com/office/officeart/2005/8/layout/vList4#1"/>
    <dgm:cxn modelId="{A8EB096B-902F-4C8B-BBEC-22038B725CEA}" type="presParOf" srcId="{5D9720D2-5AE1-4C2A-90FA-4BBCE2C75B63}" destId="{13754A47-8F55-4C86-A11E-1C880B5A0F99}" srcOrd="1" destOrd="0" presId="urn:microsoft.com/office/officeart/2005/8/layout/vList4#1"/>
    <dgm:cxn modelId="{FCA65307-C371-4372-80CD-64F842C056CC}" type="presParOf" srcId="{5D9720D2-5AE1-4C2A-90FA-4BBCE2C75B63}" destId="{EF2E8CDD-057A-4505-BAAC-4A268E325B1E}" srcOrd="2" destOrd="0" presId="urn:microsoft.com/office/officeart/2005/8/layout/vList4#1"/>
    <dgm:cxn modelId="{302DB769-4057-4F0C-B8B8-CFB555DA9CDA}" type="presParOf" srcId="{A4E2225C-80A6-450D-9267-6B9E993D2581}" destId="{3B7FF8E2-4DFD-4F63-B711-BCC3C6269017}" srcOrd="1" destOrd="0" presId="urn:microsoft.com/office/officeart/2005/8/layout/vList4#1"/>
    <dgm:cxn modelId="{858195F6-0589-48D6-83F0-1E9399AFCBF9}" type="presParOf" srcId="{A4E2225C-80A6-450D-9267-6B9E993D2581}" destId="{C8D27B89-5342-467A-8A26-B17879AE5E48}" srcOrd="2" destOrd="0" presId="urn:microsoft.com/office/officeart/2005/8/layout/vList4#1"/>
    <dgm:cxn modelId="{A9928E3F-02F8-4438-A56A-C12C687C7410}" type="presParOf" srcId="{C8D27B89-5342-467A-8A26-B17879AE5E48}" destId="{E2B3C529-331C-4040-913D-455F7FE0640E}" srcOrd="0" destOrd="0" presId="urn:microsoft.com/office/officeart/2005/8/layout/vList4#1"/>
    <dgm:cxn modelId="{2992E1CF-8665-4427-A60E-3E743F292733}" type="presParOf" srcId="{C8D27B89-5342-467A-8A26-B17879AE5E48}" destId="{5DDA63AD-5AFD-40BB-B330-2BD36F6D30A0}" srcOrd="1" destOrd="0" presId="urn:microsoft.com/office/officeart/2005/8/layout/vList4#1"/>
    <dgm:cxn modelId="{F54437DA-0C82-4F15-80B8-F65C93A80F87}" type="presParOf" srcId="{C8D27B89-5342-467A-8A26-B17879AE5E48}" destId="{46A7F34E-18E0-4A7F-A7EC-00E6C2F7C41B}" srcOrd="2" destOrd="0" presId="urn:microsoft.com/office/officeart/2005/8/layout/vList4#1"/>
    <dgm:cxn modelId="{FFDB6C54-55F5-4FF3-B004-A9B9FA0815B2}" type="presParOf" srcId="{A4E2225C-80A6-450D-9267-6B9E993D2581}" destId="{2F00BCC2-FC0C-4E7B-BA81-42641F4813A6}" srcOrd="3" destOrd="0" presId="urn:microsoft.com/office/officeart/2005/8/layout/vList4#1"/>
    <dgm:cxn modelId="{55E1BF76-85D7-4DDA-98F8-8C2DD6F14B54}" type="presParOf" srcId="{A4E2225C-80A6-450D-9267-6B9E993D2581}" destId="{723691E1-0AB1-424D-BF79-F0E5E208994D}" srcOrd="4" destOrd="0" presId="urn:microsoft.com/office/officeart/2005/8/layout/vList4#1"/>
    <dgm:cxn modelId="{ED056153-DDC2-422B-BFBA-E03A34B6FFFF}" type="presParOf" srcId="{723691E1-0AB1-424D-BF79-F0E5E208994D}" destId="{148B2E20-A254-4A00-B8CA-FDBC1D947EE5}" srcOrd="0" destOrd="0" presId="urn:microsoft.com/office/officeart/2005/8/layout/vList4#1"/>
    <dgm:cxn modelId="{93E0CFE9-ADAE-4D94-BD71-947C110F040A}" type="presParOf" srcId="{723691E1-0AB1-424D-BF79-F0E5E208994D}" destId="{B85B044E-A4A0-4F86-80D8-E74D9E599169}" srcOrd="1" destOrd="0" presId="urn:microsoft.com/office/officeart/2005/8/layout/vList4#1"/>
    <dgm:cxn modelId="{96F3ACB1-B004-4D24-BC7F-169A466BC5D0}" type="presParOf" srcId="{723691E1-0AB1-424D-BF79-F0E5E208994D}" destId="{52EB3B9E-438A-4B4E-B0C7-27F0CBE70FDB}" srcOrd="2" destOrd="0" presId="urn:microsoft.com/office/officeart/2005/8/layout/vList4#1"/>
    <dgm:cxn modelId="{A217FFCC-DAAB-4A7B-9281-0DF1B5A3E877}" type="presParOf" srcId="{A4E2225C-80A6-450D-9267-6B9E993D2581}" destId="{7513E0D2-A59A-4C42-893D-13FA91F37F9C}" srcOrd="5" destOrd="0" presId="urn:microsoft.com/office/officeart/2005/8/layout/vList4#1"/>
    <dgm:cxn modelId="{84011067-94AB-4960-B9D5-580FF70C4891}" type="presParOf" srcId="{A4E2225C-80A6-450D-9267-6B9E993D2581}" destId="{688F3D48-6260-41F0-984E-97C4139106C3}" srcOrd="6" destOrd="0" presId="urn:microsoft.com/office/officeart/2005/8/layout/vList4#1"/>
    <dgm:cxn modelId="{1B784238-003D-48B4-8A77-D7ECC1E09695}" type="presParOf" srcId="{688F3D48-6260-41F0-984E-97C4139106C3}" destId="{BA6914FF-CE80-4A93-9A46-63ACD6751986}" srcOrd="0" destOrd="0" presId="urn:microsoft.com/office/officeart/2005/8/layout/vList4#1"/>
    <dgm:cxn modelId="{34CF44D1-67B9-459B-909C-12E302A38CBA}" type="presParOf" srcId="{688F3D48-6260-41F0-984E-97C4139106C3}" destId="{6B96328D-C476-4F10-A6D3-C50723E786F6}" srcOrd="1" destOrd="0" presId="urn:microsoft.com/office/officeart/2005/8/layout/vList4#1"/>
    <dgm:cxn modelId="{BEAC633F-1C28-406E-A4DD-003C0C934A07}" type="presParOf" srcId="{688F3D48-6260-41F0-984E-97C4139106C3}" destId="{23AA66CE-5DCA-4D15-8F48-26CD3E5C685B}" srcOrd="2" destOrd="0" presId="urn:microsoft.com/office/officeart/2005/8/layout/vList4#1"/>
    <dgm:cxn modelId="{6941A56F-153A-4FCD-AD92-2F60F1E251FC}" type="presParOf" srcId="{A4E2225C-80A6-450D-9267-6B9E993D2581}" destId="{6BE30494-AE04-4674-A5CF-F43A5930B3FC}" srcOrd="7" destOrd="0" presId="urn:microsoft.com/office/officeart/2005/8/layout/vList4#1"/>
    <dgm:cxn modelId="{10AE66D0-CAAE-43A0-B86F-D343C9E8DAB3}" type="presParOf" srcId="{A4E2225C-80A6-450D-9267-6B9E993D2581}" destId="{D86109A6-EA05-40B4-B46F-53A1DE4D4EA8}" srcOrd="8" destOrd="0" presId="urn:microsoft.com/office/officeart/2005/8/layout/vList4#1"/>
    <dgm:cxn modelId="{F65FCC76-A27A-4B56-AE9F-67ED45F532DB}" type="presParOf" srcId="{D86109A6-EA05-40B4-B46F-53A1DE4D4EA8}" destId="{DEF4E0D7-51EE-41AC-B7F5-ED68D6659E89}" srcOrd="0" destOrd="0" presId="urn:microsoft.com/office/officeart/2005/8/layout/vList4#1"/>
    <dgm:cxn modelId="{AA8B15BF-12DB-449D-9A49-4DBB77488CC6}" type="presParOf" srcId="{D86109A6-EA05-40B4-B46F-53A1DE4D4EA8}" destId="{3C29ACD0-8821-4C22-A6A6-FD98F234E0A3}" srcOrd="1" destOrd="0" presId="urn:microsoft.com/office/officeart/2005/8/layout/vList4#1"/>
    <dgm:cxn modelId="{13834AB4-228C-4F94-8543-A4D16B75BA0C}" type="presParOf" srcId="{D86109A6-EA05-40B4-B46F-53A1DE4D4EA8}" destId="{8230EBB7-2D18-4A5D-88CE-F8CE4C643A48}" srcOrd="2" destOrd="0" presId="urn:microsoft.com/office/officeart/2005/8/layout/vList4#1"/>
    <dgm:cxn modelId="{121FADC3-9999-400C-9F1B-097974FD435F}" type="presParOf" srcId="{A4E2225C-80A6-450D-9267-6B9E993D2581}" destId="{2363D4C5-5059-4844-A0F3-F723E0BC8858}" srcOrd="9" destOrd="0" presId="urn:microsoft.com/office/officeart/2005/8/layout/vList4#1"/>
    <dgm:cxn modelId="{BEF26AA1-4BD1-4518-A6AA-DAEC8BB06CA8}" type="presParOf" srcId="{A4E2225C-80A6-450D-9267-6B9E993D2581}" destId="{577F7A22-19BC-4C49-A83D-3EF77AA0FD43}" srcOrd="10" destOrd="0" presId="urn:microsoft.com/office/officeart/2005/8/layout/vList4#1"/>
    <dgm:cxn modelId="{1DA6294B-51BE-49C4-ADAA-13E71FD808A0}" type="presParOf" srcId="{577F7A22-19BC-4C49-A83D-3EF77AA0FD43}" destId="{C7179C0C-72F2-4418-AB0C-959B11D87A47}" srcOrd="0" destOrd="0" presId="urn:microsoft.com/office/officeart/2005/8/layout/vList4#1"/>
    <dgm:cxn modelId="{5CFFF33B-4EE7-4651-B81B-69225E144555}" type="presParOf" srcId="{577F7A22-19BC-4C49-A83D-3EF77AA0FD43}" destId="{D2D415C6-3404-41EE-97BC-AF3392B16565}" srcOrd="1" destOrd="0" presId="urn:microsoft.com/office/officeart/2005/8/layout/vList4#1"/>
    <dgm:cxn modelId="{59B0AB5E-FC6E-4376-9FD9-CD9817B254A5}" type="presParOf" srcId="{577F7A22-19BC-4C49-A83D-3EF77AA0FD43}" destId="{EDD17670-FC7A-46DD-A629-A1222AF7A398}"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0412CF-E9BE-4214-A9F7-B8C223B312A6}" type="doc">
      <dgm:prSet loTypeId="urn:microsoft.com/office/officeart/2005/8/layout/process1" loCatId="process" qsTypeId="urn:microsoft.com/office/officeart/2005/8/quickstyle/3d2" qsCatId="3D" csTypeId="urn:microsoft.com/office/officeart/2005/8/colors/accent2_4" csCatId="accent2" phldr="1"/>
      <dgm:spPr/>
    </dgm:pt>
    <dgm:pt modelId="{26AACB01-5D82-497C-9983-9A736CB8315D}">
      <dgm:prSet phldrT="[Text]" custT="1"/>
      <dgm:spPr/>
      <dgm:t>
        <a:bodyPr/>
        <a:lstStyle/>
        <a:p>
          <a:r>
            <a:rPr lang="en-GB" sz="1800" b="0" i="0" dirty="0" smtClean="0">
              <a:solidFill>
                <a:schemeClr val="tx1"/>
              </a:solidFill>
              <a:effectLst/>
              <a:latin typeface="+mn-lt"/>
              <a:ea typeface="+mn-ea"/>
              <a:cs typeface="+mn-cs"/>
            </a:rPr>
            <a:t>The best way to try and thank God would be to read the pronouncements and the writings of the one commissioned by God, reflect over them and make them a part of our lives</a:t>
          </a:r>
          <a:endParaRPr lang="en-GB" sz="1800" dirty="0">
            <a:solidFill>
              <a:schemeClr val="tx1"/>
            </a:solidFill>
          </a:endParaRPr>
        </a:p>
      </dgm:t>
    </dgm:pt>
    <dgm:pt modelId="{6DC27D78-F1D7-4E80-B19C-1C80ED971446}" type="parTrans" cxnId="{247DC563-9DE3-4CBC-B4BF-4661654BB4A3}">
      <dgm:prSet/>
      <dgm:spPr/>
      <dgm:t>
        <a:bodyPr/>
        <a:lstStyle/>
        <a:p>
          <a:endParaRPr lang="en-GB" sz="1800"/>
        </a:p>
      </dgm:t>
    </dgm:pt>
    <dgm:pt modelId="{841B6ED5-ED5C-4659-9CEC-6F3F6338B7FE}" type="sibTrans" cxnId="{247DC563-9DE3-4CBC-B4BF-4661654BB4A3}">
      <dgm:prSet custT="1"/>
      <dgm:spPr/>
      <dgm:t>
        <a:bodyPr/>
        <a:lstStyle/>
        <a:p>
          <a:endParaRPr lang="en-GB" sz="1800"/>
        </a:p>
      </dgm:t>
    </dgm:pt>
    <dgm:pt modelId="{F53A5305-BF30-412C-80F8-BD08C345B5DD}">
      <dgm:prSet phldrT="[Text]" custT="1"/>
      <dgm:spPr/>
      <dgm:t>
        <a:bodyPr/>
        <a:lstStyle/>
        <a:p>
          <a:r>
            <a:rPr lang="en-GB" sz="1800" b="0" i="0" dirty="0" smtClean="0">
              <a:solidFill>
                <a:schemeClr val="tx1"/>
              </a:solidFill>
              <a:effectLst/>
              <a:latin typeface="+mn-lt"/>
              <a:ea typeface="+mn-ea"/>
              <a:cs typeface="+mn-cs"/>
            </a:rPr>
            <a:t>God states in the Holy Qur’an: </a:t>
          </a:r>
          <a:r>
            <a:rPr lang="en-GB" sz="1800" b="1" i="0" dirty="0" smtClean="0">
              <a:solidFill>
                <a:schemeClr val="tx1"/>
              </a:solidFill>
              <a:effectLst/>
              <a:latin typeface="+mn-lt"/>
              <a:ea typeface="+mn-ea"/>
              <a:cs typeface="+mn-cs"/>
            </a:rPr>
            <a:t>‘…and be with the truthful.’</a:t>
          </a:r>
          <a:r>
            <a:rPr lang="en-GB" sz="1800" b="0" i="0" dirty="0" smtClean="0">
              <a:solidFill>
                <a:schemeClr val="tx1"/>
              </a:solidFill>
              <a:effectLst/>
              <a:latin typeface="+mn-lt"/>
              <a:ea typeface="+mn-ea"/>
              <a:cs typeface="+mn-cs"/>
            </a:rPr>
            <a:t> (9:119). </a:t>
          </a:r>
          <a:endParaRPr lang="en-GB" sz="1800" dirty="0">
            <a:solidFill>
              <a:schemeClr val="tx1"/>
            </a:solidFill>
          </a:endParaRPr>
        </a:p>
      </dgm:t>
    </dgm:pt>
    <dgm:pt modelId="{456C7B14-8FE1-4395-ADD3-25751387555A}" type="parTrans" cxnId="{54C644A6-9509-4B67-8E10-C883ECF349F9}">
      <dgm:prSet/>
      <dgm:spPr/>
      <dgm:t>
        <a:bodyPr/>
        <a:lstStyle/>
        <a:p>
          <a:endParaRPr lang="en-GB"/>
        </a:p>
      </dgm:t>
    </dgm:pt>
    <dgm:pt modelId="{111C8D70-A376-4BD9-9B67-AB67EC902E54}" type="sibTrans" cxnId="{54C644A6-9509-4B67-8E10-C883ECF349F9}">
      <dgm:prSet/>
      <dgm:spPr/>
      <dgm:t>
        <a:bodyPr/>
        <a:lstStyle/>
        <a:p>
          <a:endParaRPr lang="en-GB"/>
        </a:p>
      </dgm:t>
    </dgm:pt>
    <dgm:pt modelId="{67C77D6E-8599-4711-B7D7-B6A9D2B117A8}">
      <dgm:prSet phldrT="[Text]" custT="1"/>
      <dgm:spPr/>
      <dgm:t>
        <a:bodyPr/>
        <a:lstStyle/>
        <a:p>
          <a:r>
            <a:rPr lang="en-GB" sz="1800" b="0" i="0" dirty="0" smtClean="0">
              <a:solidFill>
                <a:schemeClr val="tx1"/>
              </a:solidFill>
              <a:effectLst/>
              <a:latin typeface="+mn-lt"/>
              <a:ea typeface="+mn-ea"/>
              <a:cs typeface="+mn-cs"/>
            </a:rPr>
            <a:t>The Companions of the Holy Prophet (</a:t>
          </a:r>
          <a:r>
            <a:rPr lang="en-GB" sz="1800" b="0" i="0" dirty="0" smtClean="0">
              <a:solidFill>
                <a:schemeClr val="tx1"/>
              </a:solidFill>
              <a:effectLst/>
              <a:latin typeface="+mn-lt"/>
              <a:ea typeface="+mn-ea"/>
              <a:cs typeface="+mn-cs"/>
            </a:rPr>
            <a:t>pbuh) </a:t>
          </a:r>
          <a:r>
            <a:rPr lang="en-GB" sz="1800" b="0" i="0" dirty="0" smtClean="0">
              <a:solidFill>
                <a:schemeClr val="tx1"/>
              </a:solidFill>
              <a:effectLst/>
              <a:latin typeface="+mn-lt"/>
              <a:ea typeface="+mn-ea"/>
              <a:cs typeface="+mn-cs"/>
            </a:rPr>
            <a:t>attained beneficence of the noble company of the Prophet (pbuh)  and conveyed his advice and counsel to us</a:t>
          </a:r>
          <a:endParaRPr lang="en-GB" sz="1800" dirty="0">
            <a:solidFill>
              <a:schemeClr val="tx1"/>
            </a:solidFill>
          </a:endParaRPr>
        </a:p>
      </dgm:t>
    </dgm:pt>
    <dgm:pt modelId="{5A074DBB-A90D-456D-B891-9F4ADDF40B82}" type="parTrans" cxnId="{1AEBC18B-783C-4076-BA43-5317CB077771}">
      <dgm:prSet/>
      <dgm:spPr/>
      <dgm:t>
        <a:bodyPr/>
        <a:lstStyle/>
        <a:p>
          <a:endParaRPr lang="en-GB"/>
        </a:p>
      </dgm:t>
    </dgm:pt>
    <dgm:pt modelId="{91A02640-21A1-43A3-9711-B1CF25ED2D39}" type="sibTrans" cxnId="{1AEBC18B-783C-4076-BA43-5317CB077771}">
      <dgm:prSet/>
      <dgm:spPr/>
      <dgm:t>
        <a:bodyPr/>
        <a:lstStyle/>
        <a:p>
          <a:endParaRPr lang="en-GB"/>
        </a:p>
      </dgm:t>
    </dgm:pt>
    <dgm:pt modelId="{6C15E86E-F9C9-4FAA-81F2-DC2665478410}" type="pres">
      <dgm:prSet presAssocID="{5D0412CF-E9BE-4214-A9F7-B8C223B312A6}" presName="Name0" presStyleCnt="0">
        <dgm:presLayoutVars>
          <dgm:dir/>
          <dgm:resizeHandles val="exact"/>
        </dgm:presLayoutVars>
      </dgm:prSet>
      <dgm:spPr/>
    </dgm:pt>
    <dgm:pt modelId="{8F6E852E-ED57-48AC-8885-E4E06DDEBB6B}" type="pres">
      <dgm:prSet presAssocID="{26AACB01-5D82-497C-9983-9A736CB8315D}" presName="node" presStyleLbl="node1" presStyleIdx="0" presStyleCnt="3">
        <dgm:presLayoutVars>
          <dgm:bulletEnabled val="1"/>
        </dgm:presLayoutVars>
      </dgm:prSet>
      <dgm:spPr/>
      <dgm:t>
        <a:bodyPr/>
        <a:lstStyle/>
        <a:p>
          <a:endParaRPr lang="en-GB"/>
        </a:p>
      </dgm:t>
    </dgm:pt>
    <dgm:pt modelId="{8D69E3CA-B424-4787-B293-9BF16460AA5D}" type="pres">
      <dgm:prSet presAssocID="{841B6ED5-ED5C-4659-9CEC-6F3F6338B7FE}" presName="sibTrans" presStyleLbl="sibTrans2D1" presStyleIdx="0" presStyleCnt="2"/>
      <dgm:spPr/>
      <dgm:t>
        <a:bodyPr/>
        <a:lstStyle/>
        <a:p>
          <a:endParaRPr lang="en-GB"/>
        </a:p>
      </dgm:t>
    </dgm:pt>
    <dgm:pt modelId="{8D4F7F9C-9FEF-4C79-B11A-1AD4CF59EF18}" type="pres">
      <dgm:prSet presAssocID="{841B6ED5-ED5C-4659-9CEC-6F3F6338B7FE}" presName="connectorText" presStyleLbl="sibTrans2D1" presStyleIdx="0" presStyleCnt="2"/>
      <dgm:spPr/>
      <dgm:t>
        <a:bodyPr/>
        <a:lstStyle/>
        <a:p>
          <a:endParaRPr lang="en-GB"/>
        </a:p>
      </dgm:t>
    </dgm:pt>
    <dgm:pt modelId="{395BF006-3B34-47C1-9212-D279DB639914}" type="pres">
      <dgm:prSet presAssocID="{F53A5305-BF30-412C-80F8-BD08C345B5DD}" presName="node" presStyleLbl="node1" presStyleIdx="1" presStyleCnt="3" custScaleY="62536">
        <dgm:presLayoutVars>
          <dgm:bulletEnabled val="1"/>
        </dgm:presLayoutVars>
      </dgm:prSet>
      <dgm:spPr/>
      <dgm:t>
        <a:bodyPr/>
        <a:lstStyle/>
        <a:p>
          <a:endParaRPr lang="en-GB"/>
        </a:p>
      </dgm:t>
    </dgm:pt>
    <dgm:pt modelId="{FAD4730E-C768-4D06-8B6E-73AB16FE3F00}" type="pres">
      <dgm:prSet presAssocID="{111C8D70-A376-4BD9-9B67-AB67EC902E54}" presName="sibTrans" presStyleLbl="sibTrans2D1" presStyleIdx="1" presStyleCnt="2"/>
      <dgm:spPr/>
      <dgm:t>
        <a:bodyPr/>
        <a:lstStyle/>
        <a:p>
          <a:endParaRPr lang="en-GB"/>
        </a:p>
      </dgm:t>
    </dgm:pt>
    <dgm:pt modelId="{BD38F758-D23C-4BDF-9E3D-0EE712B71491}" type="pres">
      <dgm:prSet presAssocID="{111C8D70-A376-4BD9-9B67-AB67EC902E54}" presName="connectorText" presStyleLbl="sibTrans2D1" presStyleIdx="1" presStyleCnt="2"/>
      <dgm:spPr/>
      <dgm:t>
        <a:bodyPr/>
        <a:lstStyle/>
        <a:p>
          <a:endParaRPr lang="en-GB"/>
        </a:p>
      </dgm:t>
    </dgm:pt>
    <dgm:pt modelId="{832499ED-2ACF-4179-B5F8-2DD35FF1F4EE}" type="pres">
      <dgm:prSet presAssocID="{67C77D6E-8599-4711-B7D7-B6A9D2B117A8}" presName="node" presStyleLbl="node1" presStyleIdx="2" presStyleCnt="3">
        <dgm:presLayoutVars>
          <dgm:bulletEnabled val="1"/>
        </dgm:presLayoutVars>
      </dgm:prSet>
      <dgm:spPr/>
      <dgm:t>
        <a:bodyPr/>
        <a:lstStyle/>
        <a:p>
          <a:endParaRPr lang="en-GB"/>
        </a:p>
      </dgm:t>
    </dgm:pt>
  </dgm:ptLst>
  <dgm:cxnLst>
    <dgm:cxn modelId="{1AEBC18B-783C-4076-BA43-5317CB077771}" srcId="{5D0412CF-E9BE-4214-A9F7-B8C223B312A6}" destId="{67C77D6E-8599-4711-B7D7-B6A9D2B117A8}" srcOrd="2" destOrd="0" parTransId="{5A074DBB-A90D-456D-B891-9F4ADDF40B82}" sibTransId="{91A02640-21A1-43A3-9711-B1CF25ED2D39}"/>
    <dgm:cxn modelId="{247DC563-9DE3-4CBC-B4BF-4661654BB4A3}" srcId="{5D0412CF-E9BE-4214-A9F7-B8C223B312A6}" destId="{26AACB01-5D82-497C-9983-9A736CB8315D}" srcOrd="0" destOrd="0" parTransId="{6DC27D78-F1D7-4E80-B19C-1C80ED971446}" sibTransId="{841B6ED5-ED5C-4659-9CEC-6F3F6338B7FE}"/>
    <dgm:cxn modelId="{D8485C02-544B-4369-9AF4-A3C8CE683F2D}" type="presOf" srcId="{841B6ED5-ED5C-4659-9CEC-6F3F6338B7FE}" destId="{8D4F7F9C-9FEF-4C79-B11A-1AD4CF59EF18}" srcOrd="1" destOrd="0" presId="urn:microsoft.com/office/officeart/2005/8/layout/process1"/>
    <dgm:cxn modelId="{5AAEFD00-F10A-44F0-980C-BF87B57DE204}" type="presOf" srcId="{111C8D70-A376-4BD9-9B67-AB67EC902E54}" destId="{FAD4730E-C768-4D06-8B6E-73AB16FE3F00}" srcOrd="0" destOrd="0" presId="urn:microsoft.com/office/officeart/2005/8/layout/process1"/>
    <dgm:cxn modelId="{EA93FCE6-94F8-4C8F-9063-63C19A95D90E}" type="presOf" srcId="{841B6ED5-ED5C-4659-9CEC-6F3F6338B7FE}" destId="{8D69E3CA-B424-4787-B293-9BF16460AA5D}" srcOrd="0" destOrd="0" presId="urn:microsoft.com/office/officeart/2005/8/layout/process1"/>
    <dgm:cxn modelId="{B71EAF31-982C-4DC8-9E49-789CAE029FBB}" type="presOf" srcId="{F53A5305-BF30-412C-80F8-BD08C345B5DD}" destId="{395BF006-3B34-47C1-9212-D279DB639914}" srcOrd="0" destOrd="0" presId="urn:microsoft.com/office/officeart/2005/8/layout/process1"/>
    <dgm:cxn modelId="{46E7034F-94F8-4167-BB3A-194EC3927859}" type="presOf" srcId="{5D0412CF-E9BE-4214-A9F7-B8C223B312A6}" destId="{6C15E86E-F9C9-4FAA-81F2-DC2665478410}" srcOrd="0" destOrd="0" presId="urn:microsoft.com/office/officeart/2005/8/layout/process1"/>
    <dgm:cxn modelId="{54C644A6-9509-4B67-8E10-C883ECF349F9}" srcId="{5D0412CF-E9BE-4214-A9F7-B8C223B312A6}" destId="{F53A5305-BF30-412C-80F8-BD08C345B5DD}" srcOrd="1" destOrd="0" parTransId="{456C7B14-8FE1-4395-ADD3-25751387555A}" sibTransId="{111C8D70-A376-4BD9-9B67-AB67EC902E54}"/>
    <dgm:cxn modelId="{A34BB091-CC31-4E22-AF01-9DAC53F46F87}" type="presOf" srcId="{67C77D6E-8599-4711-B7D7-B6A9D2B117A8}" destId="{832499ED-2ACF-4179-B5F8-2DD35FF1F4EE}" srcOrd="0" destOrd="0" presId="urn:microsoft.com/office/officeart/2005/8/layout/process1"/>
    <dgm:cxn modelId="{505F962E-D11A-469B-8D1D-4C5868039BF2}" type="presOf" srcId="{111C8D70-A376-4BD9-9B67-AB67EC902E54}" destId="{BD38F758-D23C-4BDF-9E3D-0EE712B71491}" srcOrd="1" destOrd="0" presId="urn:microsoft.com/office/officeart/2005/8/layout/process1"/>
    <dgm:cxn modelId="{9BF992F8-27D4-4F20-A0F2-81FDC953DD3D}" type="presOf" srcId="{26AACB01-5D82-497C-9983-9A736CB8315D}" destId="{8F6E852E-ED57-48AC-8885-E4E06DDEBB6B}" srcOrd="0" destOrd="0" presId="urn:microsoft.com/office/officeart/2005/8/layout/process1"/>
    <dgm:cxn modelId="{0D618392-F2A9-4993-9CE9-F781EB7426EA}" type="presParOf" srcId="{6C15E86E-F9C9-4FAA-81F2-DC2665478410}" destId="{8F6E852E-ED57-48AC-8885-E4E06DDEBB6B}" srcOrd="0" destOrd="0" presId="urn:microsoft.com/office/officeart/2005/8/layout/process1"/>
    <dgm:cxn modelId="{4CF63A4D-DE70-42DC-9FC6-DAC4D7FF8EBD}" type="presParOf" srcId="{6C15E86E-F9C9-4FAA-81F2-DC2665478410}" destId="{8D69E3CA-B424-4787-B293-9BF16460AA5D}" srcOrd="1" destOrd="0" presId="urn:microsoft.com/office/officeart/2005/8/layout/process1"/>
    <dgm:cxn modelId="{D09C35D1-B821-4458-95BB-E0CED685643C}" type="presParOf" srcId="{8D69E3CA-B424-4787-B293-9BF16460AA5D}" destId="{8D4F7F9C-9FEF-4C79-B11A-1AD4CF59EF18}" srcOrd="0" destOrd="0" presId="urn:microsoft.com/office/officeart/2005/8/layout/process1"/>
    <dgm:cxn modelId="{C5B64D4A-2410-492A-870F-CBD82425BB6B}" type="presParOf" srcId="{6C15E86E-F9C9-4FAA-81F2-DC2665478410}" destId="{395BF006-3B34-47C1-9212-D279DB639914}" srcOrd="2" destOrd="0" presId="urn:microsoft.com/office/officeart/2005/8/layout/process1"/>
    <dgm:cxn modelId="{D42DAFBD-83DC-497F-876E-9CB07E800E23}" type="presParOf" srcId="{6C15E86E-F9C9-4FAA-81F2-DC2665478410}" destId="{FAD4730E-C768-4D06-8B6E-73AB16FE3F00}" srcOrd="3" destOrd="0" presId="urn:microsoft.com/office/officeart/2005/8/layout/process1"/>
    <dgm:cxn modelId="{3C8AE2F0-48F3-4955-B66D-D85D505D516C}" type="presParOf" srcId="{FAD4730E-C768-4D06-8B6E-73AB16FE3F00}" destId="{BD38F758-D23C-4BDF-9E3D-0EE712B71491}" srcOrd="0" destOrd="0" presId="urn:microsoft.com/office/officeart/2005/8/layout/process1"/>
    <dgm:cxn modelId="{99BFD175-F9F3-4963-B582-CABD863AC438}" type="presParOf" srcId="{6C15E86E-F9C9-4FAA-81F2-DC2665478410}" destId="{832499ED-2ACF-4179-B5F8-2DD35FF1F4E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432F65-6E93-4D75-B291-325D22F9F1A2}" type="doc">
      <dgm:prSet loTypeId="urn:microsoft.com/office/officeart/2005/8/layout/radial6" loCatId="relationship" qsTypeId="urn:microsoft.com/office/officeart/2005/8/quickstyle/3d2" qsCatId="3D" csTypeId="urn:microsoft.com/office/officeart/2005/8/colors/colorful3" csCatId="colorful" phldr="1"/>
      <dgm:spPr/>
      <dgm:t>
        <a:bodyPr/>
        <a:lstStyle/>
        <a:p>
          <a:endParaRPr lang="en-GB"/>
        </a:p>
      </dgm:t>
    </dgm:pt>
    <dgm:pt modelId="{36BCE118-A5BA-4500-8983-ECDCF96638AB}">
      <dgm:prSet phldrT="[Text]" custT="1"/>
      <dgm:spPr/>
      <dgm:t>
        <a:bodyPr/>
        <a:lstStyle/>
        <a:p>
          <a:r>
            <a:rPr lang="en-GB" sz="1800" b="1" dirty="0" smtClean="0">
              <a:solidFill>
                <a:schemeClr val="tx1"/>
              </a:solidFill>
            </a:rPr>
            <a:t>Good work</a:t>
          </a:r>
          <a:endParaRPr lang="en-GB" sz="1800" b="1" dirty="0">
            <a:solidFill>
              <a:schemeClr val="tx1"/>
            </a:solidFill>
          </a:endParaRPr>
        </a:p>
      </dgm:t>
    </dgm:pt>
    <dgm:pt modelId="{DD8B0255-EE8E-49E9-B1DF-9450E2BFC8CB}" type="parTrans" cxnId="{D7ABE406-CE93-4FDE-9E97-762F80A4B6FF}">
      <dgm:prSet/>
      <dgm:spPr/>
      <dgm:t>
        <a:bodyPr/>
        <a:lstStyle/>
        <a:p>
          <a:endParaRPr lang="en-GB" sz="1800"/>
        </a:p>
      </dgm:t>
    </dgm:pt>
    <dgm:pt modelId="{58650B57-2353-4272-BAAC-692A90C341E0}" type="sibTrans" cxnId="{D7ABE406-CE93-4FDE-9E97-762F80A4B6FF}">
      <dgm:prSet/>
      <dgm:spPr/>
      <dgm:t>
        <a:bodyPr/>
        <a:lstStyle/>
        <a:p>
          <a:endParaRPr lang="en-GB" sz="1800"/>
        </a:p>
      </dgm:t>
    </dgm:pt>
    <dgm:pt modelId="{81DDA463-6BF6-48AD-B6C0-34EF21266576}">
      <dgm:prSet phldrT="[Text]" custT="1"/>
      <dgm:spPr/>
      <dgm:t>
        <a:bodyPr/>
        <a:lstStyle/>
        <a:p>
          <a:r>
            <a:rPr lang="en-GB" sz="1800" dirty="0" smtClean="0"/>
            <a:t>Truth</a:t>
          </a:r>
          <a:endParaRPr lang="en-GB" sz="1800" dirty="0"/>
        </a:p>
      </dgm:t>
    </dgm:pt>
    <dgm:pt modelId="{2C81CA6E-4C4B-4249-BA59-5303E5DE84A3}" type="parTrans" cxnId="{9AF0E2CF-F9E6-4DBA-AB0F-0BB1ACE72DE9}">
      <dgm:prSet/>
      <dgm:spPr/>
      <dgm:t>
        <a:bodyPr/>
        <a:lstStyle/>
        <a:p>
          <a:endParaRPr lang="en-GB" sz="1800"/>
        </a:p>
      </dgm:t>
    </dgm:pt>
    <dgm:pt modelId="{9668364E-3DBE-4018-B43E-F6AB10060FCC}" type="sibTrans" cxnId="{9AF0E2CF-F9E6-4DBA-AB0F-0BB1ACE72DE9}">
      <dgm:prSet/>
      <dgm:spPr/>
      <dgm:t>
        <a:bodyPr/>
        <a:lstStyle/>
        <a:p>
          <a:endParaRPr lang="en-GB" sz="1800"/>
        </a:p>
      </dgm:t>
    </dgm:pt>
    <dgm:pt modelId="{DA44F58B-CBAD-4965-A8B3-18DAD53C8CFB}">
      <dgm:prSet phldrT="[Text]" custT="1"/>
      <dgm:spPr/>
      <dgm:t>
        <a:bodyPr/>
        <a:lstStyle/>
        <a:p>
          <a:r>
            <a:rPr lang="en-GB" sz="1800" dirty="0" smtClean="0">
              <a:solidFill>
                <a:schemeClr val="tx1"/>
              </a:solidFill>
            </a:rPr>
            <a:t>Sincerity</a:t>
          </a:r>
          <a:endParaRPr lang="en-GB" sz="1800" dirty="0">
            <a:solidFill>
              <a:schemeClr val="tx1"/>
            </a:solidFill>
          </a:endParaRPr>
        </a:p>
      </dgm:t>
    </dgm:pt>
    <dgm:pt modelId="{E8B7C2B7-DD64-4FEA-B298-03F00D72F969}" type="parTrans" cxnId="{CC4C83D4-9B05-4CAF-8A96-9D9C3FAD58F5}">
      <dgm:prSet/>
      <dgm:spPr/>
      <dgm:t>
        <a:bodyPr/>
        <a:lstStyle/>
        <a:p>
          <a:endParaRPr lang="en-GB" sz="1800"/>
        </a:p>
      </dgm:t>
    </dgm:pt>
    <dgm:pt modelId="{6B3749F9-F66D-486F-A9B2-A04A78E2B7FE}" type="sibTrans" cxnId="{CC4C83D4-9B05-4CAF-8A96-9D9C3FAD58F5}">
      <dgm:prSet/>
      <dgm:spPr/>
      <dgm:t>
        <a:bodyPr/>
        <a:lstStyle/>
        <a:p>
          <a:endParaRPr lang="en-GB" sz="1800"/>
        </a:p>
      </dgm:t>
    </dgm:pt>
    <dgm:pt modelId="{1D7746D1-8C3B-435F-82AB-4F0CCB516F5C}" type="pres">
      <dgm:prSet presAssocID="{C5432F65-6E93-4D75-B291-325D22F9F1A2}" presName="Name0" presStyleCnt="0">
        <dgm:presLayoutVars>
          <dgm:chMax val="1"/>
          <dgm:dir/>
          <dgm:animLvl val="ctr"/>
          <dgm:resizeHandles val="exact"/>
        </dgm:presLayoutVars>
      </dgm:prSet>
      <dgm:spPr/>
      <dgm:t>
        <a:bodyPr/>
        <a:lstStyle/>
        <a:p>
          <a:endParaRPr lang="en-GB"/>
        </a:p>
      </dgm:t>
    </dgm:pt>
    <dgm:pt modelId="{66AFB923-577F-48BE-9383-94EAF25C25F7}" type="pres">
      <dgm:prSet presAssocID="{36BCE118-A5BA-4500-8983-ECDCF96638AB}" presName="centerShape" presStyleLbl="node0" presStyleIdx="0" presStyleCnt="1" custLinFactNeighborX="3603" custLinFactNeighborY="-242"/>
      <dgm:spPr/>
      <dgm:t>
        <a:bodyPr/>
        <a:lstStyle/>
        <a:p>
          <a:endParaRPr lang="en-GB"/>
        </a:p>
      </dgm:t>
    </dgm:pt>
    <dgm:pt modelId="{BD1BF8E9-0D4D-422F-BDEA-8273A4510A0C}" type="pres">
      <dgm:prSet presAssocID="{81DDA463-6BF6-48AD-B6C0-34EF21266576}" presName="node" presStyleLbl="node1" presStyleIdx="0" presStyleCnt="2" custScaleX="136150">
        <dgm:presLayoutVars>
          <dgm:bulletEnabled val="1"/>
        </dgm:presLayoutVars>
      </dgm:prSet>
      <dgm:spPr/>
      <dgm:t>
        <a:bodyPr/>
        <a:lstStyle/>
        <a:p>
          <a:endParaRPr lang="en-GB"/>
        </a:p>
      </dgm:t>
    </dgm:pt>
    <dgm:pt modelId="{E7902EF4-A403-4E91-9344-205CDB569255}" type="pres">
      <dgm:prSet presAssocID="{81DDA463-6BF6-48AD-B6C0-34EF21266576}" presName="dummy" presStyleCnt="0"/>
      <dgm:spPr/>
    </dgm:pt>
    <dgm:pt modelId="{1F80A544-69C6-42FF-AE07-C355027EBC43}" type="pres">
      <dgm:prSet presAssocID="{9668364E-3DBE-4018-B43E-F6AB10060FCC}" presName="sibTrans" presStyleLbl="sibTrans2D1" presStyleIdx="0" presStyleCnt="2"/>
      <dgm:spPr/>
      <dgm:t>
        <a:bodyPr/>
        <a:lstStyle/>
        <a:p>
          <a:endParaRPr lang="en-GB"/>
        </a:p>
      </dgm:t>
    </dgm:pt>
    <dgm:pt modelId="{B20F7786-5828-4963-81F0-C659D2EB6DDE}" type="pres">
      <dgm:prSet presAssocID="{DA44F58B-CBAD-4965-A8B3-18DAD53C8CFB}" presName="node" presStyleLbl="node1" presStyleIdx="1" presStyleCnt="2" custScaleX="136150">
        <dgm:presLayoutVars>
          <dgm:bulletEnabled val="1"/>
        </dgm:presLayoutVars>
      </dgm:prSet>
      <dgm:spPr/>
      <dgm:t>
        <a:bodyPr/>
        <a:lstStyle/>
        <a:p>
          <a:endParaRPr lang="en-GB"/>
        </a:p>
      </dgm:t>
    </dgm:pt>
    <dgm:pt modelId="{66470CE7-26C0-46AB-9F3E-413A940B7C2F}" type="pres">
      <dgm:prSet presAssocID="{DA44F58B-CBAD-4965-A8B3-18DAD53C8CFB}" presName="dummy" presStyleCnt="0"/>
      <dgm:spPr/>
    </dgm:pt>
    <dgm:pt modelId="{FF9EA868-105B-43C9-83A2-B647D9D2C71E}" type="pres">
      <dgm:prSet presAssocID="{6B3749F9-F66D-486F-A9B2-A04A78E2B7FE}" presName="sibTrans" presStyleLbl="sibTrans2D1" presStyleIdx="1" presStyleCnt="2"/>
      <dgm:spPr/>
      <dgm:t>
        <a:bodyPr/>
        <a:lstStyle/>
        <a:p>
          <a:endParaRPr lang="en-GB"/>
        </a:p>
      </dgm:t>
    </dgm:pt>
  </dgm:ptLst>
  <dgm:cxnLst>
    <dgm:cxn modelId="{830FB556-ED24-424B-BFE6-1602A124D289}" type="presOf" srcId="{36BCE118-A5BA-4500-8983-ECDCF96638AB}" destId="{66AFB923-577F-48BE-9383-94EAF25C25F7}" srcOrd="0" destOrd="0" presId="urn:microsoft.com/office/officeart/2005/8/layout/radial6"/>
    <dgm:cxn modelId="{2AF9AC3F-6D6C-45E2-AB1F-5B816A1C5E60}" type="presOf" srcId="{6B3749F9-F66D-486F-A9B2-A04A78E2B7FE}" destId="{FF9EA868-105B-43C9-83A2-B647D9D2C71E}" srcOrd="0" destOrd="0" presId="urn:microsoft.com/office/officeart/2005/8/layout/radial6"/>
    <dgm:cxn modelId="{2FF6A286-BFB8-4DA1-9D20-8CE420F6E779}" type="presOf" srcId="{9668364E-3DBE-4018-B43E-F6AB10060FCC}" destId="{1F80A544-69C6-42FF-AE07-C355027EBC43}" srcOrd="0" destOrd="0" presId="urn:microsoft.com/office/officeart/2005/8/layout/radial6"/>
    <dgm:cxn modelId="{9AF0E2CF-F9E6-4DBA-AB0F-0BB1ACE72DE9}" srcId="{36BCE118-A5BA-4500-8983-ECDCF96638AB}" destId="{81DDA463-6BF6-48AD-B6C0-34EF21266576}" srcOrd="0" destOrd="0" parTransId="{2C81CA6E-4C4B-4249-BA59-5303E5DE84A3}" sibTransId="{9668364E-3DBE-4018-B43E-F6AB10060FCC}"/>
    <dgm:cxn modelId="{D7ABE406-CE93-4FDE-9E97-762F80A4B6FF}" srcId="{C5432F65-6E93-4D75-B291-325D22F9F1A2}" destId="{36BCE118-A5BA-4500-8983-ECDCF96638AB}" srcOrd="0" destOrd="0" parTransId="{DD8B0255-EE8E-49E9-B1DF-9450E2BFC8CB}" sibTransId="{58650B57-2353-4272-BAAC-692A90C341E0}"/>
    <dgm:cxn modelId="{8713065E-D245-4740-9B06-0EC7A7E0D68B}" type="presOf" srcId="{81DDA463-6BF6-48AD-B6C0-34EF21266576}" destId="{BD1BF8E9-0D4D-422F-BDEA-8273A4510A0C}" srcOrd="0" destOrd="0" presId="urn:microsoft.com/office/officeart/2005/8/layout/radial6"/>
    <dgm:cxn modelId="{31479E72-99EE-4A93-A875-E94D14855914}" type="presOf" srcId="{C5432F65-6E93-4D75-B291-325D22F9F1A2}" destId="{1D7746D1-8C3B-435F-82AB-4F0CCB516F5C}" srcOrd="0" destOrd="0" presId="urn:microsoft.com/office/officeart/2005/8/layout/radial6"/>
    <dgm:cxn modelId="{A6E34739-4D6E-4AC2-B315-0C93C630BB47}" type="presOf" srcId="{DA44F58B-CBAD-4965-A8B3-18DAD53C8CFB}" destId="{B20F7786-5828-4963-81F0-C659D2EB6DDE}" srcOrd="0" destOrd="0" presId="urn:microsoft.com/office/officeart/2005/8/layout/radial6"/>
    <dgm:cxn modelId="{CC4C83D4-9B05-4CAF-8A96-9D9C3FAD58F5}" srcId="{36BCE118-A5BA-4500-8983-ECDCF96638AB}" destId="{DA44F58B-CBAD-4965-A8B3-18DAD53C8CFB}" srcOrd="1" destOrd="0" parTransId="{E8B7C2B7-DD64-4FEA-B298-03F00D72F969}" sibTransId="{6B3749F9-F66D-486F-A9B2-A04A78E2B7FE}"/>
    <dgm:cxn modelId="{DF2F6A95-58EB-4B33-8D24-548EBD9C2CC9}" type="presParOf" srcId="{1D7746D1-8C3B-435F-82AB-4F0CCB516F5C}" destId="{66AFB923-577F-48BE-9383-94EAF25C25F7}" srcOrd="0" destOrd="0" presId="urn:microsoft.com/office/officeart/2005/8/layout/radial6"/>
    <dgm:cxn modelId="{3BD5E845-9D74-429D-B462-5FE8ED5162EB}" type="presParOf" srcId="{1D7746D1-8C3B-435F-82AB-4F0CCB516F5C}" destId="{BD1BF8E9-0D4D-422F-BDEA-8273A4510A0C}" srcOrd="1" destOrd="0" presId="urn:microsoft.com/office/officeart/2005/8/layout/radial6"/>
    <dgm:cxn modelId="{8F3F97B8-BE64-4EE6-8DD8-43075DB0B091}" type="presParOf" srcId="{1D7746D1-8C3B-435F-82AB-4F0CCB516F5C}" destId="{E7902EF4-A403-4E91-9344-205CDB569255}" srcOrd="2" destOrd="0" presId="urn:microsoft.com/office/officeart/2005/8/layout/radial6"/>
    <dgm:cxn modelId="{10C1B4E8-6782-418B-BAC4-72B58228B439}" type="presParOf" srcId="{1D7746D1-8C3B-435F-82AB-4F0CCB516F5C}" destId="{1F80A544-69C6-42FF-AE07-C355027EBC43}" srcOrd="3" destOrd="0" presId="urn:microsoft.com/office/officeart/2005/8/layout/radial6"/>
    <dgm:cxn modelId="{449CCE9D-FAC6-4E02-872B-AEF383C674CF}" type="presParOf" srcId="{1D7746D1-8C3B-435F-82AB-4F0CCB516F5C}" destId="{B20F7786-5828-4963-81F0-C659D2EB6DDE}" srcOrd="4" destOrd="0" presId="urn:microsoft.com/office/officeart/2005/8/layout/radial6"/>
    <dgm:cxn modelId="{714AAF01-440B-4E73-9CF3-0C886E7ADAFE}" type="presParOf" srcId="{1D7746D1-8C3B-435F-82AB-4F0CCB516F5C}" destId="{66470CE7-26C0-46AB-9F3E-413A940B7C2F}" srcOrd="5" destOrd="0" presId="urn:microsoft.com/office/officeart/2005/8/layout/radial6"/>
    <dgm:cxn modelId="{48029982-30C6-42F7-A561-FBD5CE865CD5}" type="presParOf" srcId="{1D7746D1-8C3B-435F-82AB-4F0CCB516F5C}" destId="{FF9EA868-105B-43C9-83A2-B647D9D2C71E}" srcOrd="6"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05D8A5-7971-4012-95C5-39189663ED21}" type="doc">
      <dgm:prSet loTypeId="urn:microsoft.com/office/officeart/2005/8/layout/matrix2" loCatId="matrix" qsTypeId="urn:microsoft.com/office/officeart/2005/8/quickstyle/3d2" qsCatId="3D" csTypeId="urn:microsoft.com/office/officeart/2005/8/colors/accent2_4" csCatId="accent2" phldr="1"/>
      <dgm:spPr/>
      <dgm:t>
        <a:bodyPr/>
        <a:lstStyle/>
        <a:p>
          <a:endParaRPr lang="en-GB"/>
        </a:p>
      </dgm:t>
    </dgm:pt>
    <dgm:pt modelId="{C17EE5E7-3240-46BB-AAA8-781DFA2DA53B}">
      <dgm:prSet phldrT="[Text]" custT="1"/>
      <dgm:spPr>
        <a:solidFill>
          <a:srgbClr val="043A0D"/>
        </a:solidFill>
      </dgm:spPr>
      <dgm:t>
        <a:bodyPr/>
        <a:lstStyle/>
        <a:p>
          <a:r>
            <a:rPr lang="en-US" sz="1800" b="0" i="0" dirty="0" smtClean="0">
              <a:solidFill>
                <a:schemeClr val="bg1"/>
              </a:solidFill>
              <a:effectLst/>
              <a:latin typeface="+mn-lt"/>
              <a:ea typeface="+mn-ea"/>
              <a:cs typeface="+mn-cs"/>
            </a:rPr>
            <a:t>May </a:t>
          </a:r>
          <a:r>
            <a:rPr lang="en-GB" sz="1800" b="0" i="0" dirty="0" smtClean="0">
              <a:solidFill>
                <a:schemeClr val="bg1"/>
              </a:solidFill>
              <a:effectLst/>
              <a:latin typeface="+mn-lt"/>
              <a:ea typeface="+mn-ea"/>
              <a:cs typeface="+mn-cs"/>
            </a:rPr>
            <a:t> God enable us to understand the subject of </a:t>
          </a:r>
          <a:r>
            <a:rPr lang="en-GB" sz="1800" b="0" i="1" dirty="0" smtClean="0">
              <a:solidFill>
                <a:schemeClr val="bg1"/>
              </a:solidFill>
              <a:effectLst/>
              <a:latin typeface="+mn-lt"/>
              <a:ea typeface="+mn-ea"/>
              <a:cs typeface="+mn-cs"/>
            </a:rPr>
            <a:t>dua</a:t>
          </a:r>
          <a:r>
            <a:rPr lang="en-GB" sz="1800" b="0" i="0" dirty="0" smtClean="0">
              <a:solidFill>
                <a:schemeClr val="bg1"/>
              </a:solidFill>
              <a:effectLst/>
              <a:latin typeface="+mn-lt"/>
              <a:ea typeface="+mn-ea"/>
              <a:cs typeface="+mn-cs"/>
            </a:rPr>
            <a:t> and make it part of our lives</a:t>
          </a:r>
          <a:endParaRPr lang="en-GB" sz="1800" b="0" dirty="0">
            <a:solidFill>
              <a:schemeClr val="bg1"/>
            </a:solidFill>
          </a:endParaRPr>
        </a:p>
      </dgm:t>
    </dgm:pt>
    <dgm:pt modelId="{03C9A957-72FE-49E8-A193-137972FCA5EB}" type="parTrans" cxnId="{934C28FF-DC90-4DC0-AC8B-AE04C3B177C1}">
      <dgm:prSet/>
      <dgm:spPr/>
      <dgm:t>
        <a:bodyPr/>
        <a:lstStyle/>
        <a:p>
          <a:endParaRPr lang="en-GB" sz="1800" b="0">
            <a:solidFill>
              <a:schemeClr val="bg1"/>
            </a:solidFill>
          </a:endParaRPr>
        </a:p>
      </dgm:t>
    </dgm:pt>
    <dgm:pt modelId="{78A29AFE-E054-4713-B47E-F675BAD2A600}" type="sibTrans" cxnId="{934C28FF-DC90-4DC0-AC8B-AE04C3B177C1}">
      <dgm:prSet/>
      <dgm:spPr/>
      <dgm:t>
        <a:bodyPr/>
        <a:lstStyle/>
        <a:p>
          <a:endParaRPr lang="en-GB" sz="1800" b="0">
            <a:solidFill>
              <a:schemeClr val="bg1"/>
            </a:solidFill>
          </a:endParaRPr>
        </a:p>
      </dgm:t>
    </dgm:pt>
    <dgm:pt modelId="{51905F44-7DBC-4DBB-BDFA-44AD5BE4E0E9}">
      <dgm:prSet phldrT="[Text]" custT="1"/>
      <dgm:spPr>
        <a:solidFill>
          <a:srgbClr val="043A0D"/>
        </a:solidFill>
      </dgm:spPr>
      <dgm:t>
        <a:bodyPr/>
        <a:lstStyle/>
        <a:p>
          <a:r>
            <a:rPr lang="en-GB" sz="1800" b="0" i="0" dirty="0" smtClean="0">
              <a:solidFill>
                <a:schemeClr val="bg1"/>
              </a:solidFill>
              <a:effectLst/>
              <a:latin typeface="+mn-lt"/>
              <a:ea typeface="+mn-ea"/>
              <a:cs typeface="+mn-cs"/>
            </a:rPr>
            <a:t>May we always, in prosperity and difficulty alike, have God’s pleasure in our view</a:t>
          </a:r>
          <a:r>
            <a:rPr lang="en-US" sz="1800" b="0" i="0" dirty="0" smtClean="0">
              <a:solidFill>
                <a:schemeClr val="bg1"/>
              </a:solidFill>
              <a:effectLst/>
              <a:latin typeface="+mn-lt"/>
              <a:ea typeface="+mn-ea"/>
              <a:cs typeface="+mn-cs"/>
            </a:rPr>
            <a:t> our Jama’at</a:t>
          </a:r>
          <a:endParaRPr lang="en-GB" sz="1800" b="0" dirty="0">
            <a:solidFill>
              <a:schemeClr val="bg1"/>
            </a:solidFill>
          </a:endParaRPr>
        </a:p>
      </dgm:t>
    </dgm:pt>
    <dgm:pt modelId="{BCE18DD5-C7FE-4A39-AF73-F819CED06383}" type="parTrans" cxnId="{78F999C9-6F91-4198-A9BF-0B823D3EEC7A}">
      <dgm:prSet/>
      <dgm:spPr/>
      <dgm:t>
        <a:bodyPr/>
        <a:lstStyle/>
        <a:p>
          <a:endParaRPr lang="en-GB" sz="1800" b="0">
            <a:solidFill>
              <a:schemeClr val="bg1"/>
            </a:solidFill>
          </a:endParaRPr>
        </a:p>
      </dgm:t>
    </dgm:pt>
    <dgm:pt modelId="{FFD146A3-590D-49C4-AA40-767635268D6A}" type="sibTrans" cxnId="{78F999C9-6F91-4198-A9BF-0B823D3EEC7A}">
      <dgm:prSet/>
      <dgm:spPr/>
      <dgm:t>
        <a:bodyPr/>
        <a:lstStyle/>
        <a:p>
          <a:endParaRPr lang="en-GB" sz="1800" b="0">
            <a:solidFill>
              <a:schemeClr val="bg1"/>
            </a:solidFill>
          </a:endParaRPr>
        </a:p>
      </dgm:t>
    </dgm:pt>
    <dgm:pt modelId="{936B66F1-DC96-47C6-94EB-3F1E5E3BA119}">
      <dgm:prSet phldrT="[Text]" custT="1"/>
      <dgm:spPr>
        <a:solidFill>
          <a:srgbClr val="043A0D"/>
        </a:solidFill>
      </dgm:spPr>
      <dgm:t>
        <a:bodyPr/>
        <a:lstStyle/>
        <a:p>
          <a:r>
            <a:rPr lang="en-GB" sz="1800" b="0" i="0" dirty="0" smtClean="0">
              <a:solidFill>
                <a:schemeClr val="bg1"/>
              </a:solidFill>
              <a:effectLst/>
              <a:latin typeface="+mn-lt"/>
              <a:ea typeface="+mn-ea"/>
              <a:cs typeface="+mn-cs"/>
            </a:rPr>
            <a:t>May we understand the spirit of the responsibilities of coming into </a:t>
          </a:r>
          <a:r>
            <a:rPr lang="en-GB" sz="1800" b="0" i="1" dirty="0" smtClean="0">
              <a:solidFill>
                <a:schemeClr val="bg1"/>
              </a:solidFill>
              <a:effectLst/>
              <a:latin typeface="+mn-lt"/>
              <a:ea typeface="+mn-ea"/>
              <a:cs typeface="+mn-cs"/>
            </a:rPr>
            <a:t>Bai’at</a:t>
          </a:r>
          <a:endParaRPr lang="en-GB" sz="1800" b="0" dirty="0">
            <a:solidFill>
              <a:schemeClr val="bg1"/>
            </a:solidFill>
          </a:endParaRPr>
        </a:p>
      </dgm:t>
    </dgm:pt>
    <dgm:pt modelId="{725FA8EE-1AA4-446D-8A77-C7E6CAD05AD9}" type="parTrans" cxnId="{7E277E43-CCBC-444A-AD50-7DA28FA74B99}">
      <dgm:prSet/>
      <dgm:spPr/>
      <dgm:t>
        <a:bodyPr/>
        <a:lstStyle/>
        <a:p>
          <a:endParaRPr lang="en-GB" sz="1800" b="0">
            <a:solidFill>
              <a:schemeClr val="bg1"/>
            </a:solidFill>
          </a:endParaRPr>
        </a:p>
      </dgm:t>
    </dgm:pt>
    <dgm:pt modelId="{7B750CE1-ABC5-431C-812C-FF8F6C8042B0}" type="sibTrans" cxnId="{7E277E43-CCBC-444A-AD50-7DA28FA74B99}">
      <dgm:prSet/>
      <dgm:spPr/>
      <dgm:t>
        <a:bodyPr/>
        <a:lstStyle/>
        <a:p>
          <a:endParaRPr lang="en-GB" sz="1800" b="0">
            <a:solidFill>
              <a:schemeClr val="bg1"/>
            </a:solidFill>
          </a:endParaRPr>
        </a:p>
      </dgm:t>
    </dgm:pt>
    <dgm:pt modelId="{8E011C5D-D61B-4308-9726-0E9619880548}">
      <dgm:prSet phldrT="[Text]" custT="1"/>
      <dgm:spPr>
        <a:solidFill>
          <a:srgbClr val="043A0D"/>
        </a:solidFill>
      </dgm:spPr>
      <dgm:t>
        <a:bodyPr/>
        <a:lstStyle/>
        <a:p>
          <a:r>
            <a:rPr lang="en-GB" sz="1800" b="0" dirty="0" smtClean="0">
              <a:solidFill>
                <a:schemeClr val="bg1"/>
              </a:solidFill>
            </a:rPr>
            <a:t>May God enable us to give precedence to faith over worldly matters</a:t>
          </a:r>
          <a:endParaRPr lang="en-GB" sz="1800" b="0" dirty="0">
            <a:solidFill>
              <a:schemeClr val="bg1"/>
            </a:solidFill>
          </a:endParaRPr>
        </a:p>
      </dgm:t>
    </dgm:pt>
    <dgm:pt modelId="{4B285DBB-2D8A-4D9F-92D3-AD808548AC0E}" type="parTrans" cxnId="{97B92792-182A-458D-A871-D9400ED2E42D}">
      <dgm:prSet/>
      <dgm:spPr/>
      <dgm:t>
        <a:bodyPr/>
        <a:lstStyle/>
        <a:p>
          <a:endParaRPr lang="en-GB" sz="1800" b="0">
            <a:solidFill>
              <a:schemeClr val="bg1"/>
            </a:solidFill>
          </a:endParaRPr>
        </a:p>
      </dgm:t>
    </dgm:pt>
    <dgm:pt modelId="{BA78441F-F763-4AC2-9BB3-6A30F99EF755}" type="sibTrans" cxnId="{97B92792-182A-458D-A871-D9400ED2E42D}">
      <dgm:prSet/>
      <dgm:spPr/>
      <dgm:t>
        <a:bodyPr/>
        <a:lstStyle/>
        <a:p>
          <a:endParaRPr lang="en-GB" sz="1800" b="0">
            <a:solidFill>
              <a:schemeClr val="bg1"/>
            </a:solidFill>
          </a:endParaRPr>
        </a:p>
      </dgm:t>
    </dgm:pt>
    <dgm:pt modelId="{67A58848-169D-4E3B-BBB3-75F3A012EE20}" type="pres">
      <dgm:prSet presAssocID="{E805D8A5-7971-4012-95C5-39189663ED21}" presName="matrix" presStyleCnt="0">
        <dgm:presLayoutVars>
          <dgm:chMax val="1"/>
          <dgm:dir/>
          <dgm:resizeHandles val="exact"/>
        </dgm:presLayoutVars>
      </dgm:prSet>
      <dgm:spPr/>
      <dgm:t>
        <a:bodyPr/>
        <a:lstStyle/>
        <a:p>
          <a:endParaRPr lang="en-GB"/>
        </a:p>
      </dgm:t>
    </dgm:pt>
    <dgm:pt modelId="{97DAE26C-0B87-4D30-91BC-FC5EDD9BAC8E}" type="pres">
      <dgm:prSet presAssocID="{E805D8A5-7971-4012-95C5-39189663ED21}" presName="axisShape" presStyleLbl="bgShp" presStyleIdx="0" presStyleCnt="1"/>
      <dgm:spPr/>
      <dgm:t>
        <a:bodyPr/>
        <a:lstStyle/>
        <a:p>
          <a:endParaRPr lang="en-GB"/>
        </a:p>
      </dgm:t>
    </dgm:pt>
    <dgm:pt modelId="{135EA611-81A5-4C9B-BB83-FFF37ED3D86C}" type="pres">
      <dgm:prSet presAssocID="{E805D8A5-7971-4012-95C5-39189663ED21}" presName="rect1" presStyleLbl="node1" presStyleIdx="0" presStyleCnt="4">
        <dgm:presLayoutVars>
          <dgm:chMax val="0"/>
          <dgm:chPref val="0"/>
          <dgm:bulletEnabled val="1"/>
        </dgm:presLayoutVars>
      </dgm:prSet>
      <dgm:spPr/>
      <dgm:t>
        <a:bodyPr/>
        <a:lstStyle/>
        <a:p>
          <a:endParaRPr lang="en-GB"/>
        </a:p>
      </dgm:t>
    </dgm:pt>
    <dgm:pt modelId="{C2C199C8-F5B1-479F-B790-EEC11996A02E}" type="pres">
      <dgm:prSet presAssocID="{E805D8A5-7971-4012-95C5-39189663ED21}" presName="rect2" presStyleLbl="node1" presStyleIdx="1" presStyleCnt="4">
        <dgm:presLayoutVars>
          <dgm:chMax val="0"/>
          <dgm:chPref val="0"/>
          <dgm:bulletEnabled val="1"/>
        </dgm:presLayoutVars>
      </dgm:prSet>
      <dgm:spPr/>
      <dgm:t>
        <a:bodyPr/>
        <a:lstStyle/>
        <a:p>
          <a:endParaRPr lang="en-GB"/>
        </a:p>
      </dgm:t>
    </dgm:pt>
    <dgm:pt modelId="{43FB24BA-9E25-4CA5-9F30-C2D3CB3B72F8}" type="pres">
      <dgm:prSet presAssocID="{E805D8A5-7971-4012-95C5-39189663ED21}" presName="rect3" presStyleLbl="node1" presStyleIdx="2" presStyleCnt="4">
        <dgm:presLayoutVars>
          <dgm:chMax val="0"/>
          <dgm:chPref val="0"/>
          <dgm:bulletEnabled val="1"/>
        </dgm:presLayoutVars>
      </dgm:prSet>
      <dgm:spPr/>
      <dgm:t>
        <a:bodyPr/>
        <a:lstStyle/>
        <a:p>
          <a:endParaRPr lang="en-GB"/>
        </a:p>
      </dgm:t>
    </dgm:pt>
    <dgm:pt modelId="{7CE444D4-9D15-40DE-89C0-9788BF7660A6}" type="pres">
      <dgm:prSet presAssocID="{E805D8A5-7971-4012-95C5-39189663ED21}" presName="rect4" presStyleLbl="node1" presStyleIdx="3" presStyleCnt="4">
        <dgm:presLayoutVars>
          <dgm:chMax val="0"/>
          <dgm:chPref val="0"/>
          <dgm:bulletEnabled val="1"/>
        </dgm:presLayoutVars>
      </dgm:prSet>
      <dgm:spPr/>
      <dgm:t>
        <a:bodyPr/>
        <a:lstStyle/>
        <a:p>
          <a:endParaRPr lang="en-GB"/>
        </a:p>
      </dgm:t>
    </dgm:pt>
  </dgm:ptLst>
  <dgm:cxnLst>
    <dgm:cxn modelId="{19C455BE-BA15-4135-B331-CCEA795F9F3A}" type="presOf" srcId="{8E011C5D-D61B-4308-9726-0E9619880548}" destId="{7CE444D4-9D15-40DE-89C0-9788BF7660A6}" srcOrd="0" destOrd="0" presId="urn:microsoft.com/office/officeart/2005/8/layout/matrix2"/>
    <dgm:cxn modelId="{EBABA33E-6A4D-48B0-A186-E38A5C416AA5}" type="presOf" srcId="{E805D8A5-7971-4012-95C5-39189663ED21}" destId="{67A58848-169D-4E3B-BBB3-75F3A012EE20}" srcOrd="0" destOrd="0" presId="urn:microsoft.com/office/officeart/2005/8/layout/matrix2"/>
    <dgm:cxn modelId="{0B12011E-5CC1-4920-98E7-2736A41CAD54}" type="presOf" srcId="{C17EE5E7-3240-46BB-AAA8-781DFA2DA53B}" destId="{135EA611-81A5-4C9B-BB83-FFF37ED3D86C}" srcOrd="0" destOrd="0" presId="urn:microsoft.com/office/officeart/2005/8/layout/matrix2"/>
    <dgm:cxn modelId="{78F999C9-6F91-4198-A9BF-0B823D3EEC7A}" srcId="{E805D8A5-7971-4012-95C5-39189663ED21}" destId="{51905F44-7DBC-4DBB-BDFA-44AD5BE4E0E9}" srcOrd="1" destOrd="0" parTransId="{BCE18DD5-C7FE-4A39-AF73-F819CED06383}" sibTransId="{FFD146A3-590D-49C4-AA40-767635268D6A}"/>
    <dgm:cxn modelId="{D512DDA2-AB0D-47D0-B214-B38CA87BACD6}" type="presOf" srcId="{936B66F1-DC96-47C6-94EB-3F1E5E3BA119}" destId="{43FB24BA-9E25-4CA5-9F30-C2D3CB3B72F8}" srcOrd="0" destOrd="0" presId="urn:microsoft.com/office/officeart/2005/8/layout/matrix2"/>
    <dgm:cxn modelId="{FE4802E0-D54C-4D16-BBBE-AA56FF6F3C55}" type="presOf" srcId="{51905F44-7DBC-4DBB-BDFA-44AD5BE4E0E9}" destId="{C2C199C8-F5B1-479F-B790-EEC11996A02E}" srcOrd="0" destOrd="0" presId="urn:microsoft.com/office/officeart/2005/8/layout/matrix2"/>
    <dgm:cxn modelId="{97B92792-182A-458D-A871-D9400ED2E42D}" srcId="{E805D8A5-7971-4012-95C5-39189663ED21}" destId="{8E011C5D-D61B-4308-9726-0E9619880548}" srcOrd="3" destOrd="0" parTransId="{4B285DBB-2D8A-4D9F-92D3-AD808548AC0E}" sibTransId="{BA78441F-F763-4AC2-9BB3-6A30F99EF755}"/>
    <dgm:cxn modelId="{934C28FF-DC90-4DC0-AC8B-AE04C3B177C1}" srcId="{E805D8A5-7971-4012-95C5-39189663ED21}" destId="{C17EE5E7-3240-46BB-AAA8-781DFA2DA53B}" srcOrd="0" destOrd="0" parTransId="{03C9A957-72FE-49E8-A193-137972FCA5EB}" sibTransId="{78A29AFE-E054-4713-B47E-F675BAD2A600}"/>
    <dgm:cxn modelId="{7E277E43-CCBC-444A-AD50-7DA28FA74B99}" srcId="{E805D8A5-7971-4012-95C5-39189663ED21}" destId="{936B66F1-DC96-47C6-94EB-3F1E5E3BA119}" srcOrd="2" destOrd="0" parTransId="{725FA8EE-1AA4-446D-8A77-C7E6CAD05AD9}" sibTransId="{7B750CE1-ABC5-431C-812C-FF8F6C8042B0}"/>
    <dgm:cxn modelId="{3B633412-C7E3-4C5A-B103-704524C575C5}" type="presParOf" srcId="{67A58848-169D-4E3B-BBB3-75F3A012EE20}" destId="{97DAE26C-0B87-4D30-91BC-FC5EDD9BAC8E}" srcOrd="0" destOrd="0" presId="urn:microsoft.com/office/officeart/2005/8/layout/matrix2"/>
    <dgm:cxn modelId="{38BA6BD9-F67E-410C-84BC-BD50E2A3E408}" type="presParOf" srcId="{67A58848-169D-4E3B-BBB3-75F3A012EE20}" destId="{135EA611-81A5-4C9B-BB83-FFF37ED3D86C}" srcOrd="1" destOrd="0" presId="urn:microsoft.com/office/officeart/2005/8/layout/matrix2"/>
    <dgm:cxn modelId="{D5737110-8504-4204-AB1F-21606FFD903E}" type="presParOf" srcId="{67A58848-169D-4E3B-BBB3-75F3A012EE20}" destId="{C2C199C8-F5B1-479F-B790-EEC11996A02E}" srcOrd="2" destOrd="0" presId="urn:microsoft.com/office/officeart/2005/8/layout/matrix2"/>
    <dgm:cxn modelId="{862EC550-6156-4C2E-AE4F-98492334D7FE}" type="presParOf" srcId="{67A58848-169D-4E3B-BBB3-75F3A012EE20}" destId="{43FB24BA-9E25-4CA5-9F30-C2D3CB3B72F8}" srcOrd="3" destOrd="0" presId="urn:microsoft.com/office/officeart/2005/8/layout/matrix2"/>
    <dgm:cxn modelId="{1C27B19C-7F62-44E5-99EB-F6025784E5DC}" type="presParOf" srcId="{67A58848-169D-4E3B-BBB3-75F3A012EE20}" destId="{7CE444D4-9D15-40DE-89C0-9788BF7660A6}" srcOrd="4" destOrd="0" presId="urn:microsoft.com/office/officeart/2005/8/layout/matrix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51F56-F2A9-4F47-97E1-90FC209DE1A1}">
      <dsp:nvSpPr>
        <dsp:cNvPr id="0" name=""/>
        <dsp:cNvSpPr/>
      </dsp:nvSpPr>
      <dsp:spPr>
        <a:xfrm>
          <a:off x="0" y="0"/>
          <a:ext cx="8534400" cy="867295"/>
        </a:xfrm>
        <a:prstGeom prst="roundRect">
          <a:avLst>
            <a:gd name="adj" fmla="val 10000"/>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i="0" u="none" kern="1200" dirty="0" smtClean="0">
              <a:solidFill>
                <a:schemeClr val="bg1"/>
              </a:solidFill>
              <a:effectLst/>
              <a:latin typeface="+mn-lt"/>
              <a:ea typeface="+mn-ea"/>
              <a:cs typeface="+mn-cs"/>
            </a:rPr>
            <a:t>The best way </a:t>
          </a:r>
          <a:r>
            <a:rPr lang="en-GB" sz="1800" b="0" i="0" u="none" kern="1200" dirty="0" smtClean="0">
              <a:solidFill>
                <a:schemeClr val="bg1"/>
              </a:solidFill>
              <a:effectLst/>
              <a:latin typeface="+mn-lt"/>
              <a:ea typeface="+mn-ea"/>
              <a:cs typeface="+mn-cs"/>
            </a:rPr>
            <a:t>to thank </a:t>
          </a:r>
          <a:r>
            <a:rPr lang="en-GB" sz="1800" b="0" i="0" u="none" kern="1200" dirty="0" smtClean="0">
              <a:solidFill>
                <a:schemeClr val="bg1"/>
              </a:solidFill>
              <a:effectLst/>
              <a:latin typeface="+mn-lt"/>
              <a:ea typeface="+mn-ea"/>
              <a:cs typeface="+mn-cs"/>
            </a:rPr>
            <a:t>God for giving us the blessings of the Imam of our times,  would be to read his pronouncements and the writings, reflect over them and make them a part of our lives</a:t>
          </a:r>
          <a:endParaRPr lang="en-GB" sz="1800" b="0" u="none" kern="1200" dirty="0">
            <a:solidFill>
              <a:schemeClr val="bg1"/>
            </a:solidFill>
            <a:latin typeface="+mn-lt"/>
          </a:endParaRPr>
        </a:p>
      </dsp:txBody>
      <dsp:txXfrm>
        <a:off x="1793609" y="0"/>
        <a:ext cx="6740790" cy="867295"/>
      </dsp:txXfrm>
    </dsp:sp>
    <dsp:sp modelId="{13754A47-8F55-4C86-A11E-1C880B5A0F99}">
      <dsp:nvSpPr>
        <dsp:cNvPr id="0" name=""/>
        <dsp:cNvSpPr/>
      </dsp:nvSpPr>
      <dsp:spPr>
        <a:xfrm>
          <a:off x="86729" y="86729"/>
          <a:ext cx="1706880" cy="693836"/>
        </a:xfrm>
        <a:prstGeom prst="roundRect">
          <a:avLst>
            <a:gd name="adj" fmla="val 10000"/>
          </a:avLst>
        </a:prstGeom>
        <a:gradFill rotWithShape="0">
          <a:gsLst>
            <a:gs pos="0">
              <a:schemeClr val="accent1">
                <a:tint val="50000"/>
                <a:hueOff val="0"/>
                <a:satOff val="0"/>
                <a:lumOff val="0"/>
                <a:alphaOff val="0"/>
                <a:shade val="51000"/>
                <a:satMod val="130000"/>
              </a:schemeClr>
            </a:gs>
            <a:gs pos="80000">
              <a:schemeClr val="accent1">
                <a:tint val="50000"/>
                <a:hueOff val="0"/>
                <a:satOff val="0"/>
                <a:lumOff val="0"/>
                <a:alphaOff val="0"/>
                <a:shade val="93000"/>
                <a:satMod val="130000"/>
              </a:schemeClr>
            </a:gs>
            <a:gs pos="100000">
              <a:schemeClr val="accent1">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2B3C529-331C-4040-913D-455F7FE0640E}">
      <dsp:nvSpPr>
        <dsp:cNvPr id="0" name=""/>
        <dsp:cNvSpPr/>
      </dsp:nvSpPr>
      <dsp:spPr>
        <a:xfrm>
          <a:off x="0" y="954025"/>
          <a:ext cx="8534400" cy="867295"/>
        </a:xfrm>
        <a:prstGeom prst="roundRect">
          <a:avLst>
            <a:gd name="adj" fmla="val 10000"/>
          </a:avLst>
        </a:prstGeom>
        <a:gradFill rotWithShape="0">
          <a:gsLst>
            <a:gs pos="0">
              <a:schemeClr val="accent1">
                <a:shade val="50000"/>
                <a:hueOff val="106163"/>
                <a:satOff val="-2158"/>
                <a:lumOff val="13884"/>
                <a:alphaOff val="0"/>
                <a:shade val="51000"/>
                <a:satMod val="130000"/>
              </a:schemeClr>
            </a:gs>
            <a:gs pos="80000">
              <a:schemeClr val="accent1">
                <a:shade val="50000"/>
                <a:hueOff val="106163"/>
                <a:satOff val="-2158"/>
                <a:lumOff val="13884"/>
                <a:alphaOff val="0"/>
                <a:shade val="93000"/>
                <a:satMod val="130000"/>
              </a:schemeClr>
            </a:gs>
            <a:gs pos="100000">
              <a:schemeClr val="accent1">
                <a:shade val="50000"/>
                <a:hueOff val="106163"/>
                <a:satOff val="-2158"/>
                <a:lumOff val="1388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i="0" kern="1200" dirty="0" smtClean="0">
              <a:solidFill>
                <a:schemeClr val="bg1"/>
              </a:solidFill>
              <a:effectLst/>
              <a:latin typeface="+mn-lt"/>
              <a:ea typeface="+mn-ea"/>
              <a:cs typeface="+mn-cs"/>
            </a:rPr>
            <a:t>Hudhur (aba)  gave a discourse on the Promised Messiah’s (on whom be peace) pronouncements on </a:t>
          </a:r>
          <a:r>
            <a:rPr lang="en-GB" sz="1800" b="0" i="1" kern="1200" dirty="0" smtClean="0">
              <a:solidFill>
                <a:schemeClr val="bg1"/>
              </a:solidFill>
              <a:effectLst/>
              <a:latin typeface="+mn-lt"/>
              <a:ea typeface="+mn-ea"/>
              <a:cs typeface="+mn-cs"/>
            </a:rPr>
            <a:t>dua</a:t>
          </a:r>
          <a:r>
            <a:rPr lang="en-GB" sz="1800" b="0" i="0" kern="1200" dirty="0" smtClean="0">
              <a:solidFill>
                <a:schemeClr val="bg1"/>
              </a:solidFill>
              <a:effectLst/>
              <a:latin typeface="+mn-lt"/>
              <a:ea typeface="+mn-ea"/>
              <a:cs typeface="+mn-cs"/>
            </a:rPr>
            <a:t>, Salat and connection with God explaining that </a:t>
          </a:r>
          <a:r>
            <a:rPr lang="en-GB" sz="1800" b="0" i="1" u="none" kern="1200" dirty="0" smtClean="0">
              <a:solidFill>
                <a:schemeClr val="bg1"/>
              </a:solidFill>
              <a:latin typeface="+mn-lt"/>
            </a:rPr>
            <a:t>Salat </a:t>
          </a:r>
          <a:r>
            <a:rPr lang="en-GB" sz="1800" b="0" u="none" kern="1200" dirty="0" smtClean="0">
              <a:solidFill>
                <a:schemeClr val="bg1"/>
              </a:solidFill>
              <a:latin typeface="+mn-lt"/>
            </a:rPr>
            <a:t>is prayer at a very high level</a:t>
          </a:r>
          <a:endParaRPr lang="en-GB" sz="1800" b="0" u="none" kern="1200" dirty="0">
            <a:solidFill>
              <a:schemeClr val="bg1"/>
            </a:solidFill>
            <a:latin typeface="+mn-lt"/>
          </a:endParaRPr>
        </a:p>
      </dsp:txBody>
      <dsp:txXfrm>
        <a:off x="1793609" y="954025"/>
        <a:ext cx="6740790" cy="867295"/>
      </dsp:txXfrm>
    </dsp:sp>
    <dsp:sp modelId="{5DDA63AD-5AFD-40BB-B330-2BD36F6D30A0}">
      <dsp:nvSpPr>
        <dsp:cNvPr id="0" name=""/>
        <dsp:cNvSpPr/>
      </dsp:nvSpPr>
      <dsp:spPr>
        <a:xfrm>
          <a:off x="86729" y="1040755"/>
          <a:ext cx="1706880" cy="693836"/>
        </a:xfrm>
        <a:prstGeom prst="roundRect">
          <a:avLst>
            <a:gd name="adj" fmla="val 10000"/>
          </a:avLst>
        </a:prstGeom>
        <a:gradFill rotWithShape="0">
          <a:gsLst>
            <a:gs pos="0">
              <a:schemeClr val="accent1">
                <a:tint val="50000"/>
                <a:hueOff val="-2414"/>
                <a:satOff val="108"/>
                <a:lumOff val="-428"/>
                <a:alphaOff val="0"/>
                <a:shade val="51000"/>
                <a:satMod val="130000"/>
              </a:schemeClr>
            </a:gs>
            <a:gs pos="80000">
              <a:schemeClr val="accent1">
                <a:tint val="50000"/>
                <a:hueOff val="-2414"/>
                <a:satOff val="108"/>
                <a:lumOff val="-428"/>
                <a:alphaOff val="0"/>
                <a:shade val="93000"/>
                <a:satMod val="130000"/>
              </a:schemeClr>
            </a:gs>
            <a:gs pos="100000">
              <a:schemeClr val="accent1">
                <a:tint val="50000"/>
                <a:hueOff val="-2414"/>
                <a:satOff val="108"/>
                <a:lumOff val="-4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48B2E20-A254-4A00-B8CA-FDBC1D947EE5}">
      <dsp:nvSpPr>
        <dsp:cNvPr id="0" name=""/>
        <dsp:cNvSpPr/>
      </dsp:nvSpPr>
      <dsp:spPr>
        <a:xfrm>
          <a:off x="0" y="1908050"/>
          <a:ext cx="8534400" cy="867295"/>
        </a:xfrm>
        <a:prstGeom prst="roundRect">
          <a:avLst>
            <a:gd name="adj" fmla="val 10000"/>
          </a:avLst>
        </a:prstGeom>
        <a:gradFill rotWithShape="0">
          <a:gsLst>
            <a:gs pos="0">
              <a:schemeClr val="accent1">
                <a:shade val="50000"/>
                <a:hueOff val="212327"/>
                <a:satOff val="-4315"/>
                <a:lumOff val="27768"/>
                <a:alphaOff val="0"/>
                <a:shade val="51000"/>
                <a:satMod val="130000"/>
              </a:schemeClr>
            </a:gs>
            <a:gs pos="80000">
              <a:schemeClr val="accent1">
                <a:shade val="50000"/>
                <a:hueOff val="212327"/>
                <a:satOff val="-4315"/>
                <a:lumOff val="27768"/>
                <a:alphaOff val="0"/>
                <a:shade val="93000"/>
                <a:satMod val="130000"/>
              </a:schemeClr>
            </a:gs>
            <a:gs pos="100000">
              <a:schemeClr val="accent1">
                <a:shade val="50000"/>
                <a:hueOff val="212327"/>
                <a:satOff val="-4315"/>
                <a:lumOff val="2776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u="none" kern="1200" dirty="0" smtClean="0">
              <a:solidFill>
                <a:schemeClr val="bg1"/>
              </a:solidFill>
              <a:latin typeface="+mn-lt"/>
            </a:rPr>
            <a:t>It should be prayed to God that just as He has bestowed fruits and various other pleasures, He lets us savour the pleasure of worship and </a:t>
          </a:r>
          <a:r>
            <a:rPr lang="en-GB" sz="1800" b="0" u="none" kern="1200" dirty="0" smtClean="0">
              <a:solidFill>
                <a:schemeClr val="bg1"/>
              </a:solidFill>
              <a:latin typeface="+mn-lt"/>
            </a:rPr>
            <a:t>Salat</a:t>
          </a:r>
          <a:endParaRPr lang="en-GB" sz="1800" b="0" u="none" kern="1200" dirty="0">
            <a:solidFill>
              <a:schemeClr val="bg1"/>
            </a:solidFill>
            <a:latin typeface="+mn-lt"/>
          </a:endParaRPr>
        </a:p>
      </dsp:txBody>
      <dsp:txXfrm>
        <a:off x="1793609" y="1908050"/>
        <a:ext cx="6740790" cy="867295"/>
      </dsp:txXfrm>
    </dsp:sp>
    <dsp:sp modelId="{B85B044E-A4A0-4F86-80D8-E74D9E599169}">
      <dsp:nvSpPr>
        <dsp:cNvPr id="0" name=""/>
        <dsp:cNvSpPr/>
      </dsp:nvSpPr>
      <dsp:spPr>
        <a:xfrm>
          <a:off x="86729" y="1994780"/>
          <a:ext cx="1706880" cy="693836"/>
        </a:xfrm>
        <a:prstGeom prst="roundRect">
          <a:avLst>
            <a:gd name="adj" fmla="val 10000"/>
          </a:avLst>
        </a:prstGeom>
        <a:gradFill rotWithShape="0">
          <a:gsLst>
            <a:gs pos="0">
              <a:schemeClr val="accent1">
                <a:tint val="50000"/>
                <a:hueOff val="-4828"/>
                <a:satOff val="216"/>
                <a:lumOff val="-856"/>
                <a:alphaOff val="0"/>
                <a:shade val="51000"/>
                <a:satMod val="130000"/>
              </a:schemeClr>
            </a:gs>
            <a:gs pos="80000">
              <a:schemeClr val="accent1">
                <a:tint val="50000"/>
                <a:hueOff val="-4828"/>
                <a:satOff val="216"/>
                <a:lumOff val="-856"/>
                <a:alphaOff val="0"/>
                <a:shade val="93000"/>
                <a:satMod val="130000"/>
              </a:schemeClr>
            </a:gs>
            <a:gs pos="100000">
              <a:schemeClr val="accent1">
                <a:tint val="50000"/>
                <a:hueOff val="-4828"/>
                <a:satOff val="216"/>
                <a:lumOff val="-8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A6914FF-CE80-4A93-9A46-63ACD6751986}">
      <dsp:nvSpPr>
        <dsp:cNvPr id="0" name=""/>
        <dsp:cNvSpPr/>
      </dsp:nvSpPr>
      <dsp:spPr>
        <a:xfrm>
          <a:off x="0" y="2880506"/>
          <a:ext cx="8534400" cy="867295"/>
        </a:xfrm>
        <a:prstGeom prst="roundRect">
          <a:avLst>
            <a:gd name="adj" fmla="val 10000"/>
          </a:avLst>
        </a:prstGeom>
        <a:gradFill rotWithShape="0">
          <a:gsLst>
            <a:gs pos="0">
              <a:schemeClr val="accent1">
                <a:shade val="50000"/>
                <a:hueOff val="318490"/>
                <a:satOff val="-6473"/>
                <a:lumOff val="41652"/>
                <a:alphaOff val="0"/>
                <a:shade val="51000"/>
                <a:satMod val="130000"/>
              </a:schemeClr>
            </a:gs>
            <a:gs pos="80000">
              <a:schemeClr val="accent1">
                <a:shade val="50000"/>
                <a:hueOff val="318490"/>
                <a:satOff val="-6473"/>
                <a:lumOff val="41652"/>
                <a:alphaOff val="0"/>
                <a:shade val="93000"/>
                <a:satMod val="130000"/>
              </a:schemeClr>
            </a:gs>
            <a:gs pos="100000">
              <a:schemeClr val="accent1">
                <a:shade val="50000"/>
                <a:hueOff val="318490"/>
                <a:satOff val="-6473"/>
                <a:lumOff val="416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u="none" kern="1200" dirty="0" smtClean="0">
              <a:solidFill>
                <a:schemeClr val="tx1"/>
              </a:solidFill>
              <a:latin typeface="+mn-lt"/>
            </a:rPr>
            <a:t>There is no advantage to God in Salat, rather it is beneficial to man that he is given the opportunity and the honour to supplicate to God</a:t>
          </a:r>
          <a:endParaRPr lang="en-GB" sz="1800" b="0" i="1" u="none" kern="1200" dirty="0">
            <a:solidFill>
              <a:schemeClr val="bg1"/>
            </a:solidFill>
            <a:latin typeface="+mn-lt"/>
          </a:endParaRPr>
        </a:p>
      </dsp:txBody>
      <dsp:txXfrm>
        <a:off x="1793609" y="2880506"/>
        <a:ext cx="6740790" cy="867295"/>
      </dsp:txXfrm>
    </dsp:sp>
    <dsp:sp modelId="{6B96328D-C476-4F10-A6D3-C50723E786F6}">
      <dsp:nvSpPr>
        <dsp:cNvPr id="0" name=""/>
        <dsp:cNvSpPr/>
      </dsp:nvSpPr>
      <dsp:spPr>
        <a:xfrm>
          <a:off x="86729" y="2948806"/>
          <a:ext cx="1706880" cy="693836"/>
        </a:xfrm>
        <a:prstGeom prst="roundRect">
          <a:avLst>
            <a:gd name="adj" fmla="val 10000"/>
          </a:avLst>
        </a:prstGeom>
        <a:gradFill rotWithShape="0">
          <a:gsLst>
            <a:gs pos="0">
              <a:schemeClr val="accent1">
                <a:tint val="50000"/>
                <a:hueOff val="-7242"/>
                <a:satOff val="324"/>
                <a:lumOff val="-1283"/>
                <a:alphaOff val="0"/>
                <a:shade val="51000"/>
                <a:satMod val="130000"/>
              </a:schemeClr>
            </a:gs>
            <a:gs pos="80000">
              <a:schemeClr val="accent1">
                <a:tint val="50000"/>
                <a:hueOff val="-7242"/>
                <a:satOff val="324"/>
                <a:lumOff val="-1283"/>
                <a:alphaOff val="0"/>
                <a:shade val="93000"/>
                <a:satMod val="130000"/>
              </a:schemeClr>
            </a:gs>
            <a:gs pos="100000">
              <a:schemeClr val="accent1">
                <a:tint val="50000"/>
                <a:hueOff val="-7242"/>
                <a:satOff val="324"/>
                <a:lumOff val="-12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EF4E0D7-51EE-41AC-B7F5-ED68D6659E89}">
      <dsp:nvSpPr>
        <dsp:cNvPr id="0" name=""/>
        <dsp:cNvSpPr/>
      </dsp:nvSpPr>
      <dsp:spPr>
        <a:xfrm>
          <a:off x="0" y="3816101"/>
          <a:ext cx="8534400" cy="867295"/>
        </a:xfrm>
        <a:prstGeom prst="roundRect">
          <a:avLst>
            <a:gd name="adj" fmla="val 10000"/>
          </a:avLst>
        </a:prstGeom>
        <a:gradFill rotWithShape="0">
          <a:gsLst>
            <a:gs pos="0">
              <a:schemeClr val="accent1">
                <a:shade val="50000"/>
                <a:hueOff val="212327"/>
                <a:satOff val="-4315"/>
                <a:lumOff val="27768"/>
                <a:alphaOff val="0"/>
                <a:shade val="51000"/>
                <a:satMod val="130000"/>
              </a:schemeClr>
            </a:gs>
            <a:gs pos="80000">
              <a:schemeClr val="accent1">
                <a:shade val="50000"/>
                <a:hueOff val="212327"/>
                <a:satOff val="-4315"/>
                <a:lumOff val="27768"/>
                <a:alphaOff val="0"/>
                <a:shade val="93000"/>
                <a:satMod val="130000"/>
              </a:schemeClr>
            </a:gs>
            <a:gs pos="100000">
              <a:schemeClr val="accent1">
                <a:shade val="50000"/>
                <a:hueOff val="212327"/>
                <a:satOff val="-4315"/>
                <a:lumOff val="2776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u="none" kern="1200" dirty="0" smtClean="0">
              <a:solidFill>
                <a:schemeClr val="bg1"/>
              </a:solidFill>
              <a:latin typeface="+mn-lt"/>
            </a:rPr>
            <a:t>The main outcome of </a:t>
          </a:r>
          <a:r>
            <a:rPr lang="en-GB" sz="1800" i="1" u="none" kern="1200" dirty="0" smtClean="0">
              <a:solidFill>
                <a:schemeClr val="bg1"/>
              </a:solidFill>
              <a:latin typeface="+mn-lt"/>
            </a:rPr>
            <a:t>dua</a:t>
          </a:r>
          <a:r>
            <a:rPr lang="en-GB" sz="1800" u="none" kern="1200" dirty="0" smtClean="0">
              <a:solidFill>
                <a:schemeClr val="bg1"/>
              </a:solidFill>
              <a:latin typeface="+mn-lt"/>
            </a:rPr>
            <a:t> is Divine nearness. When a believer’s </a:t>
          </a:r>
          <a:r>
            <a:rPr lang="en-GB" sz="1800" i="1" u="none" kern="1200" dirty="0" smtClean="0">
              <a:solidFill>
                <a:schemeClr val="bg1"/>
              </a:solidFill>
              <a:latin typeface="+mn-lt"/>
            </a:rPr>
            <a:t>dua</a:t>
          </a:r>
          <a:r>
            <a:rPr lang="en-GB" sz="1800" u="none" kern="1200" dirty="0" smtClean="0">
              <a:solidFill>
                <a:schemeClr val="bg1"/>
              </a:solidFill>
              <a:latin typeface="+mn-lt"/>
            </a:rPr>
            <a:t> attains perfect sincerity, then God has mercy and becomes his or her Friend</a:t>
          </a:r>
          <a:endParaRPr lang="en-GB" sz="1800" b="0" i="1" u="none" kern="1200" dirty="0">
            <a:solidFill>
              <a:schemeClr val="bg1"/>
            </a:solidFill>
            <a:latin typeface="+mn-lt"/>
          </a:endParaRPr>
        </a:p>
      </dsp:txBody>
      <dsp:txXfrm>
        <a:off x="1793609" y="3816101"/>
        <a:ext cx="6740790" cy="867295"/>
      </dsp:txXfrm>
    </dsp:sp>
    <dsp:sp modelId="{3C29ACD0-8821-4C22-A6A6-FD98F234E0A3}">
      <dsp:nvSpPr>
        <dsp:cNvPr id="0" name=""/>
        <dsp:cNvSpPr/>
      </dsp:nvSpPr>
      <dsp:spPr>
        <a:xfrm>
          <a:off x="86729" y="3902831"/>
          <a:ext cx="1706880" cy="693836"/>
        </a:xfrm>
        <a:prstGeom prst="roundRect">
          <a:avLst>
            <a:gd name="adj" fmla="val 10000"/>
          </a:avLst>
        </a:prstGeom>
        <a:gradFill rotWithShape="0">
          <a:gsLst>
            <a:gs pos="0">
              <a:schemeClr val="accent1">
                <a:tint val="50000"/>
                <a:hueOff val="-9656"/>
                <a:satOff val="432"/>
                <a:lumOff val="-1711"/>
                <a:alphaOff val="0"/>
                <a:shade val="51000"/>
                <a:satMod val="130000"/>
              </a:schemeClr>
            </a:gs>
            <a:gs pos="80000">
              <a:schemeClr val="accent1">
                <a:tint val="50000"/>
                <a:hueOff val="-9656"/>
                <a:satOff val="432"/>
                <a:lumOff val="-1711"/>
                <a:alphaOff val="0"/>
                <a:shade val="93000"/>
                <a:satMod val="130000"/>
              </a:schemeClr>
            </a:gs>
            <a:gs pos="100000">
              <a:schemeClr val="accent1">
                <a:tint val="50000"/>
                <a:hueOff val="-9656"/>
                <a:satOff val="432"/>
                <a:lumOff val="-171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7179C0C-72F2-4418-AB0C-959B11D87A47}">
      <dsp:nvSpPr>
        <dsp:cNvPr id="0" name=""/>
        <dsp:cNvSpPr/>
      </dsp:nvSpPr>
      <dsp:spPr>
        <a:xfrm>
          <a:off x="0" y="4770127"/>
          <a:ext cx="8534400" cy="867295"/>
        </a:xfrm>
        <a:prstGeom prst="roundRect">
          <a:avLst>
            <a:gd name="adj" fmla="val 10000"/>
          </a:avLst>
        </a:prstGeom>
        <a:gradFill rotWithShape="0">
          <a:gsLst>
            <a:gs pos="0">
              <a:schemeClr val="accent1">
                <a:shade val="50000"/>
                <a:hueOff val="106163"/>
                <a:satOff val="-2158"/>
                <a:lumOff val="13884"/>
                <a:alphaOff val="0"/>
                <a:shade val="51000"/>
                <a:satMod val="130000"/>
              </a:schemeClr>
            </a:gs>
            <a:gs pos="80000">
              <a:schemeClr val="accent1">
                <a:shade val="50000"/>
                <a:hueOff val="106163"/>
                <a:satOff val="-2158"/>
                <a:lumOff val="13884"/>
                <a:alphaOff val="0"/>
                <a:shade val="93000"/>
                <a:satMod val="130000"/>
              </a:schemeClr>
            </a:gs>
            <a:gs pos="100000">
              <a:schemeClr val="accent1">
                <a:shade val="50000"/>
                <a:hueOff val="106163"/>
                <a:satOff val="-2158"/>
                <a:lumOff val="1388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u="none" kern="1200" dirty="0" smtClean="0">
              <a:solidFill>
                <a:schemeClr val="tx1"/>
              </a:solidFill>
              <a:latin typeface="+mn-lt"/>
            </a:rPr>
            <a:t>Hudhur (aba)  said special prayers should be made for the security of the Community; our detractors are increasing in their enmity</a:t>
          </a:r>
          <a:endParaRPr lang="en-GB" sz="1800" b="0" i="1" u="none" kern="1200" dirty="0">
            <a:solidFill>
              <a:schemeClr val="bg1"/>
            </a:solidFill>
            <a:latin typeface="+mn-lt"/>
          </a:endParaRPr>
        </a:p>
      </dsp:txBody>
      <dsp:txXfrm>
        <a:off x="1793609" y="4770127"/>
        <a:ext cx="6740790" cy="867295"/>
      </dsp:txXfrm>
    </dsp:sp>
    <dsp:sp modelId="{D2D415C6-3404-41EE-97BC-AF3392B16565}">
      <dsp:nvSpPr>
        <dsp:cNvPr id="0" name=""/>
        <dsp:cNvSpPr/>
      </dsp:nvSpPr>
      <dsp:spPr>
        <a:xfrm>
          <a:off x="86729" y="4856857"/>
          <a:ext cx="1706880" cy="693836"/>
        </a:xfrm>
        <a:prstGeom prst="roundRect">
          <a:avLst>
            <a:gd name="adj" fmla="val 10000"/>
          </a:avLst>
        </a:prstGeom>
        <a:gradFill rotWithShape="0">
          <a:gsLst>
            <a:gs pos="0">
              <a:schemeClr val="accent1">
                <a:tint val="50000"/>
                <a:hueOff val="-12069"/>
                <a:satOff val="540"/>
                <a:lumOff val="-2139"/>
                <a:alphaOff val="0"/>
                <a:shade val="51000"/>
                <a:satMod val="130000"/>
              </a:schemeClr>
            </a:gs>
            <a:gs pos="80000">
              <a:schemeClr val="accent1">
                <a:tint val="50000"/>
                <a:hueOff val="-12069"/>
                <a:satOff val="540"/>
                <a:lumOff val="-2139"/>
                <a:alphaOff val="0"/>
                <a:shade val="93000"/>
                <a:satMod val="130000"/>
              </a:schemeClr>
            </a:gs>
            <a:gs pos="100000">
              <a:schemeClr val="accent1">
                <a:tint val="50000"/>
                <a:hueOff val="-12069"/>
                <a:satOff val="540"/>
                <a:lumOff val="-21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E852E-ED57-48AC-8885-E4E06DDEBB6B}">
      <dsp:nvSpPr>
        <dsp:cNvPr id="0" name=""/>
        <dsp:cNvSpPr/>
      </dsp:nvSpPr>
      <dsp:spPr>
        <a:xfrm>
          <a:off x="7634" y="317318"/>
          <a:ext cx="2281981" cy="3166249"/>
        </a:xfrm>
        <a:prstGeom prst="roundRect">
          <a:avLst>
            <a:gd name="adj" fmla="val 10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i="0" kern="1200" dirty="0" smtClean="0">
              <a:solidFill>
                <a:schemeClr val="tx1"/>
              </a:solidFill>
              <a:effectLst/>
              <a:latin typeface="+mn-lt"/>
              <a:ea typeface="+mn-ea"/>
              <a:cs typeface="+mn-cs"/>
            </a:rPr>
            <a:t>The best way to try and thank God would be to read the pronouncements and the writings of the one commissioned by God, reflect over them and make them a part of our lives</a:t>
          </a:r>
          <a:endParaRPr lang="en-GB" sz="1800" kern="1200" dirty="0">
            <a:solidFill>
              <a:schemeClr val="tx1"/>
            </a:solidFill>
          </a:endParaRPr>
        </a:p>
      </dsp:txBody>
      <dsp:txXfrm>
        <a:off x="74471" y="384155"/>
        <a:ext cx="2148307" cy="3032575"/>
      </dsp:txXfrm>
    </dsp:sp>
    <dsp:sp modelId="{8D69E3CA-B424-4787-B293-9BF16460AA5D}">
      <dsp:nvSpPr>
        <dsp:cNvPr id="0" name=""/>
        <dsp:cNvSpPr/>
      </dsp:nvSpPr>
      <dsp:spPr>
        <a:xfrm>
          <a:off x="2517814" y="1617477"/>
          <a:ext cx="483780" cy="565931"/>
        </a:xfrm>
        <a:prstGeom prst="rightArrow">
          <a:avLst>
            <a:gd name="adj1" fmla="val 60000"/>
            <a:gd name="adj2" fmla="val 50000"/>
          </a:avLst>
        </a:prstGeom>
        <a:solidFill>
          <a:schemeClr val="accent2">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a:off x="2517814" y="1730663"/>
        <a:ext cx="338646" cy="339559"/>
      </dsp:txXfrm>
    </dsp:sp>
    <dsp:sp modelId="{395BF006-3B34-47C1-9212-D279DB639914}">
      <dsp:nvSpPr>
        <dsp:cNvPr id="0" name=""/>
        <dsp:cNvSpPr/>
      </dsp:nvSpPr>
      <dsp:spPr>
        <a:xfrm>
          <a:off x="3202409" y="910420"/>
          <a:ext cx="2281981" cy="1980045"/>
        </a:xfrm>
        <a:prstGeom prst="roundRect">
          <a:avLst>
            <a:gd name="adj" fmla="val 10000"/>
          </a:avLst>
        </a:prstGeom>
        <a:gradFill rotWithShape="0">
          <a:gsLst>
            <a:gs pos="0">
              <a:schemeClr val="accent2">
                <a:shade val="50000"/>
                <a:hueOff val="212917"/>
                <a:satOff val="-7597"/>
                <a:lumOff val="31313"/>
                <a:alphaOff val="0"/>
                <a:shade val="51000"/>
                <a:satMod val="130000"/>
              </a:schemeClr>
            </a:gs>
            <a:gs pos="80000">
              <a:schemeClr val="accent2">
                <a:shade val="50000"/>
                <a:hueOff val="212917"/>
                <a:satOff val="-7597"/>
                <a:lumOff val="31313"/>
                <a:alphaOff val="0"/>
                <a:shade val="93000"/>
                <a:satMod val="130000"/>
              </a:schemeClr>
            </a:gs>
            <a:gs pos="100000">
              <a:schemeClr val="accent2">
                <a:shade val="50000"/>
                <a:hueOff val="212917"/>
                <a:satOff val="-7597"/>
                <a:lumOff val="313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i="0" kern="1200" dirty="0" smtClean="0">
              <a:solidFill>
                <a:schemeClr val="tx1"/>
              </a:solidFill>
              <a:effectLst/>
              <a:latin typeface="+mn-lt"/>
              <a:ea typeface="+mn-ea"/>
              <a:cs typeface="+mn-cs"/>
            </a:rPr>
            <a:t>God states in the Holy Qur’an: </a:t>
          </a:r>
          <a:r>
            <a:rPr lang="en-GB" sz="1800" b="1" i="0" kern="1200" dirty="0" smtClean="0">
              <a:solidFill>
                <a:schemeClr val="tx1"/>
              </a:solidFill>
              <a:effectLst/>
              <a:latin typeface="+mn-lt"/>
              <a:ea typeface="+mn-ea"/>
              <a:cs typeface="+mn-cs"/>
            </a:rPr>
            <a:t>‘…and be with the truthful.’</a:t>
          </a:r>
          <a:r>
            <a:rPr lang="en-GB" sz="1800" b="0" i="0" kern="1200" dirty="0" smtClean="0">
              <a:solidFill>
                <a:schemeClr val="tx1"/>
              </a:solidFill>
              <a:effectLst/>
              <a:latin typeface="+mn-lt"/>
              <a:ea typeface="+mn-ea"/>
              <a:cs typeface="+mn-cs"/>
            </a:rPr>
            <a:t> (9:119). </a:t>
          </a:r>
          <a:endParaRPr lang="en-GB" sz="1800" kern="1200" dirty="0">
            <a:solidFill>
              <a:schemeClr val="tx1"/>
            </a:solidFill>
          </a:endParaRPr>
        </a:p>
      </dsp:txBody>
      <dsp:txXfrm>
        <a:off x="3260403" y="968414"/>
        <a:ext cx="2165993" cy="1864057"/>
      </dsp:txXfrm>
    </dsp:sp>
    <dsp:sp modelId="{FAD4730E-C768-4D06-8B6E-73AB16FE3F00}">
      <dsp:nvSpPr>
        <dsp:cNvPr id="0" name=""/>
        <dsp:cNvSpPr/>
      </dsp:nvSpPr>
      <dsp:spPr>
        <a:xfrm>
          <a:off x="5712588" y="1617477"/>
          <a:ext cx="483780" cy="565931"/>
        </a:xfrm>
        <a:prstGeom prst="rightArrow">
          <a:avLst>
            <a:gd name="adj1" fmla="val 60000"/>
            <a:gd name="adj2" fmla="val 50000"/>
          </a:avLst>
        </a:prstGeom>
        <a:solidFill>
          <a:schemeClr val="accent2">
            <a:shade val="90000"/>
            <a:hueOff val="311479"/>
            <a:satOff val="-9418"/>
            <a:lumOff val="33071"/>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GB" sz="2500" kern="1200"/>
        </a:p>
      </dsp:txBody>
      <dsp:txXfrm>
        <a:off x="5712588" y="1730663"/>
        <a:ext cx="338646" cy="339559"/>
      </dsp:txXfrm>
    </dsp:sp>
    <dsp:sp modelId="{832499ED-2ACF-4179-B5F8-2DD35FF1F4EE}">
      <dsp:nvSpPr>
        <dsp:cNvPr id="0" name=""/>
        <dsp:cNvSpPr/>
      </dsp:nvSpPr>
      <dsp:spPr>
        <a:xfrm>
          <a:off x="6397183" y="317318"/>
          <a:ext cx="2281981" cy="3166249"/>
        </a:xfrm>
        <a:prstGeom prst="roundRect">
          <a:avLst>
            <a:gd name="adj" fmla="val 10000"/>
          </a:avLst>
        </a:prstGeom>
        <a:gradFill rotWithShape="0">
          <a:gsLst>
            <a:gs pos="0">
              <a:schemeClr val="accent2">
                <a:shade val="50000"/>
                <a:hueOff val="212917"/>
                <a:satOff val="-7597"/>
                <a:lumOff val="31313"/>
                <a:alphaOff val="0"/>
                <a:shade val="51000"/>
                <a:satMod val="130000"/>
              </a:schemeClr>
            </a:gs>
            <a:gs pos="80000">
              <a:schemeClr val="accent2">
                <a:shade val="50000"/>
                <a:hueOff val="212917"/>
                <a:satOff val="-7597"/>
                <a:lumOff val="31313"/>
                <a:alphaOff val="0"/>
                <a:shade val="93000"/>
                <a:satMod val="130000"/>
              </a:schemeClr>
            </a:gs>
            <a:gs pos="100000">
              <a:schemeClr val="accent2">
                <a:shade val="50000"/>
                <a:hueOff val="212917"/>
                <a:satOff val="-7597"/>
                <a:lumOff val="313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i="0" kern="1200" dirty="0" smtClean="0">
              <a:solidFill>
                <a:schemeClr val="tx1"/>
              </a:solidFill>
              <a:effectLst/>
              <a:latin typeface="+mn-lt"/>
              <a:ea typeface="+mn-ea"/>
              <a:cs typeface="+mn-cs"/>
            </a:rPr>
            <a:t>The Companions of the Holy Prophet (</a:t>
          </a:r>
          <a:r>
            <a:rPr lang="en-GB" sz="1800" b="0" i="0" kern="1200" dirty="0" smtClean="0">
              <a:solidFill>
                <a:schemeClr val="tx1"/>
              </a:solidFill>
              <a:effectLst/>
              <a:latin typeface="+mn-lt"/>
              <a:ea typeface="+mn-ea"/>
              <a:cs typeface="+mn-cs"/>
            </a:rPr>
            <a:t>pbuh) </a:t>
          </a:r>
          <a:r>
            <a:rPr lang="en-GB" sz="1800" b="0" i="0" kern="1200" dirty="0" smtClean="0">
              <a:solidFill>
                <a:schemeClr val="tx1"/>
              </a:solidFill>
              <a:effectLst/>
              <a:latin typeface="+mn-lt"/>
              <a:ea typeface="+mn-ea"/>
              <a:cs typeface="+mn-cs"/>
            </a:rPr>
            <a:t>attained beneficence of the noble company of the Prophet (pbuh)  and conveyed his advice and counsel to us</a:t>
          </a:r>
          <a:endParaRPr lang="en-GB" sz="1800" kern="1200" dirty="0">
            <a:solidFill>
              <a:schemeClr val="tx1"/>
            </a:solidFill>
          </a:endParaRPr>
        </a:p>
      </dsp:txBody>
      <dsp:txXfrm>
        <a:off x="6464020" y="384155"/>
        <a:ext cx="2148307" cy="30325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EA868-105B-43C9-83A2-B647D9D2C71E}">
      <dsp:nvSpPr>
        <dsp:cNvPr id="0" name=""/>
        <dsp:cNvSpPr/>
      </dsp:nvSpPr>
      <dsp:spPr>
        <a:xfrm>
          <a:off x="1485285" y="469285"/>
          <a:ext cx="3125428" cy="3125428"/>
        </a:xfrm>
        <a:prstGeom prst="blockArc">
          <a:avLst>
            <a:gd name="adj1" fmla="val 5400000"/>
            <a:gd name="adj2" fmla="val 16200000"/>
            <a:gd name="adj3" fmla="val 4642"/>
          </a:avLst>
        </a:prstGeom>
        <a:solidFill>
          <a:schemeClr val="accent3">
            <a:hueOff val="1454040"/>
            <a:satOff val="881"/>
            <a:lumOff val="-254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F80A544-69C6-42FF-AE07-C355027EBC43}">
      <dsp:nvSpPr>
        <dsp:cNvPr id="0" name=""/>
        <dsp:cNvSpPr/>
      </dsp:nvSpPr>
      <dsp:spPr>
        <a:xfrm>
          <a:off x="1485285" y="469285"/>
          <a:ext cx="3125428" cy="3125428"/>
        </a:xfrm>
        <a:prstGeom prst="blockArc">
          <a:avLst>
            <a:gd name="adj1" fmla="val 16200000"/>
            <a:gd name="adj2" fmla="val 5400000"/>
            <a:gd name="adj3" fmla="val 4642"/>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6AFB923-577F-48BE-9383-94EAF25C25F7}">
      <dsp:nvSpPr>
        <dsp:cNvPr id="0" name=""/>
        <dsp:cNvSpPr/>
      </dsp:nvSpPr>
      <dsp:spPr>
        <a:xfrm>
          <a:off x="2438411" y="1305028"/>
          <a:ext cx="1439167" cy="143916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tx1"/>
              </a:solidFill>
            </a:rPr>
            <a:t>Good work</a:t>
          </a:r>
          <a:endParaRPr lang="en-GB" sz="1800" b="1" kern="1200" dirty="0">
            <a:solidFill>
              <a:schemeClr val="tx1"/>
            </a:solidFill>
          </a:endParaRPr>
        </a:p>
      </dsp:txBody>
      <dsp:txXfrm>
        <a:off x="2649172" y="1515789"/>
        <a:ext cx="1017645" cy="1017645"/>
      </dsp:txXfrm>
    </dsp:sp>
    <dsp:sp modelId="{BD1BF8E9-0D4D-422F-BDEA-8273A4510A0C}">
      <dsp:nvSpPr>
        <dsp:cNvPr id="0" name=""/>
        <dsp:cNvSpPr/>
      </dsp:nvSpPr>
      <dsp:spPr>
        <a:xfrm>
          <a:off x="2362200" y="1843"/>
          <a:ext cx="1371599" cy="1007417"/>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Truth</a:t>
          </a:r>
          <a:endParaRPr lang="en-GB" sz="1800" kern="1200" dirty="0"/>
        </a:p>
      </dsp:txBody>
      <dsp:txXfrm>
        <a:off x="2563066" y="149376"/>
        <a:ext cx="969867" cy="712351"/>
      </dsp:txXfrm>
    </dsp:sp>
    <dsp:sp modelId="{B20F7786-5828-4963-81F0-C659D2EB6DDE}">
      <dsp:nvSpPr>
        <dsp:cNvPr id="0" name=""/>
        <dsp:cNvSpPr/>
      </dsp:nvSpPr>
      <dsp:spPr>
        <a:xfrm>
          <a:off x="2362200" y="3054738"/>
          <a:ext cx="1371599" cy="1007417"/>
        </a:xfrm>
        <a:prstGeom prst="ellipse">
          <a:avLst/>
        </a:prstGeom>
        <a:gradFill rotWithShape="0">
          <a:gsLst>
            <a:gs pos="0">
              <a:schemeClr val="accent3">
                <a:hueOff val="1454040"/>
                <a:satOff val="881"/>
                <a:lumOff val="-2548"/>
                <a:alphaOff val="0"/>
                <a:shade val="51000"/>
                <a:satMod val="130000"/>
              </a:schemeClr>
            </a:gs>
            <a:gs pos="80000">
              <a:schemeClr val="accent3">
                <a:hueOff val="1454040"/>
                <a:satOff val="881"/>
                <a:lumOff val="-2548"/>
                <a:alphaOff val="0"/>
                <a:shade val="93000"/>
                <a:satMod val="130000"/>
              </a:schemeClr>
            </a:gs>
            <a:gs pos="100000">
              <a:schemeClr val="accent3">
                <a:hueOff val="1454040"/>
                <a:satOff val="881"/>
                <a:lumOff val="-254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Sincerity</a:t>
          </a:r>
          <a:endParaRPr lang="en-GB" sz="1800" kern="1200" dirty="0">
            <a:solidFill>
              <a:schemeClr val="tx1"/>
            </a:solidFill>
          </a:endParaRPr>
        </a:p>
      </dsp:txBody>
      <dsp:txXfrm>
        <a:off x="2563066" y="3202271"/>
        <a:ext cx="969867" cy="7123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AE26C-0B87-4D30-91BC-FC5EDD9BAC8E}">
      <dsp:nvSpPr>
        <dsp:cNvPr id="0" name=""/>
        <dsp:cNvSpPr/>
      </dsp:nvSpPr>
      <dsp:spPr>
        <a:xfrm>
          <a:off x="0" y="8530"/>
          <a:ext cx="4783539" cy="4783539"/>
        </a:xfrm>
        <a:prstGeom prst="quadArrow">
          <a:avLst>
            <a:gd name="adj1" fmla="val 2000"/>
            <a:gd name="adj2" fmla="val 4000"/>
            <a:gd name="adj3" fmla="val 5000"/>
          </a:avLst>
        </a:prstGeom>
        <a:gradFill rotWithShape="0">
          <a:gsLst>
            <a:gs pos="0">
              <a:schemeClr val="accent2">
                <a:tint val="55000"/>
                <a:hueOff val="0"/>
                <a:satOff val="0"/>
                <a:lumOff val="0"/>
                <a:alphaOff val="0"/>
                <a:shade val="51000"/>
                <a:satMod val="130000"/>
              </a:schemeClr>
            </a:gs>
            <a:gs pos="80000">
              <a:schemeClr val="accent2">
                <a:tint val="55000"/>
                <a:hueOff val="0"/>
                <a:satOff val="0"/>
                <a:lumOff val="0"/>
                <a:alphaOff val="0"/>
                <a:shade val="93000"/>
                <a:satMod val="130000"/>
              </a:schemeClr>
            </a:gs>
            <a:gs pos="100000">
              <a:schemeClr val="accent2">
                <a:tint val="55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135EA611-81A5-4C9B-BB83-FFF37ED3D86C}">
      <dsp:nvSpPr>
        <dsp:cNvPr id="0" name=""/>
        <dsp:cNvSpPr/>
      </dsp:nvSpPr>
      <dsp:spPr>
        <a:xfrm>
          <a:off x="310930" y="319460"/>
          <a:ext cx="1913416" cy="1913416"/>
        </a:xfrm>
        <a:prstGeom prst="roundRect">
          <a:avLst/>
        </a:prstGeom>
        <a:solidFill>
          <a:srgbClr val="043A0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kern="1200" dirty="0" smtClean="0">
              <a:solidFill>
                <a:schemeClr val="bg1"/>
              </a:solidFill>
              <a:effectLst/>
              <a:latin typeface="+mn-lt"/>
              <a:ea typeface="+mn-ea"/>
              <a:cs typeface="+mn-cs"/>
            </a:rPr>
            <a:t>May </a:t>
          </a:r>
          <a:r>
            <a:rPr lang="en-GB" sz="1800" b="0" i="0" kern="1200" dirty="0" smtClean="0">
              <a:solidFill>
                <a:schemeClr val="bg1"/>
              </a:solidFill>
              <a:effectLst/>
              <a:latin typeface="+mn-lt"/>
              <a:ea typeface="+mn-ea"/>
              <a:cs typeface="+mn-cs"/>
            </a:rPr>
            <a:t> God enable us to understand the subject of </a:t>
          </a:r>
          <a:r>
            <a:rPr lang="en-GB" sz="1800" b="0" i="1" kern="1200" dirty="0" smtClean="0">
              <a:solidFill>
                <a:schemeClr val="bg1"/>
              </a:solidFill>
              <a:effectLst/>
              <a:latin typeface="+mn-lt"/>
              <a:ea typeface="+mn-ea"/>
              <a:cs typeface="+mn-cs"/>
            </a:rPr>
            <a:t>dua</a:t>
          </a:r>
          <a:r>
            <a:rPr lang="en-GB" sz="1800" b="0" i="0" kern="1200" dirty="0" smtClean="0">
              <a:solidFill>
                <a:schemeClr val="bg1"/>
              </a:solidFill>
              <a:effectLst/>
              <a:latin typeface="+mn-lt"/>
              <a:ea typeface="+mn-ea"/>
              <a:cs typeface="+mn-cs"/>
            </a:rPr>
            <a:t> and make it part of our lives</a:t>
          </a:r>
          <a:endParaRPr lang="en-GB" sz="1800" b="0" kern="1200" dirty="0">
            <a:solidFill>
              <a:schemeClr val="bg1"/>
            </a:solidFill>
          </a:endParaRPr>
        </a:p>
      </dsp:txBody>
      <dsp:txXfrm>
        <a:off x="404335" y="412865"/>
        <a:ext cx="1726606" cy="1726606"/>
      </dsp:txXfrm>
    </dsp:sp>
    <dsp:sp modelId="{C2C199C8-F5B1-479F-B790-EEC11996A02E}">
      <dsp:nvSpPr>
        <dsp:cNvPr id="0" name=""/>
        <dsp:cNvSpPr/>
      </dsp:nvSpPr>
      <dsp:spPr>
        <a:xfrm>
          <a:off x="2559193" y="319460"/>
          <a:ext cx="1913416" cy="1913416"/>
        </a:xfrm>
        <a:prstGeom prst="roundRect">
          <a:avLst/>
        </a:prstGeom>
        <a:solidFill>
          <a:srgbClr val="043A0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i="0" kern="1200" dirty="0" smtClean="0">
              <a:solidFill>
                <a:schemeClr val="bg1"/>
              </a:solidFill>
              <a:effectLst/>
              <a:latin typeface="+mn-lt"/>
              <a:ea typeface="+mn-ea"/>
              <a:cs typeface="+mn-cs"/>
            </a:rPr>
            <a:t>May we always, in prosperity and difficulty alike, have God’s pleasure in our view</a:t>
          </a:r>
          <a:r>
            <a:rPr lang="en-US" sz="1800" b="0" i="0" kern="1200" dirty="0" smtClean="0">
              <a:solidFill>
                <a:schemeClr val="bg1"/>
              </a:solidFill>
              <a:effectLst/>
              <a:latin typeface="+mn-lt"/>
              <a:ea typeface="+mn-ea"/>
              <a:cs typeface="+mn-cs"/>
            </a:rPr>
            <a:t> our Jama’at</a:t>
          </a:r>
          <a:endParaRPr lang="en-GB" sz="1800" b="0" kern="1200" dirty="0">
            <a:solidFill>
              <a:schemeClr val="bg1"/>
            </a:solidFill>
          </a:endParaRPr>
        </a:p>
      </dsp:txBody>
      <dsp:txXfrm>
        <a:off x="2652598" y="412865"/>
        <a:ext cx="1726606" cy="1726606"/>
      </dsp:txXfrm>
    </dsp:sp>
    <dsp:sp modelId="{43FB24BA-9E25-4CA5-9F30-C2D3CB3B72F8}">
      <dsp:nvSpPr>
        <dsp:cNvPr id="0" name=""/>
        <dsp:cNvSpPr/>
      </dsp:nvSpPr>
      <dsp:spPr>
        <a:xfrm>
          <a:off x="310930" y="2567723"/>
          <a:ext cx="1913416" cy="1913416"/>
        </a:xfrm>
        <a:prstGeom prst="roundRect">
          <a:avLst/>
        </a:prstGeom>
        <a:solidFill>
          <a:srgbClr val="043A0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i="0" kern="1200" dirty="0" smtClean="0">
              <a:solidFill>
                <a:schemeClr val="bg1"/>
              </a:solidFill>
              <a:effectLst/>
              <a:latin typeface="+mn-lt"/>
              <a:ea typeface="+mn-ea"/>
              <a:cs typeface="+mn-cs"/>
            </a:rPr>
            <a:t>May we understand the spirit of the responsibilities of coming into </a:t>
          </a:r>
          <a:r>
            <a:rPr lang="en-GB" sz="1800" b="0" i="1" kern="1200" dirty="0" smtClean="0">
              <a:solidFill>
                <a:schemeClr val="bg1"/>
              </a:solidFill>
              <a:effectLst/>
              <a:latin typeface="+mn-lt"/>
              <a:ea typeface="+mn-ea"/>
              <a:cs typeface="+mn-cs"/>
            </a:rPr>
            <a:t>Bai’at</a:t>
          </a:r>
          <a:endParaRPr lang="en-GB" sz="1800" b="0" kern="1200" dirty="0">
            <a:solidFill>
              <a:schemeClr val="bg1"/>
            </a:solidFill>
          </a:endParaRPr>
        </a:p>
      </dsp:txBody>
      <dsp:txXfrm>
        <a:off x="404335" y="2661128"/>
        <a:ext cx="1726606" cy="1726606"/>
      </dsp:txXfrm>
    </dsp:sp>
    <dsp:sp modelId="{7CE444D4-9D15-40DE-89C0-9788BF7660A6}">
      <dsp:nvSpPr>
        <dsp:cNvPr id="0" name=""/>
        <dsp:cNvSpPr/>
      </dsp:nvSpPr>
      <dsp:spPr>
        <a:xfrm>
          <a:off x="2559193" y="2567723"/>
          <a:ext cx="1913416" cy="1913416"/>
        </a:xfrm>
        <a:prstGeom prst="roundRect">
          <a:avLst/>
        </a:prstGeom>
        <a:solidFill>
          <a:srgbClr val="043A0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kern="1200" dirty="0" smtClean="0">
              <a:solidFill>
                <a:schemeClr val="bg1"/>
              </a:solidFill>
            </a:rPr>
            <a:t>May God enable us to give precedence to faith over worldly matters</a:t>
          </a:r>
          <a:endParaRPr lang="en-GB" sz="1800" b="0" kern="1200" dirty="0">
            <a:solidFill>
              <a:schemeClr val="bg1"/>
            </a:solidFill>
          </a:endParaRPr>
        </a:p>
      </dsp:txBody>
      <dsp:txXfrm>
        <a:off x="2652598" y="2661128"/>
        <a:ext cx="1726606" cy="1726606"/>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4A01FA3-178C-4104-B985-BA5CAD289AE4}" type="datetimeFigureOut">
              <a:rPr lang="en-US"/>
              <a:pPr>
                <a:defRPr/>
              </a:pPr>
              <a:t>5/21/2011</a:t>
            </a:fld>
            <a:endParaRPr lang="en-US"/>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8B5B418-6DD1-49FC-B1F0-1FA8A05232BD}" type="slidenum">
              <a:rPr lang="en-US"/>
              <a:pPr>
                <a:defRPr/>
              </a:pPr>
              <a:t>‹#›</a:t>
            </a:fld>
            <a:endParaRPr lang="en-US"/>
          </a:p>
        </p:txBody>
      </p:sp>
    </p:spTree>
    <p:extLst>
      <p:ext uri="{BB962C8B-B14F-4D97-AF65-F5344CB8AC3E}">
        <p14:creationId xmlns:p14="http://schemas.microsoft.com/office/powerpoint/2010/main" val="3181123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In his Friday sermon today, Hudhur gave a discourse on the Promised Messiah’s (on whom be peace) pronouncements on </a:t>
            </a:r>
            <a:r>
              <a:rPr lang="en-GB" sz="1200" b="0" i="1" kern="1200" dirty="0" smtClean="0">
                <a:solidFill>
                  <a:schemeClr val="tx1"/>
                </a:solidFill>
                <a:effectLst/>
                <a:latin typeface="+mn-lt"/>
                <a:ea typeface="+mn-ea"/>
                <a:cs typeface="+mn-cs"/>
              </a:rPr>
              <a:t>dua</a:t>
            </a:r>
            <a:r>
              <a:rPr lang="en-GB" sz="1200" b="0" i="0" kern="1200" dirty="0" smtClean="0">
                <a:solidFill>
                  <a:schemeClr val="tx1"/>
                </a:solidFill>
                <a:effectLst/>
                <a:latin typeface="+mn-lt"/>
                <a:ea typeface="+mn-ea"/>
                <a:cs typeface="+mn-cs"/>
              </a:rPr>
              <a:t>, Salat and connection with God</a:t>
            </a:r>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2</a:t>
            </a:fld>
            <a:endParaRPr lang="en-US"/>
          </a:p>
        </p:txBody>
      </p:sp>
    </p:spTree>
    <p:extLst>
      <p:ext uri="{BB962C8B-B14F-4D97-AF65-F5344CB8AC3E}">
        <p14:creationId xmlns:p14="http://schemas.microsoft.com/office/powerpoint/2010/main" val="2522050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1" kern="1200" dirty="0" smtClean="0">
                <a:solidFill>
                  <a:schemeClr val="tx1"/>
                </a:solidFill>
                <a:effectLst/>
                <a:latin typeface="+mn-lt"/>
                <a:ea typeface="+mn-ea"/>
                <a:cs typeface="+mn-cs"/>
              </a:rPr>
              <a:t>Dua</a:t>
            </a:r>
            <a:r>
              <a:rPr lang="en-GB" sz="1200" b="0" i="0" kern="1200" dirty="0" smtClean="0">
                <a:solidFill>
                  <a:schemeClr val="tx1"/>
                </a:solidFill>
                <a:effectLst/>
                <a:latin typeface="+mn-lt"/>
                <a:ea typeface="+mn-ea"/>
                <a:cs typeface="+mn-cs"/>
              </a:rPr>
              <a:t> is a channel which absorbs that power and beneficence which comes from God. One who engages in prayers with profusion, ultimately attracts this beneficence…Indeed, prayer on its own is not God’s will. Rather, first all efforts and endeavours should be brought in action and then prayer made. To not avail of planning and only avail of prayer is ignorance of the etiquette of </a:t>
            </a:r>
            <a:r>
              <a:rPr lang="en-GB" sz="1200" b="0" i="1" kern="1200" dirty="0" smtClean="0">
                <a:solidFill>
                  <a:schemeClr val="tx1"/>
                </a:solidFill>
                <a:effectLst/>
                <a:latin typeface="+mn-lt"/>
                <a:ea typeface="+mn-ea"/>
                <a:cs typeface="+mn-cs"/>
              </a:rPr>
              <a:t>dua</a:t>
            </a:r>
            <a:r>
              <a:rPr lang="en-GB" sz="1200" b="0" i="0" kern="1200" dirty="0" smtClean="0">
                <a:solidFill>
                  <a:schemeClr val="tx1"/>
                </a:solidFill>
                <a:effectLst/>
                <a:latin typeface="+mn-lt"/>
                <a:ea typeface="+mn-ea"/>
                <a:cs typeface="+mn-cs"/>
              </a:rPr>
              <a:t> and is challenging God. And to only rely on planning and to consider </a:t>
            </a:r>
            <a:r>
              <a:rPr lang="en-GB" sz="1200" b="0" i="1" kern="1200" dirty="0" smtClean="0">
                <a:solidFill>
                  <a:schemeClr val="tx1"/>
                </a:solidFill>
                <a:effectLst/>
                <a:latin typeface="+mn-lt"/>
                <a:ea typeface="+mn-ea"/>
                <a:cs typeface="+mn-cs"/>
              </a:rPr>
              <a:t>dua</a:t>
            </a:r>
            <a:r>
              <a:rPr lang="en-GB" sz="1200" b="0" i="0" kern="1200" dirty="0" smtClean="0">
                <a:solidFill>
                  <a:schemeClr val="tx1"/>
                </a:solidFill>
                <a:effectLst/>
                <a:latin typeface="+mn-lt"/>
                <a:ea typeface="+mn-ea"/>
                <a:cs typeface="+mn-cs"/>
              </a:rPr>
              <a:t> nothing is atheism/non-belief…</a:t>
            </a:r>
            <a:r>
              <a:rPr lang="en-GB" sz="1200" b="0" i="1" kern="1200" dirty="0" smtClean="0">
                <a:solidFill>
                  <a:schemeClr val="tx1"/>
                </a:solidFill>
                <a:effectLst/>
                <a:latin typeface="+mn-lt"/>
                <a:ea typeface="+mn-ea"/>
                <a:cs typeface="+mn-cs"/>
              </a:rPr>
              <a:t>Dua</a:t>
            </a:r>
            <a:r>
              <a:rPr lang="en-GB" sz="1200" b="0" i="0" kern="1200" dirty="0" smtClean="0">
                <a:solidFill>
                  <a:schemeClr val="tx1"/>
                </a:solidFill>
                <a:effectLst/>
                <a:latin typeface="+mn-lt"/>
                <a:ea typeface="+mn-ea"/>
                <a:cs typeface="+mn-cs"/>
              </a:rPr>
              <a:t> is a great treasure. No calamity will befall one who does not abandon </a:t>
            </a:r>
            <a:r>
              <a:rPr lang="en-GB" sz="1200" b="0" i="1" kern="1200" dirty="0" smtClean="0">
                <a:solidFill>
                  <a:schemeClr val="tx1"/>
                </a:solidFill>
                <a:effectLst/>
                <a:latin typeface="+mn-lt"/>
                <a:ea typeface="+mn-ea"/>
                <a:cs typeface="+mn-cs"/>
              </a:rPr>
              <a:t>dua.’</a:t>
            </a: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smtClean="0">
                <a:solidFill>
                  <a:schemeClr val="tx1"/>
                </a:solidFill>
                <a:effectLst/>
                <a:latin typeface="+mn-lt"/>
                <a:ea typeface="+mn-ea"/>
                <a:cs typeface="+mn-cs"/>
              </a:rPr>
              <a:t>During an assembly in Lahore, the Promised Messiah (on whom be peace) said that after correcting one’s morals, one should try and attain God’s love through </a:t>
            </a:r>
            <a:r>
              <a:rPr lang="en-GB" sz="1200" b="0" i="1" kern="1200" dirty="0" smtClean="0">
                <a:solidFill>
                  <a:schemeClr val="tx1"/>
                </a:solidFill>
                <a:effectLst/>
                <a:latin typeface="+mn-lt"/>
                <a:ea typeface="+mn-ea"/>
                <a:cs typeface="+mn-cs"/>
              </a:rPr>
              <a:t>dua,</a:t>
            </a:r>
            <a:r>
              <a:rPr lang="en-GB" sz="1200" b="0" i="0" kern="1200" dirty="0" smtClean="0">
                <a:solidFill>
                  <a:schemeClr val="tx1"/>
                </a:solidFill>
                <a:effectLst/>
                <a:latin typeface="+mn-lt"/>
                <a:ea typeface="+mn-ea"/>
                <a:cs typeface="+mn-cs"/>
              </a:rPr>
              <a:t> shunning every kind of sin and evil. Cleansing all inner filth, one should become like a drop of pure liquid. </a:t>
            </a:r>
            <a:r>
              <a:rPr lang="en-GB" sz="1200" b="0" i="0" kern="1200" dirty="0" err="1" smtClean="0">
                <a:solidFill>
                  <a:schemeClr val="tx1"/>
                </a:solidFill>
                <a:effectLst/>
                <a:latin typeface="+mn-lt"/>
                <a:ea typeface="+mn-ea"/>
                <a:cs typeface="+mn-cs"/>
              </a:rPr>
              <a:t>Alongside</a:t>
            </a:r>
            <a:r>
              <a:rPr lang="en-GB" sz="1200" b="0" i="1" kern="1200" dirty="0" err="1" smtClean="0">
                <a:solidFill>
                  <a:schemeClr val="tx1"/>
                </a:solidFill>
                <a:effectLst/>
                <a:latin typeface="+mn-lt"/>
                <a:ea typeface="+mn-ea"/>
                <a:cs typeface="+mn-cs"/>
              </a:rPr>
              <a:t>dua</a:t>
            </a:r>
            <a:r>
              <a:rPr lang="en-GB" sz="1200" b="0" i="0" kern="1200" dirty="0" smtClean="0">
                <a:solidFill>
                  <a:schemeClr val="tx1"/>
                </a:solidFill>
                <a:effectLst/>
                <a:latin typeface="+mn-lt"/>
                <a:ea typeface="+mn-ea"/>
                <a:cs typeface="+mn-cs"/>
              </a:rPr>
              <a:t>, planning should also be done to achieve one’s objective. God likes planning and effort, He states in the Qur’an: </a:t>
            </a:r>
            <a:r>
              <a:rPr lang="en-GB" sz="1200" b="1" i="0" kern="1200" dirty="0" smtClean="0">
                <a:solidFill>
                  <a:schemeClr val="tx1"/>
                </a:solidFill>
                <a:effectLst/>
                <a:latin typeface="+mn-lt"/>
                <a:ea typeface="+mn-ea"/>
                <a:cs typeface="+mn-cs"/>
              </a:rPr>
              <a:t>‘And by those who plan and execute their task well.’</a:t>
            </a:r>
            <a:r>
              <a:rPr lang="en-GB" sz="1200" b="0" i="0" kern="1200" dirty="0" smtClean="0">
                <a:solidFill>
                  <a:schemeClr val="tx1"/>
                </a:solidFill>
                <a:effectLst/>
                <a:latin typeface="+mn-lt"/>
                <a:ea typeface="+mn-ea"/>
                <a:cs typeface="+mn-cs"/>
              </a:rPr>
              <a:t> (79:6).</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13</a:t>
            </a:fld>
            <a:endParaRPr lang="en-US"/>
          </a:p>
        </p:txBody>
      </p:sp>
    </p:spTree>
    <p:extLst>
      <p:ext uri="{BB962C8B-B14F-4D97-AF65-F5344CB8AC3E}">
        <p14:creationId xmlns:p14="http://schemas.microsoft.com/office/powerpoint/2010/main" val="2249924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z="1200" b="0" i="0" kern="1200" dirty="0" smtClean="0">
                <a:solidFill>
                  <a:schemeClr val="tx1"/>
                </a:solidFill>
                <a:effectLst/>
                <a:latin typeface="+mn-lt"/>
                <a:ea typeface="+mn-ea"/>
                <a:cs typeface="+mn-cs"/>
              </a:rPr>
              <a:t>The Promised Messiah (on whom be peace) said: ‘An example of good works is like a bird. If kept in a cage of truth and sincerity, they will stay, otherwise they will ‘fly away. And this cannot be attained without God’s grace. He states: </a:t>
            </a:r>
            <a:r>
              <a:rPr lang="en-GB" sz="1200" b="1" i="0" kern="1200" dirty="0" smtClean="0">
                <a:solidFill>
                  <a:schemeClr val="tx1"/>
                </a:solidFill>
                <a:effectLst/>
                <a:latin typeface="+mn-lt"/>
                <a:ea typeface="+mn-ea"/>
                <a:cs typeface="+mn-cs"/>
              </a:rPr>
              <a:t>‘…So let him who hopes to meet his Lord do good deeds, and let him join no one in the worship of his Lord.’ </a:t>
            </a:r>
            <a:r>
              <a:rPr lang="en-GB" sz="1200" b="0" i="0" kern="1200" dirty="0" smtClean="0">
                <a:solidFill>
                  <a:schemeClr val="tx1"/>
                </a:solidFill>
                <a:effectLst/>
                <a:latin typeface="+mn-lt"/>
                <a:ea typeface="+mn-ea"/>
                <a:cs typeface="+mn-cs"/>
              </a:rPr>
              <a:t>(18:111). Good works here signify that there is no adulteration of any wickedness in them and they only constitute goodness. There is no pride, haughtiness, arrogance or a measure of selfish motives, or hopes associated with people. So much so, that there is not even a desire for heaven or hell and the deed stems from love of God alone.’</a:t>
            </a:r>
            <a:endParaRPr lang="en-GB"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3C90B3-A580-4512-9A36-2CB6B2F12CCC}" type="slidenum">
              <a:rPr lang="en-US" smtClean="0">
                <a:cs typeface="Arial" charset="0"/>
              </a:rPr>
              <a:pPr fontAlgn="base">
                <a:spcBef>
                  <a:spcPct val="0"/>
                </a:spcBef>
                <a:spcAft>
                  <a:spcPct val="0"/>
                </a:spcAft>
                <a:defRPr/>
              </a:pPr>
              <a:t>14</a:t>
            </a:fld>
            <a:endParaRPr lang="en-US"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In August 1904, the Promised Messiah (on whom be peace) said in Lahore: ‘There are many who pay lip service to God’s existence but if they are probed it is discovered that they are atheistic. Because when they are occupied in worldly matters they completely forget God’s wrath and His greatness. This is why it is very important that you should seek spiritual knowledge from God through </a:t>
            </a:r>
            <a:r>
              <a:rPr lang="en-GB" sz="1200" b="0" i="1" kern="1200" dirty="0" smtClean="0">
                <a:solidFill>
                  <a:schemeClr val="tx1"/>
                </a:solidFill>
                <a:effectLst/>
                <a:latin typeface="+mn-lt"/>
                <a:ea typeface="+mn-ea"/>
                <a:cs typeface="+mn-cs"/>
              </a:rPr>
              <a:t>dua</a:t>
            </a:r>
            <a:r>
              <a:rPr lang="en-GB" sz="1200" b="0" i="0" kern="1200" dirty="0" smtClean="0">
                <a:solidFill>
                  <a:schemeClr val="tx1"/>
                </a:solidFill>
                <a:effectLst/>
                <a:latin typeface="+mn-lt"/>
                <a:ea typeface="+mn-ea"/>
                <a:cs typeface="+mn-cs"/>
              </a:rPr>
              <a:t>. Without this one’s faith can never be complete. It will be attained with the knowledge that there is death in separation from God. While praying to avoid sin do not let go of planning [in this regard]. Abandon all those gatherings and assemblies that instigate sin and pray alongside.’ Hudhur said it was very important especially for the young people to abide by this and avoid all such places that incite sin</a:t>
            </a:r>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15</a:t>
            </a:fld>
            <a:endParaRPr lang="en-US"/>
          </a:p>
        </p:txBody>
      </p:sp>
    </p:spTree>
    <p:extLst>
      <p:ext uri="{BB962C8B-B14F-4D97-AF65-F5344CB8AC3E}">
        <p14:creationId xmlns:p14="http://schemas.microsoft.com/office/powerpoint/2010/main" val="871300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In an assembly in 1904 in which people who had newly taken their </a:t>
            </a:r>
            <a:r>
              <a:rPr lang="en-GB" sz="1200" b="0" i="1" kern="1200" dirty="0" smtClean="0">
                <a:solidFill>
                  <a:schemeClr val="tx1"/>
                </a:solidFill>
                <a:effectLst/>
                <a:latin typeface="+mn-lt"/>
                <a:ea typeface="+mn-ea"/>
                <a:cs typeface="+mn-cs"/>
              </a:rPr>
              <a:t>Bai’at </a:t>
            </a:r>
            <a:r>
              <a:rPr lang="en-GB" sz="1200" b="0" i="0" kern="1200" dirty="0" smtClean="0">
                <a:solidFill>
                  <a:schemeClr val="tx1"/>
                </a:solidFill>
                <a:effectLst/>
                <a:latin typeface="+mn-lt"/>
                <a:ea typeface="+mn-ea"/>
                <a:cs typeface="+mn-cs"/>
              </a:rPr>
              <a:t>were included, the Promised Messiah (on whom be peace) said that for</a:t>
            </a:r>
            <a:r>
              <a:rPr lang="en-GB" sz="1200" b="0" i="1" kern="1200" dirty="0" smtClean="0">
                <a:solidFill>
                  <a:schemeClr val="tx1"/>
                </a:solidFill>
                <a:effectLst/>
                <a:latin typeface="+mn-lt"/>
                <a:ea typeface="+mn-ea"/>
                <a:cs typeface="+mn-cs"/>
              </a:rPr>
              <a:t> dua,</a:t>
            </a:r>
            <a:r>
              <a:rPr lang="en-GB" sz="1200" b="0" i="0" kern="1200" dirty="0" smtClean="0">
                <a:solidFill>
                  <a:schemeClr val="tx1"/>
                </a:solidFill>
                <a:effectLst/>
                <a:latin typeface="+mn-lt"/>
                <a:ea typeface="+mn-ea"/>
                <a:cs typeface="+mn-cs"/>
              </a:rPr>
              <a:t> one should probe one’s heart whether one is inclined towards this world or towards faith. Are one’s prayers mostly for worldly comforts or to serve faith. If it is discovered that during the course of a day one is only concerned with this world, then it is a regrettable situation. He said it is often seen that people make great effort to pray for worldly matters and fall ill during the course of this process and some even get mental illness. However, if all is for faith, God would never let them go to waste</a:t>
            </a:r>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16</a:t>
            </a:fld>
            <a:endParaRPr lang="en-US"/>
          </a:p>
        </p:txBody>
      </p:sp>
    </p:spTree>
    <p:extLst>
      <p:ext uri="{BB962C8B-B14F-4D97-AF65-F5344CB8AC3E}">
        <p14:creationId xmlns:p14="http://schemas.microsoft.com/office/powerpoint/2010/main" val="3643929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In January 1908, the Promised Messiah (on whom be peace) said that </a:t>
            </a:r>
            <a:r>
              <a:rPr lang="en-GB" sz="1200" b="0" i="1" kern="1200" dirty="0" smtClean="0">
                <a:solidFill>
                  <a:schemeClr val="tx1"/>
                </a:solidFill>
                <a:effectLst/>
                <a:latin typeface="+mn-lt"/>
                <a:ea typeface="+mn-ea"/>
                <a:cs typeface="+mn-cs"/>
              </a:rPr>
              <a:t>dua</a:t>
            </a:r>
            <a:r>
              <a:rPr lang="en-GB" sz="1200" b="0" i="0" kern="1200" dirty="0" smtClean="0">
                <a:solidFill>
                  <a:schemeClr val="tx1"/>
                </a:solidFill>
                <a:effectLst/>
                <a:latin typeface="+mn-lt"/>
                <a:ea typeface="+mn-ea"/>
                <a:cs typeface="+mn-cs"/>
              </a:rPr>
              <a:t> is of two kinds. One that is made in an ordinary way and the other that it is taken to its extreme. The latter is the </a:t>
            </a:r>
            <a:r>
              <a:rPr lang="en-GB" sz="1200" b="0" i="0" kern="1200" dirty="0" err="1" smtClean="0">
                <a:solidFill>
                  <a:schemeClr val="tx1"/>
                </a:solidFill>
                <a:effectLst/>
                <a:latin typeface="+mn-lt"/>
                <a:ea typeface="+mn-ea"/>
                <a:cs typeface="+mn-cs"/>
              </a:rPr>
              <a:t>real</a:t>
            </a:r>
            <a:r>
              <a:rPr lang="en-GB" sz="1200" b="0" i="1" kern="1200" dirty="0" err="1" smtClean="0">
                <a:solidFill>
                  <a:schemeClr val="tx1"/>
                </a:solidFill>
                <a:effectLst/>
                <a:latin typeface="+mn-lt"/>
                <a:ea typeface="+mn-ea"/>
                <a:cs typeface="+mn-cs"/>
              </a:rPr>
              <a:t>dua</a:t>
            </a:r>
            <a:r>
              <a:rPr lang="en-GB" sz="1200" b="0" i="0" kern="1200" dirty="0" smtClean="0">
                <a:solidFill>
                  <a:schemeClr val="tx1"/>
                </a:solidFill>
                <a:effectLst/>
                <a:latin typeface="+mn-lt"/>
                <a:ea typeface="+mn-ea"/>
                <a:cs typeface="+mn-cs"/>
              </a:rPr>
              <a:t>. One should pray even if no troubles are faced because one does not know what God’s will is and what the future holds. Thus prayer should be made in advance so that one is saved in time. Sometimes adversity falls in a way that one does not even find any time for </a:t>
            </a:r>
            <a:r>
              <a:rPr lang="en-GB" sz="1200" b="0" i="1" kern="1200" dirty="0" smtClean="0">
                <a:solidFill>
                  <a:schemeClr val="tx1"/>
                </a:solidFill>
                <a:effectLst/>
                <a:latin typeface="+mn-lt"/>
                <a:ea typeface="+mn-ea"/>
                <a:cs typeface="+mn-cs"/>
              </a:rPr>
              <a:t>dua</a:t>
            </a:r>
            <a:r>
              <a:rPr lang="en-GB" sz="1200" b="0" i="0" kern="1200" dirty="0" smtClean="0">
                <a:solidFill>
                  <a:schemeClr val="tx1"/>
                </a:solidFill>
                <a:effectLst/>
                <a:latin typeface="+mn-lt"/>
                <a:ea typeface="+mn-ea"/>
                <a:cs typeface="+mn-cs"/>
              </a:rPr>
              <a:t>. At such difficult junctures, prayer that is made beforehand is of avail</a:t>
            </a:r>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17</a:t>
            </a:fld>
            <a:endParaRPr lang="en-US"/>
          </a:p>
        </p:txBody>
      </p:sp>
    </p:spTree>
    <p:extLst>
      <p:ext uri="{BB962C8B-B14F-4D97-AF65-F5344CB8AC3E}">
        <p14:creationId xmlns:p14="http://schemas.microsoft.com/office/powerpoint/2010/main" val="766212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z="1200" b="0" i="0" kern="1200" dirty="0" smtClean="0">
                <a:solidFill>
                  <a:schemeClr val="tx1"/>
                </a:solidFill>
                <a:effectLst/>
                <a:latin typeface="+mn-lt"/>
                <a:ea typeface="+mn-ea"/>
                <a:cs typeface="+mn-cs"/>
              </a:rPr>
              <a:t>In another assembly, the Promised Messiah (on whom be peace) said that the human physical form and its limbs help each other. As such, it is astonishing that mankind does not understand the concept as stated in the Qur’an: </a:t>
            </a:r>
            <a:r>
              <a:rPr lang="en-GB" sz="1200" b="1" i="0" kern="1200" dirty="0" smtClean="0">
                <a:solidFill>
                  <a:schemeClr val="tx1"/>
                </a:solidFill>
                <a:effectLst/>
                <a:latin typeface="+mn-lt"/>
                <a:ea typeface="+mn-ea"/>
                <a:cs typeface="+mn-cs"/>
              </a:rPr>
              <a:t>‘…And help one another in righteousness and piety…’</a:t>
            </a:r>
            <a:r>
              <a:rPr lang="en-GB" sz="1200" b="0" i="0" kern="1200" dirty="0" smtClean="0">
                <a:solidFill>
                  <a:schemeClr val="tx1"/>
                </a:solidFill>
                <a:effectLst/>
                <a:latin typeface="+mn-lt"/>
                <a:ea typeface="+mn-ea"/>
                <a:cs typeface="+mn-cs"/>
              </a:rPr>
              <a:t> (5:3). If God so willed, He would have not left His Prophets in need of helpers, but a times comes when they have no choice but to call out: ‘</a:t>
            </a:r>
            <a:r>
              <a:rPr lang="en-GB" sz="1200" b="1" i="0" kern="1200" dirty="0" smtClean="0">
                <a:solidFill>
                  <a:schemeClr val="tx1"/>
                </a:solidFill>
                <a:effectLst/>
                <a:latin typeface="+mn-lt"/>
                <a:ea typeface="+mn-ea"/>
                <a:cs typeface="+mn-cs"/>
              </a:rPr>
              <a:t>…Who will be my helpers in the cause of Allah?’</a:t>
            </a:r>
            <a:r>
              <a:rPr lang="en-GB" sz="1200" b="0" i="0" kern="1200" dirty="0" smtClean="0">
                <a:solidFill>
                  <a:schemeClr val="tx1"/>
                </a:solidFill>
                <a:effectLst/>
                <a:latin typeface="+mn-lt"/>
                <a:ea typeface="+mn-ea"/>
                <a:cs typeface="+mn-cs"/>
              </a:rPr>
              <a:t> (3:53). It is not because they are needy, rather there is glory in proclaiming so. They wish to teach the world. Otherwise, they have perfect faith in God and complete belief in His promises. They are cognisant of: </a:t>
            </a:r>
            <a:r>
              <a:rPr lang="en-GB" sz="1200" b="1" i="0" kern="1200" dirty="0" smtClean="0">
                <a:solidFill>
                  <a:schemeClr val="tx1"/>
                </a:solidFill>
                <a:effectLst/>
                <a:latin typeface="+mn-lt"/>
                <a:ea typeface="+mn-ea"/>
                <a:cs typeface="+mn-cs"/>
              </a:rPr>
              <a:t>‘Most surely We help Our Messengers and those who believe,</a:t>
            </a:r>
            <a:r>
              <a:rPr lang="en-GB" sz="1200" b="1" i="1" kern="1200" dirty="0" smtClean="0">
                <a:solidFill>
                  <a:schemeClr val="tx1"/>
                </a:solidFill>
                <a:effectLst/>
                <a:latin typeface="+mn-lt"/>
                <a:ea typeface="+mn-ea"/>
                <a:cs typeface="+mn-cs"/>
              </a:rPr>
              <a:t> both </a:t>
            </a:r>
            <a:r>
              <a:rPr lang="en-GB" sz="1200" b="1" i="0" kern="1200" dirty="0" smtClean="0">
                <a:solidFill>
                  <a:schemeClr val="tx1"/>
                </a:solidFill>
                <a:effectLst/>
                <a:latin typeface="+mn-lt"/>
                <a:ea typeface="+mn-ea"/>
                <a:cs typeface="+mn-cs"/>
              </a:rPr>
              <a:t>in the present life…’</a:t>
            </a:r>
            <a:r>
              <a:rPr lang="en-GB" sz="1200" b="0" i="0" kern="1200" dirty="0" smtClean="0">
                <a:solidFill>
                  <a:schemeClr val="tx1"/>
                </a:solidFill>
                <a:effectLst/>
                <a:latin typeface="+mn-lt"/>
                <a:ea typeface="+mn-ea"/>
                <a:cs typeface="+mn-cs"/>
              </a:rPr>
              <a:t> (40:52). They know that God alone is the True Helper. Worldly support is insignificant for them, but in order to teach the world a broad method they adopt this way.</a:t>
            </a:r>
            <a:endParaRPr lang="en-GB"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3C90B3-A580-4512-9A36-2CB6B2F12CCC}" type="slidenum">
              <a:rPr lang="en-US" smtClean="0">
                <a:cs typeface="Arial" charset="0"/>
              </a:rPr>
              <a:pPr fontAlgn="base">
                <a:spcBef>
                  <a:spcPct val="0"/>
                </a:spcBef>
                <a:spcAft>
                  <a:spcPct val="0"/>
                </a:spcAft>
                <a:defRPr/>
              </a:pPr>
              <a:t>18</a:t>
            </a:fld>
            <a:endParaRPr lang="en-US"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The Promised Messiah (on whom be peace) said </a:t>
            </a:r>
            <a:r>
              <a:rPr lang="en-GB" sz="1200" b="0" i="1" kern="1200" dirty="0" smtClean="0">
                <a:solidFill>
                  <a:schemeClr val="tx1"/>
                </a:solidFill>
                <a:effectLst/>
                <a:latin typeface="+mn-lt"/>
                <a:ea typeface="+mn-ea"/>
                <a:cs typeface="+mn-cs"/>
              </a:rPr>
              <a:t>dua</a:t>
            </a:r>
            <a:r>
              <a:rPr lang="en-GB" sz="1200" b="0" i="0" kern="1200" dirty="0" smtClean="0">
                <a:solidFill>
                  <a:schemeClr val="tx1"/>
                </a:solidFill>
                <a:effectLst/>
                <a:latin typeface="+mn-lt"/>
                <a:ea typeface="+mn-ea"/>
                <a:cs typeface="+mn-cs"/>
              </a:rPr>
              <a:t> is like a spring of delicious water and a believer can satiate himself on it whenever he wishes. Just as fish cannot survive without water, similarly </a:t>
            </a:r>
            <a:r>
              <a:rPr lang="en-GB" sz="1200" b="0" i="1" kern="1200" dirty="0" smtClean="0">
                <a:solidFill>
                  <a:schemeClr val="tx1"/>
                </a:solidFill>
                <a:effectLst/>
                <a:latin typeface="+mn-lt"/>
                <a:ea typeface="+mn-ea"/>
                <a:cs typeface="+mn-cs"/>
              </a:rPr>
              <a:t>dua</a:t>
            </a:r>
            <a:r>
              <a:rPr lang="en-GB" sz="1200" b="0" i="0" kern="1200" dirty="0" smtClean="0">
                <a:solidFill>
                  <a:schemeClr val="tx1"/>
                </a:solidFill>
                <a:effectLst/>
                <a:latin typeface="+mn-lt"/>
                <a:ea typeface="+mn-ea"/>
                <a:cs typeface="+mn-cs"/>
              </a:rPr>
              <a:t> is like water for a believer without which he cannot live. The most appropriate occasion of such </a:t>
            </a:r>
            <a:r>
              <a:rPr lang="en-GB" sz="1200" b="0" i="1" kern="1200" dirty="0" smtClean="0">
                <a:solidFill>
                  <a:schemeClr val="tx1"/>
                </a:solidFill>
                <a:effectLst/>
                <a:latin typeface="+mn-lt"/>
                <a:ea typeface="+mn-ea"/>
                <a:cs typeface="+mn-cs"/>
              </a:rPr>
              <a:t>dua</a:t>
            </a:r>
            <a:r>
              <a:rPr lang="en-GB" sz="1200" b="0" i="0" kern="1200" dirty="0" smtClean="0">
                <a:solidFill>
                  <a:schemeClr val="tx1"/>
                </a:solidFill>
                <a:effectLst/>
                <a:latin typeface="+mn-lt"/>
                <a:ea typeface="+mn-ea"/>
                <a:cs typeface="+mn-cs"/>
              </a:rPr>
              <a:t> is Salat in which a believer finds rapture and delight. The main outcome </a:t>
            </a:r>
            <a:r>
              <a:rPr lang="en-GB" sz="1200" b="0" i="0" kern="1200" dirty="0" err="1" smtClean="0">
                <a:solidFill>
                  <a:schemeClr val="tx1"/>
                </a:solidFill>
                <a:effectLst/>
                <a:latin typeface="+mn-lt"/>
                <a:ea typeface="+mn-ea"/>
                <a:cs typeface="+mn-cs"/>
              </a:rPr>
              <a:t>of</a:t>
            </a:r>
            <a:r>
              <a:rPr lang="en-GB" sz="1200" b="0" i="1" kern="1200" dirty="0" err="1" smtClean="0">
                <a:solidFill>
                  <a:schemeClr val="tx1"/>
                </a:solidFill>
                <a:effectLst/>
                <a:latin typeface="+mn-lt"/>
                <a:ea typeface="+mn-ea"/>
                <a:cs typeface="+mn-cs"/>
              </a:rPr>
              <a:t>dua</a:t>
            </a:r>
            <a:r>
              <a:rPr lang="en-GB" sz="1200" b="0" i="0" kern="1200" dirty="0" smtClean="0">
                <a:solidFill>
                  <a:schemeClr val="tx1"/>
                </a:solidFill>
                <a:effectLst/>
                <a:latin typeface="+mn-lt"/>
                <a:ea typeface="+mn-ea"/>
                <a:cs typeface="+mn-cs"/>
              </a:rPr>
              <a:t> is Divine nearness. When a believer’s </a:t>
            </a:r>
            <a:r>
              <a:rPr lang="en-GB" sz="1200" b="0" i="1" kern="1200" dirty="0" smtClean="0">
                <a:solidFill>
                  <a:schemeClr val="tx1"/>
                </a:solidFill>
                <a:effectLst/>
                <a:latin typeface="+mn-lt"/>
                <a:ea typeface="+mn-ea"/>
                <a:cs typeface="+mn-cs"/>
              </a:rPr>
              <a:t>dua</a:t>
            </a:r>
            <a:r>
              <a:rPr lang="en-GB" sz="1200" b="0" i="0" kern="1200" dirty="0" smtClean="0">
                <a:solidFill>
                  <a:schemeClr val="tx1"/>
                </a:solidFill>
                <a:effectLst/>
                <a:latin typeface="+mn-lt"/>
                <a:ea typeface="+mn-ea"/>
                <a:cs typeface="+mn-cs"/>
              </a:rPr>
              <a:t> attains perfect sincerity and deep devotedness, then God has mercy and becomes his or her Friend</a:t>
            </a:r>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19</a:t>
            </a:fld>
            <a:endParaRPr lang="en-US"/>
          </a:p>
        </p:txBody>
      </p:sp>
    </p:spTree>
    <p:extLst>
      <p:ext uri="{BB962C8B-B14F-4D97-AF65-F5344CB8AC3E}">
        <p14:creationId xmlns:p14="http://schemas.microsoft.com/office/powerpoint/2010/main" val="2204020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Explaining the eminent belief of Prophets of God in </a:t>
            </a:r>
            <a:r>
              <a:rPr lang="en-GB" sz="1200" b="0" i="1" kern="1200" dirty="0" smtClean="0">
                <a:solidFill>
                  <a:schemeClr val="tx1"/>
                </a:solidFill>
                <a:effectLst/>
                <a:latin typeface="+mn-lt"/>
                <a:ea typeface="+mn-ea"/>
                <a:cs typeface="+mn-cs"/>
              </a:rPr>
              <a:t>dua</a:t>
            </a:r>
            <a:r>
              <a:rPr lang="en-GB" sz="1200" b="0" i="0" kern="1200" dirty="0" smtClean="0">
                <a:solidFill>
                  <a:schemeClr val="tx1"/>
                </a:solidFill>
                <a:effectLst/>
                <a:latin typeface="+mn-lt"/>
                <a:ea typeface="+mn-ea"/>
                <a:cs typeface="+mn-cs"/>
              </a:rPr>
              <a:t>, the Promised Messiah (on whom be peace) said that troubles that befall Prophets of God are immense but they do not sadden them because they receive God’s help through </a:t>
            </a:r>
            <a:r>
              <a:rPr lang="en-GB" sz="1200" b="0" i="1" kern="1200" dirty="0" smtClean="0">
                <a:solidFill>
                  <a:schemeClr val="tx1"/>
                </a:solidFill>
                <a:effectLst/>
                <a:latin typeface="+mn-lt"/>
                <a:ea typeface="+mn-ea"/>
                <a:cs typeface="+mn-cs"/>
              </a:rPr>
              <a:t>dua</a:t>
            </a:r>
            <a:r>
              <a:rPr lang="en-GB" sz="1200" b="0" i="0" kern="1200" dirty="0" smtClean="0">
                <a:solidFill>
                  <a:schemeClr val="tx1"/>
                </a:solidFill>
                <a:effectLst/>
                <a:latin typeface="+mn-lt"/>
                <a:ea typeface="+mn-ea"/>
                <a:cs typeface="+mn-cs"/>
              </a:rPr>
              <a:t>. If ordinary people had even an iota of the troubles and persecution that Prophets of God face, they could be annihilated. Hundreds of thousands of people become bloodthirsty enemies of Prophets of God, yet they cannot disturb them in their mission. Their steadfastness and resolve is miraculous. The resolute determination and steadfastness of the Holy Prophet (peace and blessings of Allah be on him) was the greatest miracle from among his thousands of miracles.</a:t>
            </a:r>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20</a:t>
            </a:fld>
            <a:endParaRPr lang="en-US"/>
          </a:p>
        </p:txBody>
      </p:sp>
    </p:spTree>
    <p:extLst>
      <p:ext uri="{BB962C8B-B14F-4D97-AF65-F5344CB8AC3E}">
        <p14:creationId xmlns:p14="http://schemas.microsoft.com/office/powerpoint/2010/main" val="233443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In one of his assemblies, the Promised Messiah (on whom be peace) said that the enemy only objects to us because of his enmity. They foolishly assert that he [the Promised Messiah] sits in one place and does not perform his work. They do not realise that it is not stated about the Messiah that he will raise a sword or will fight. Rather, it is stated that through his ‘blowing’ the disbelievers will die, that is, he will do all his work through</a:t>
            </a:r>
            <a:r>
              <a:rPr lang="en-GB" sz="1200" b="0" i="1" kern="1200" dirty="0" smtClean="0">
                <a:solidFill>
                  <a:schemeClr val="tx1"/>
                </a:solidFill>
                <a:effectLst/>
                <a:latin typeface="+mn-lt"/>
                <a:ea typeface="+mn-ea"/>
                <a:cs typeface="+mn-cs"/>
              </a:rPr>
              <a:t> dua</a:t>
            </a:r>
            <a:r>
              <a:rPr lang="en-GB" sz="1200" b="0" i="0" kern="1200" dirty="0" smtClean="0">
                <a:solidFill>
                  <a:schemeClr val="tx1"/>
                </a:solidFill>
                <a:effectLst/>
                <a:latin typeface="+mn-lt"/>
                <a:ea typeface="+mn-ea"/>
                <a:cs typeface="+mn-cs"/>
              </a:rPr>
              <a:t>. He said if he knew that his going out and about would help, he would not stay in one place even for one moment. He said he knew all his objectives were to be realised through </a:t>
            </a:r>
            <a:r>
              <a:rPr lang="en-GB" sz="1200" b="0" i="1" kern="1200" dirty="0" smtClean="0">
                <a:solidFill>
                  <a:schemeClr val="tx1"/>
                </a:solidFill>
                <a:effectLst/>
                <a:latin typeface="+mn-lt"/>
                <a:ea typeface="+mn-ea"/>
                <a:cs typeface="+mn-cs"/>
              </a:rPr>
              <a:t>dua</a:t>
            </a:r>
            <a:r>
              <a:rPr lang="en-GB" sz="1200" b="0" i="0" kern="1200" dirty="0" smtClean="0">
                <a:solidFill>
                  <a:schemeClr val="tx1"/>
                </a:solidFill>
                <a:effectLst/>
                <a:latin typeface="+mn-lt"/>
                <a:ea typeface="+mn-ea"/>
                <a:cs typeface="+mn-cs"/>
              </a:rPr>
              <a:t> and </a:t>
            </a:r>
            <a:r>
              <a:rPr lang="en-GB" sz="1200" b="0" i="1" kern="1200" dirty="0" smtClean="0">
                <a:solidFill>
                  <a:schemeClr val="tx1"/>
                </a:solidFill>
                <a:effectLst/>
                <a:latin typeface="+mn-lt"/>
                <a:ea typeface="+mn-ea"/>
                <a:cs typeface="+mn-cs"/>
              </a:rPr>
              <a:t>dua</a:t>
            </a:r>
            <a:r>
              <a:rPr lang="en-GB" sz="1200" b="0" i="0" kern="1200" dirty="0" smtClean="0">
                <a:solidFill>
                  <a:schemeClr val="tx1"/>
                </a:solidFill>
                <a:effectLst/>
                <a:latin typeface="+mn-lt"/>
                <a:ea typeface="+mn-ea"/>
                <a:cs typeface="+mn-cs"/>
              </a:rPr>
              <a:t> has great potency.</a:t>
            </a:r>
          </a:p>
          <a:p>
            <a:r>
              <a:rPr lang="en-GB" sz="1200" b="0" i="0" kern="1200" dirty="0" smtClean="0">
                <a:solidFill>
                  <a:schemeClr val="tx1"/>
                </a:solidFill>
                <a:effectLst/>
                <a:latin typeface="+mn-lt"/>
                <a:ea typeface="+mn-ea"/>
                <a:cs typeface="+mn-cs"/>
              </a:rPr>
              <a:t> </a:t>
            </a:r>
          </a:p>
          <a:p>
            <a:r>
              <a:rPr lang="en-GB" sz="1200" b="0" i="0" kern="1200" dirty="0" smtClean="0">
                <a:solidFill>
                  <a:schemeClr val="tx1"/>
                </a:solidFill>
                <a:effectLst/>
                <a:latin typeface="+mn-lt"/>
                <a:ea typeface="+mn-ea"/>
                <a:cs typeface="+mn-cs"/>
              </a:rPr>
              <a:t>The Promised Messiah (on whom be peace) said that God repeatedly informed him through revelations that whatever will be accomplished will be through </a:t>
            </a:r>
            <a:r>
              <a:rPr lang="en-GB" sz="1200" b="0" i="1" kern="1200" dirty="0" smtClean="0">
                <a:solidFill>
                  <a:schemeClr val="tx1"/>
                </a:solidFill>
                <a:effectLst/>
                <a:latin typeface="+mn-lt"/>
                <a:ea typeface="+mn-ea"/>
                <a:cs typeface="+mn-cs"/>
              </a:rPr>
              <a:t>dua</a:t>
            </a:r>
            <a:r>
              <a:rPr lang="en-GB" sz="1200" b="0" i="0" kern="1200" dirty="0" smtClean="0">
                <a:solidFill>
                  <a:schemeClr val="tx1"/>
                </a:solidFill>
                <a:effectLst/>
                <a:latin typeface="+mn-lt"/>
                <a:ea typeface="+mn-ea"/>
                <a:cs typeface="+mn-cs"/>
              </a:rPr>
              <a:t>. He said </a:t>
            </a:r>
            <a:r>
              <a:rPr lang="en-GB" sz="1200" b="0" i="1" kern="1200" dirty="0" smtClean="0">
                <a:solidFill>
                  <a:schemeClr val="tx1"/>
                </a:solidFill>
                <a:effectLst/>
                <a:latin typeface="+mn-lt"/>
                <a:ea typeface="+mn-ea"/>
                <a:cs typeface="+mn-cs"/>
              </a:rPr>
              <a:t>dua</a:t>
            </a:r>
            <a:r>
              <a:rPr lang="en-GB" sz="1200" b="0" i="0" kern="1200" dirty="0" smtClean="0">
                <a:solidFill>
                  <a:schemeClr val="tx1"/>
                </a:solidFill>
                <a:effectLst/>
                <a:latin typeface="+mn-lt"/>
                <a:ea typeface="+mn-ea"/>
                <a:cs typeface="+mn-cs"/>
              </a:rPr>
              <a:t> was the only weapon he had. He said whatever he asked privately, God made it evident. He said if fighting was destined for him, God would have provided all the arrangements. Pious is one who understands how God now wills faith to progress.</a:t>
            </a:r>
          </a:p>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21</a:t>
            </a:fld>
            <a:endParaRPr lang="en-US"/>
          </a:p>
        </p:txBody>
      </p:sp>
    </p:spTree>
    <p:extLst>
      <p:ext uri="{BB962C8B-B14F-4D97-AF65-F5344CB8AC3E}">
        <p14:creationId xmlns:p14="http://schemas.microsoft.com/office/powerpoint/2010/main" val="1642851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Hudhur prayed that may God enable us to understand the subject of </a:t>
            </a:r>
            <a:r>
              <a:rPr lang="en-GB" sz="1200" b="0" i="1" kern="1200" dirty="0" smtClean="0">
                <a:solidFill>
                  <a:schemeClr val="tx1"/>
                </a:solidFill>
                <a:effectLst/>
                <a:latin typeface="+mn-lt"/>
                <a:ea typeface="+mn-ea"/>
                <a:cs typeface="+mn-cs"/>
              </a:rPr>
              <a:t>dua</a:t>
            </a:r>
            <a:r>
              <a:rPr lang="en-GB" sz="1200" b="0" i="0" kern="1200" dirty="0" smtClean="0">
                <a:solidFill>
                  <a:schemeClr val="tx1"/>
                </a:solidFill>
                <a:effectLst/>
                <a:latin typeface="+mn-lt"/>
                <a:ea typeface="+mn-ea"/>
                <a:cs typeface="+mn-cs"/>
              </a:rPr>
              <a:t> and make it part of our lives. May we always, in prosperity and difficulty alike, have God’s pleasure in our view. May we understand the spirit of the responsibilities of coming into </a:t>
            </a:r>
            <a:r>
              <a:rPr lang="en-GB" sz="1200" b="0" i="1" kern="1200" dirty="0" smtClean="0">
                <a:solidFill>
                  <a:schemeClr val="tx1"/>
                </a:solidFill>
                <a:effectLst/>
                <a:latin typeface="+mn-lt"/>
                <a:ea typeface="+mn-ea"/>
                <a:cs typeface="+mn-cs"/>
              </a:rPr>
              <a:t>Bai’at</a:t>
            </a:r>
            <a:r>
              <a:rPr lang="en-GB" sz="1200" b="0" i="0" kern="1200" dirty="0" smtClean="0">
                <a:solidFill>
                  <a:schemeClr val="tx1"/>
                </a:solidFill>
                <a:effectLst/>
                <a:latin typeface="+mn-lt"/>
                <a:ea typeface="+mn-ea"/>
                <a:cs typeface="+mn-cs"/>
              </a:rPr>
              <a:t>. Indeed, it is a great responsibility that our each word and deed should be for the pleasure of God. May God enable us to give precedence to faith over worldly matters.</a:t>
            </a:r>
          </a:p>
          <a:p>
            <a:r>
              <a:rPr lang="en-GB" sz="1200" b="0" i="0" kern="1200" dirty="0" smtClean="0">
                <a:solidFill>
                  <a:schemeClr val="tx1"/>
                </a:solidFill>
                <a:effectLst/>
                <a:latin typeface="+mn-lt"/>
                <a:ea typeface="+mn-ea"/>
                <a:cs typeface="+mn-cs"/>
              </a:rPr>
              <a:t> </a:t>
            </a:r>
          </a:p>
          <a:p>
            <a:r>
              <a:rPr lang="en-GB" sz="1200" b="0" i="0" kern="1200" dirty="0" smtClean="0">
                <a:solidFill>
                  <a:schemeClr val="tx1"/>
                </a:solidFill>
                <a:effectLst/>
                <a:latin typeface="+mn-lt"/>
                <a:ea typeface="+mn-ea"/>
                <a:cs typeface="+mn-cs"/>
              </a:rPr>
              <a:t>Hudhur said special prayers should be made for the security of the Community; our detractors are increasing in their enmity, may God rebound all their wickedness on them and protect us each moment</a:t>
            </a:r>
          </a:p>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22</a:t>
            </a:fld>
            <a:endParaRPr lang="en-US"/>
          </a:p>
        </p:txBody>
      </p:sp>
    </p:spTree>
    <p:extLst>
      <p:ext uri="{BB962C8B-B14F-4D97-AF65-F5344CB8AC3E}">
        <p14:creationId xmlns:p14="http://schemas.microsoft.com/office/powerpoint/2010/main" val="302810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200" b="0" i="0" kern="1200" dirty="0" smtClean="0">
                <a:solidFill>
                  <a:schemeClr val="tx1"/>
                </a:solidFill>
                <a:effectLst/>
                <a:latin typeface="+mn-lt"/>
                <a:ea typeface="+mn-ea"/>
                <a:cs typeface="+mn-cs"/>
              </a:rPr>
              <a:t>We could not thank God adequately for His blessing in sending the true and ardent devotee of the Holy Prophet (peace and blessings of Allah be on him) and the Imam of the age, as foretold, after a long and dark period. The best way to try and thank God would be to read the pronouncements and the writings of the one commissioned by God, reflect over them and make them a part of our lives.  God states in the Holy Qur’an: </a:t>
            </a:r>
            <a:r>
              <a:rPr lang="en-GB" sz="1200" b="1" i="0" kern="1200" dirty="0" smtClean="0">
                <a:solidFill>
                  <a:schemeClr val="tx1"/>
                </a:solidFill>
                <a:effectLst/>
                <a:latin typeface="+mn-lt"/>
                <a:ea typeface="+mn-ea"/>
                <a:cs typeface="+mn-cs"/>
              </a:rPr>
              <a:t>‘…and be with the truthful.’</a:t>
            </a:r>
            <a:r>
              <a:rPr lang="en-GB" sz="1200" b="0" i="0" kern="1200" dirty="0" smtClean="0">
                <a:solidFill>
                  <a:schemeClr val="tx1"/>
                </a:solidFill>
                <a:effectLst/>
                <a:latin typeface="+mn-lt"/>
                <a:ea typeface="+mn-ea"/>
                <a:cs typeface="+mn-cs"/>
              </a:rPr>
              <a:t> (9:119). The most beautiful manifestation of keeping the company of ‘the truthful’ was when the Companions of the Holy Prophet (peace and blessings of Allah be on him) attained beneficence of the noble company of the Prophet (peace and blessings of Allah be on him) and thus conveyed his advice and counsel to us.</a:t>
            </a:r>
          </a:p>
          <a:p>
            <a:r>
              <a:rPr lang="en-GB" sz="1200" b="0" i="0" kern="1200" dirty="0" smtClean="0">
                <a:solidFill>
                  <a:schemeClr val="tx1"/>
                </a:solidFill>
                <a:effectLst/>
                <a:latin typeface="+mn-lt"/>
                <a:ea typeface="+mn-ea"/>
                <a:cs typeface="+mn-cs"/>
              </a:rPr>
              <a:t> </a:t>
            </a:r>
          </a:p>
          <a:p>
            <a:r>
              <a:rPr lang="en-GB" sz="1200" b="0" i="0" kern="1200" dirty="0" smtClean="0">
                <a:solidFill>
                  <a:schemeClr val="tx1"/>
                </a:solidFill>
                <a:effectLst/>
                <a:latin typeface="+mn-lt"/>
                <a:ea typeface="+mn-ea"/>
                <a:cs typeface="+mn-cs"/>
              </a:rPr>
              <a:t>Then came the era of his ardent devotee, who wrote numerous books, extoling the beauty of the teachings of Islam and through them proved Islam’s superiority over other religions. He held many assemblies with his companions. Some were small, others large. In addition, there were speeches made at Jalsa. This material is not available in his books, but his companions received its beneficence and the Jama’at newspapers of the time secured these pronouncements. We are also grateful to those who sat in those assembles, asked questions, and saved those sagacious discourses, which we can now read and in our imagination be part of the assembly of the Promised Messiah (on whom be peace).</a:t>
            </a:r>
          </a:p>
          <a:p>
            <a:endParaRPr lang="en-GB" sz="1200" kern="1200" dirty="0">
              <a:solidFill>
                <a:schemeClr val="tx1"/>
              </a:solidFill>
              <a:effectLst/>
              <a:latin typeface="+mn-lt"/>
              <a:ea typeface="+mn-ea"/>
              <a:cs typeface="+mn-cs"/>
            </a:endParaRP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14BFAD-CAF8-4C2E-8205-D311B6266DF1}" type="slidenum">
              <a:rPr lang="en-US" smtClean="0">
                <a:cs typeface="Arial" charset="0"/>
              </a:rPr>
              <a:pPr fontAlgn="base">
                <a:spcBef>
                  <a:spcPct val="0"/>
                </a:spcBef>
                <a:spcAft>
                  <a:spcPct val="0"/>
                </a:spcAft>
                <a:defRPr/>
              </a:pPr>
              <a:t>3</a:t>
            </a:fld>
            <a:endParaRPr lang="en-US" smtClean="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smtClean="0">
                <a:solidFill>
                  <a:schemeClr val="tx1"/>
                </a:solidFill>
                <a:effectLst/>
                <a:latin typeface="+mn-lt"/>
                <a:ea typeface="+mn-ea"/>
                <a:cs typeface="+mn-cs"/>
              </a:rPr>
              <a:t>We should recite the prayers: ‘O Allah, we make You a shield against the enemy and we seek Your protection against their evil designs.’ And ‘ O’ Lord, everything is subservient to You. O’ Lord protect us, help us and have mercy on us.’ Hudhur said say many other prayers, pray for them to get their just deserts. Hudhur said we now have one more martyr as a </a:t>
            </a:r>
            <a:r>
              <a:rPr lang="en-GB" sz="1200" b="0" i="0" kern="1200" dirty="0" err="1" smtClean="0">
                <a:solidFill>
                  <a:schemeClr val="tx1"/>
                </a:solidFill>
                <a:effectLst/>
                <a:latin typeface="+mn-lt"/>
                <a:ea typeface="+mn-ea"/>
                <a:cs typeface="+mn-cs"/>
              </a:rPr>
              <a:t>Dr.</a:t>
            </a:r>
            <a:r>
              <a:rPr lang="en-GB" sz="1200" b="0" i="0" kern="1200" dirty="0" smtClean="0">
                <a:solidFill>
                  <a:schemeClr val="tx1"/>
                </a:solidFill>
                <a:effectLst/>
                <a:latin typeface="+mn-lt"/>
                <a:ea typeface="+mn-ea"/>
                <a:cs typeface="+mn-cs"/>
              </a:rPr>
              <a:t> Imran sahib, who was injured in the incident has passed away. </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23</a:t>
            </a:fld>
            <a:endParaRPr lang="en-US"/>
          </a:p>
        </p:txBody>
      </p:sp>
    </p:spTree>
    <p:extLst>
      <p:ext uri="{BB962C8B-B14F-4D97-AF65-F5344CB8AC3E}">
        <p14:creationId xmlns:p14="http://schemas.microsoft.com/office/powerpoint/2010/main" val="682217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200" b="0" i="0" kern="1200" dirty="0" smtClean="0">
                <a:solidFill>
                  <a:schemeClr val="tx1"/>
                </a:solidFill>
                <a:effectLst/>
                <a:latin typeface="+mn-lt"/>
                <a:ea typeface="+mn-ea"/>
                <a:cs typeface="+mn-cs"/>
              </a:rPr>
              <a:t>Today, Hudhur expounded some of those counsels and advices from the assemblies of the Promised Messiah (on whom be peace) regarding Salat,</a:t>
            </a:r>
            <a:r>
              <a:rPr lang="en-GB" sz="1200" b="0" i="1" kern="1200" dirty="0" smtClean="0">
                <a:solidFill>
                  <a:schemeClr val="tx1"/>
                </a:solidFill>
                <a:effectLst/>
                <a:latin typeface="+mn-lt"/>
                <a:ea typeface="+mn-ea"/>
                <a:cs typeface="+mn-cs"/>
              </a:rPr>
              <a:t> dua</a:t>
            </a:r>
            <a:r>
              <a:rPr lang="en-GB" sz="1200" b="0" i="0" kern="1200" dirty="0" smtClean="0">
                <a:solidFill>
                  <a:schemeClr val="tx1"/>
                </a:solidFill>
                <a:effectLst/>
                <a:latin typeface="+mn-lt"/>
                <a:ea typeface="+mn-ea"/>
                <a:cs typeface="+mn-cs"/>
              </a:rPr>
              <a:t> (prayer) and connection with God. Explaining </a:t>
            </a:r>
            <a:r>
              <a:rPr lang="en-GB" sz="1200" b="0" i="1" kern="1200" dirty="0" smtClean="0">
                <a:solidFill>
                  <a:schemeClr val="tx1"/>
                </a:solidFill>
                <a:effectLst/>
                <a:latin typeface="+mn-lt"/>
                <a:ea typeface="+mn-ea"/>
                <a:cs typeface="+mn-cs"/>
              </a:rPr>
              <a:t>dua</a:t>
            </a:r>
            <a:r>
              <a:rPr lang="en-GB" sz="1200" b="0" i="0" kern="1200" dirty="0" smtClean="0">
                <a:solidFill>
                  <a:schemeClr val="tx1"/>
                </a:solidFill>
                <a:effectLst/>
                <a:latin typeface="+mn-lt"/>
                <a:ea typeface="+mn-ea"/>
                <a:cs typeface="+mn-cs"/>
              </a:rPr>
              <a:t> in his Jalsa address of 1907, the Promised Messiah (on whom be peace) said that God began the Qur’an with </a:t>
            </a:r>
            <a:r>
              <a:rPr lang="en-GB" sz="1200" b="0" i="1" kern="1200" dirty="0" smtClean="0">
                <a:solidFill>
                  <a:schemeClr val="tx1"/>
                </a:solidFill>
                <a:effectLst/>
                <a:latin typeface="+mn-lt"/>
                <a:ea typeface="+mn-ea"/>
                <a:cs typeface="+mn-cs"/>
              </a:rPr>
              <a:t>dua</a:t>
            </a:r>
            <a:r>
              <a:rPr lang="en-GB" sz="1200" b="0" i="0" kern="1200" dirty="0" smtClean="0">
                <a:solidFill>
                  <a:schemeClr val="tx1"/>
                </a:solidFill>
                <a:effectLst/>
                <a:latin typeface="+mn-lt"/>
                <a:ea typeface="+mn-ea"/>
                <a:cs typeface="+mn-cs"/>
              </a:rPr>
              <a:t> and ended it on </a:t>
            </a:r>
            <a:r>
              <a:rPr lang="en-GB" sz="1200" b="0" i="1" kern="1200" dirty="0" smtClean="0">
                <a:solidFill>
                  <a:schemeClr val="tx1"/>
                </a:solidFill>
                <a:effectLst/>
                <a:latin typeface="+mn-lt"/>
                <a:ea typeface="+mn-ea"/>
                <a:cs typeface="+mn-cs"/>
              </a:rPr>
              <a:t>dua</a:t>
            </a:r>
            <a:r>
              <a:rPr lang="en-GB" sz="1200" b="0" i="0" kern="1200" dirty="0" smtClean="0">
                <a:solidFill>
                  <a:schemeClr val="tx1"/>
                </a:solidFill>
                <a:effectLst/>
                <a:latin typeface="+mn-lt"/>
                <a:ea typeface="+mn-ea"/>
                <a:cs typeface="+mn-cs"/>
              </a:rPr>
              <a:t>. This signifies that mankind is weak and cannot be purified without the grace of God. Until God’s help and succour is forthcoming, one cannot develop in piety.</a:t>
            </a:r>
          </a:p>
          <a:p>
            <a:r>
              <a:rPr lang="en-GB" sz="1200" b="0" i="0" kern="1200" dirty="0" smtClean="0">
                <a:solidFill>
                  <a:schemeClr val="tx1"/>
                </a:solidFill>
                <a:effectLst/>
                <a:latin typeface="+mn-lt"/>
                <a:ea typeface="+mn-ea"/>
                <a:cs typeface="+mn-cs"/>
              </a:rPr>
              <a:t>As a hadith relates: All are lifeless except one whom God grants life. All are astray except one whom God guides. And all are blind except one whom God gives sight.</a:t>
            </a:r>
          </a:p>
          <a:p>
            <a:r>
              <a:rPr lang="en-GB" sz="1200" b="0" i="0" kern="1200" dirty="0" smtClean="0">
                <a:solidFill>
                  <a:schemeClr val="tx1"/>
                </a:solidFill>
                <a:effectLst/>
                <a:latin typeface="+mn-lt"/>
                <a:ea typeface="+mn-ea"/>
                <a:cs typeface="+mn-cs"/>
              </a:rPr>
              <a:t>Until there is blessing of God, the yoke of this world’s adoration remains around one’s neck. Only those are saved from this on whom there is God’s grace but it should be remembered that God’s beneficence also starts with </a:t>
            </a:r>
            <a:r>
              <a:rPr lang="en-GB" sz="1200" b="0" i="1" kern="1200" dirty="0" smtClean="0">
                <a:solidFill>
                  <a:schemeClr val="tx1"/>
                </a:solidFill>
                <a:effectLst/>
                <a:latin typeface="+mn-lt"/>
                <a:ea typeface="+mn-ea"/>
                <a:cs typeface="+mn-cs"/>
              </a:rPr>
              <a:t>dua</a:t>
            </a:r>
            <a:r>
              <a:rPr lang="en-GB" sz="1200" b="0" i="0" kern="1200" dirty="0" smtClean="0">
                <a:solidFill>
                  <a:schemeClr val="tx1"/>
                </a:solidFill>
                <a:effectLst/>
                <a:latin typeface="+mn-lt"/>
                <a:ea typeface="+mn-ea"/>
                <a:cs typeface="+mn-cs"/>
              </a:rPr>
              <a:t>.</a:t>
            </a:r>
          </a:p>
          <a:p>
            <a:r>
              <a:rPr lang="en-GB" sz="1200" b="0" i="0" kern="1200" dirty="0" smtClean="0">
                <a:solidFill>
                  <a:schemeClr val="tx1"/>
                </a:solidFill>
                <a:effectLst/>
                <a:latin typeface="+mn-lt"/>
                <a:ea typeface="+mn-ea"/>
                <a:cs typeface="+mn-cs"/>
              </a:rPr>
              <a:t> </a:t>
            </a:r>
          </a:p>
          <a:p>
            <a:r>
              <a:rPr lang="en-GB" sz="1200" b="0" i="0" kern="1200" dirty="0" smtClean="0">
                <a:solidFill>
                  <a:schemeClr val="tx1"/>
                </a:solidFill>
                <a:effectLst/>
                <a:latin typeface="+mn-lt"/>
                <a:ea typeface="+mn-ea"/>
                <a:cs typeface="+mn-cs"/>
              </a:rPr>
              <a:t>Regarding ridding oneself of evil temptations during Salat, the Promised Messiah (on whom be peace) said that what sort of </a:t>
            </a:r>
            <a:r>
              <a:rPr lang="en-GB" sz="1200" b="0" i="1" kern="1200" dirty="0" smtClean="0">
                <a:solidFill>
                  <a:schemeClr val="tx1"/>
                </a:solidFill>
                <a:effectLst/>
                <a:latin typeface="+mn-lt"/>
                <a:ea typeface="+mn-ea"/>
                <a:cs typeface="+mn-cs"/>
              </a:rPr>
              <a:t>dua</a:t>
            </a:r>
            <a:r>
              <a:rPr lang="en-GB" sz="1200" b="0" i="0" kern="1200" dirty="0" smtClean="0">
                <a:solidFill>
                  <a:schemeClr val="tx1"/>
                </a:solidFill>
                <a:effectLst/>
                <a:latin typeface="+mn-lt"/>
                <a:ea typeface="+mn-ea"/>
                <a:cs typeface="+mn-cs"/>
              </a:rPr>
              <a:t> would it be if one utters the words: </a:t>
            </a:r>
            <a:r>
              <a:rPr lang="en-GB" sz="1200" b="1" i="0" kern="1200" dirty="0" smtClean="0">
                <a:solidFill>
                  <a:schemeClr val="tx1"/>
                </a:solidFill>
                <a:effectLst/>
                <a:latin typeface="+mn-lt"/>
                <a:ea typeface="+mn-ea"/>
                <a:cs typeface="+mn-cs"/>
              </a:rPr>
              <a:t>‘Guide us in the right path’</a:t>
            </a:r>
            <a:r>
              <a:rPr lang="en-GB" sz="1200" b="0" i="0" kern="1200" dirty="0" smtClean="0">
                <a:solidFill>
                  <a:schemeClr val="tx1"/>
                </a:solidFill>
                <a:effectLst/>
                <a:latin typeface="+mn-lt"/>
                <a:ea typeface="+mn-ea"/>
                <a:cs typeface="+mn-cs"/>
              </a:rPr>
              <a:t>(1:6) while imagining and thinking about making business deals. Unless God is given precedence over everything else, Salat is merely a waste of time. </a:t>
            </a:r>
          </a:p>
          <a:p>
            <a:pPr eaLnBrk="1" hangingPunct="1">
              <a:spcBef>
                <a:spcPct val="0"/>
              </a:spcBef>
            </a:pPr>
            <a:endParaRPr lang="en-GB"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3C90B3-A580-4512-9A36-2CB6B2F12CCC}" type="slidenum">
              <a:rPr lang="en-US" smtClean="0">
                <a:cs typeface="Arial" charset="0"/>
              </a:rPr>
              <a:pPr fontAlgn="base">
                <a:spcBef>
                  <a:spcPct val="0"/>
                </a:spcBef>
                <a:spcAft>
                  <a:spcPct val="0"/>
                </a:spcAft>
                <a:defRPr/>
              </a:pPr>
              <a:t>4</a:t>
            </a:fld>
            <a:endParaRPr lang="en-U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In an address in 1906, the Promised Messiah (on whom be peace said: ‘</a:t>
            </a:r>
            <a:r>
              <a:rPr lang="en-GB" sz="1200" b="0" i="1" kern="1200" dirty="0" smtClean="0">
                <a:solidFill>
                  <a:schemeClr val="tx1"/>
                </a:solidFill>
                <a:effectLst/>
                <a:latin typeface="+mn-lt"/>
                <a:ea typeface="+mn-ea"/>
                <a:cs typeface="+mn-cs"/>
              </a:rPr>
              <a:t>Salat </a:t>
            </a:r>
            <a:r>
              <a:rPr lang="en-GB" sz="1200" b="0" i="0" kern="1200" dirty="0" smtClean="0">
                <a:solidFill>
                  <a:schemeClr val="tx1"/>
                </a:solidFill>
                <a:effectLst/>
                <a:latin typeface="+mn-lt"/>
                <a:ea typeface="+mn-ea"/>
                <a:cs typeface="+mn-cs"/>
              </a:rPr>
              <a:t>is a prayer which is submitted to God in travail and burning with a heart aflame, so that vicious thoughts and evil designs may be got rid of and a holy love and a pure relationship may be established and one may be enabled to keep God’s commandments. The word </a:t>
            </a:r>
            <a:r>
              <a:rPr lang="en-GB" sz="1200" b="0" i="1" kern="1200" dirty="0" smtClean="0">
                <a:solidFill>
                  <a:schemeClr val="tx1"/>
                </a:solidFill>
                <a:effectLst/>
                <a:latin typeface="+mn-lt"/>
                <a:ea typeface="+mn-ea"/>
                <a:cs typeface="+mn-cs"/>
              </a:rPr>
              <a:t>Salat </a:t>
            </a:r>
            <a:r>
              <a:rPr lang="en-GB" sz="1200" b="0" i="0" kern="1200" dirty="0" smtClean="0">
                <a:solidFill>
                  <a:schemeClr val="tx1"/>
                </a:solidFill>
                <a:effectLst/>
                <a:latin typeface="+mn-lt"/>
                <a:ea typeface="+mn-ea"/>
                <a:cs typeface="+mn-cs"/>
              </a:rPr>
              <a:t>indicates that true Prayer is not offered only with the tongue but must be accompanied by burning and sizzling and being consumed by fire. God Almighty does not accept Prayer until the worshipper at the time of prayer arrives a kind of death….</a:t>
            </a:r>
          </a:p>
          <a:p>
            <a:r>
              <a:rPr lang="en-GB" sz="1200" b="0" i="0" kern="1200" dirty="0" smtClean="0">
                <a:solidFill>
                  <a:schemeClr val="tx1"/>
                </a:solidFill>
                <a:effectLst/>
                <a:latin typeface="+mn-lt"/>
                <a:ea typeface="+mn-ea"/>
                <a:cs typeface="+mn-cs"/>
              </a:rPr>
              <a:t>[Essence of Islam, Vol. II, p. 296]</a:t>
            </a:r>
          </a:p>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5</a:t>
            </a:fld>
            <a:endParaRPr lang="en-US"/>
          </a:p>
        </p:txBody>
      </p:sp>
    </p:spTree>
    <p:extLst>
      <p:ext uri="{BB962C8B-B14F-4D97-AF65-F5344CB8AC3E}">
        <p14:creationId xmlns:p14="http://schemas.microsoft.com/office/powerpoint/2010/main" val="816082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Explaining the requisites of prayers, the Promised Messiah said prayer should be such that it makes: ‘The heart melt and the soul flow at the Divine threshold with pain and anxiety instilled in it…and one is not hasty and impatient, rather continues to pray with patience and steadfastness. It can then be expected that the </a:t>
            </a:r>
            <a:r>
              <a:rPr lang="en-GB" sz="1200" b="0" i="1" kern="1200" dirty="0" smtClean="0">
                <a:solidFill>
                  <a:schemeClr val="tx1"/>
                </a:solidFill>
                <a:effectLst/>
                <a:latin typeface="+mn-lt"/>
                <a:ea typeface="+mn-ea"/>
                <a:cs typeface="+mn-cs"/>
              </a:rPr>
              <a:t>dua</a:t>
            </a:r>
            <a:r>
              <a:rPr lang="en-GB" sz="1200" b="0" i="0" kern="1200" dirty="0" smtClean="0">
                <a:solidFill>
                  <a:schemeClr val="tx1"/>
                </a:solidFill>
                <a:effectLst/>
                <a:latin typeface="+mn-lt"/>
                <a:ea typeface="+mn-ea"/>
                <a:cs typeface="+mn-cs"/>
              </a:rPr>
              <a:t> will gain acceptance</a:t>
            </a:r>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6</a:t>
            </a:fld>
            <a:endParaRPr lang="en-US"/>
          </a:p>
        </p:txBody>
      </p:sp>
    </p:spTree>
    <p:extLst>
      <p:ext uri="{BB962C8B-B14F-4D97-AF65-F5344CB8AC3E}">
        <p14:creationId xmlns:p14="http://schemas.microsoft.com/office/powerpoint/2010/main" val="3965084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The Promised Messiah (on whom be peace) also said: ‘</a:t>
            </a:r>
            <a:r>
              <a:rPr lang="en-GB" sz="1200" b="0" i="1" kern="1200" dirty="0" smtClean="0">
                <a:solidFill>
                  <a:schemeClr val="tx1"/>
                </a:solidFill>
                <a:effectLst/>
                <a:latin typeface="+mn-lt"/>
                <a:ea typeface="+mn-ea"/>
                <a:cs typeface="+mn-cs"/>
              </a:rPr>
              <a:t>Salat </a:t>
            </a:r>
            <a:r>
              <a:rPr lang="en-GB" sz="1200" b="0" i="0" kern="1200" dirty="0" smtClean="0">
                <a:solidFill>
                  <a:schemeClr val="tx1"/>
                </a:solidFill>
                <a:effectLst/>
                <a:latin typeface="+mn-lt"/>
                <a:ea typeface="+mn-ea"/>
                <a:cs typeface="+mn-cs"/>
              </a:rPr>
              <a:t>is prayer at a very high level, but people do not appreciate it duly. In this age many Muslims are devoted to frequent repetition of pious formulas…For a seeker none of these innovations is of any benefit compared with the </a:t>
            </a:r>
            <a:r>
              <a:rPr lang="en-GB" sz="1200" b="0" i="1" kern="1200" dirty="0" smtClean="0">
                <a:solidFill>
                  <a:schemeClr val="tx1"/>
                </a:solidFill>
                <a:effectLst/>
                <a:latin typeface="+mn-lt"/>
                <a:ea typeface="+mn-ea"/>
                <a:cs typeface="+mn-cs"/>
              </a:rPr>
              <a:t>Salat</a:t>
            </a:r>
            <a:r>
              <a:rPr lang="en-GB" sz="1200" b="0" i="0" kern="1200" dirty="0" smtClean="0">
                <a:solidFill>
                  <a:schemeClr val="tx1"/>
                </a:solidFill>
                <a:effectLst/>
                <a:latin typeface="+mn-lt"/>
                <a:ea typeface="+mn-ea"/>
                <a:cs typeface="+mn-cs"/>
              </a:rPr>
              <a:t>. The way of the Holy Prophet (peace and blessings of Allah be on him) was that at a time of difficulty… he stood up in </a:t>
            </a:r>
            <a:r>
              <a:rPr lang="en-GB" sz="1200" b="0" i="1" kern="1200" dirty="0" smtClean="0">
                <a:solidFill>
                  <a:schemeClr val="tx1"/>
                </a:solidFill>
                <a:effectLst/>
                <a:latin typeface="+mn-lt"/>
                <a:ea typeface="+mn-ea"/>
                <a:cs typeface="+mn-cs"/>
              </a:rPr>
              <a:t>Salat </a:t>
            </a:r>
            <a:r>
              <a:rPr lang="en-GB" sz="1200" b="0" i="0" kern="1200" dirty="0" smtClean="0">
                <a:solidFill>
                  <a:schemeClr val="tx1"/>
                </a:solidFill>
                <a:effectLst/>
                <a:latin typeface="+mn-lt"/>
                <a:ea typeface="+mn-ea"/>
                <a:cs typeface="+mn-cs"/>
              </a:rPr>
              <a:t>and made his supplications in the </a:t>
            </a:r>
            <a:r>
              <a:rPr lang="en-GB" sz="1200" b="0" i="1" kern="1200" dirty="0" smtClean="0">
                <a:solidFill>
                  <a:schemeClr val="tx1"/>
                </a:solidFill>
                <a:effectLst/>
                <a:latin typeface="+mn-lt"/>
                <a:ea typeface="+mn-ea"/>
                <a:cs typeface="+mn-cs"/>
              </a:rPr>
              <a:t>Salat</a:t>
            </a:r>
            <a:r>
              <a:rPr lang="en-GB" sz="1200" b="0" i="0" kern="1200" dirty="0" smtClean="0">
                <a:solidFill>
                  <a:schemeClr val="tx1"/>
                </a:solidFill>
                <a:effectLst/>
                <a:latin typeface="+mn-lt"/>
                <a:ea typeface="+mn-ea"/>
                <a:cs typeface="+mn-cs"/>
              </a:rPr>
              <a:t>… My experience is that nothing takes one so near to God as </a:t>
            </a:r>
            <a:r>
              <a:rPr lang="en-GB" sz="1200" b="0" i="1" kern="1200" dirty="0" smtClean="0">
                <a:solidFill>
                  <a:schemeClr val="tx1"/>
                </a:solidFill>
                <a:effectLst/>
                <a:latin typeface="+mn-lt"/>
                <a:ea typeface="+mn-ea"/>
                <a:cs typeface="+mn-cs"/>
              </a:rPr>
              <a:t>Salat</a:t>
            </a:r>
            <a:r>
              <a:rPr lang="en-GB" sz="1200" b="0" i="0" kern="1200" dirty="0" smtClean="0">
                <a:solidFill>
                  <a:schemeClr val="tx1"/>
                </a:solidFill>
                <a:effectLst/>
                <a:latin typeface="+mn-lt"/>
                <a:ea typeface="+mn-ea"/>
                <a:cs typeface="+mn-cs"/>
              </a:rPr>
              <a:t>. The various postures of the </a:t>
            </a:r>
            <a:r>
              <a:rPr lang="en-GB" sz="1200" b="0" i="1" kern="1200" dirty="0" smtClean="0">
                <a:solidFill>
                  <a:schemeClr val="tx1"/>
                </a:solidFill>
                <a:effectLst/>
                <a:latin typeface="+mn-lt"/>
                <a:ea typeface="+mn-ea"/>
                <a:cs typeface="+mn-cs"/>
              </a:rPr>
              <a:t>Salat </a:t>
            </a:r>
            <a:r>
              <a:rPr lang="en-GB" sz="1200" b="0" i="0" kern="1200" dirty="0" smtClean="0">
                <a:solidFill>
                  <a:schemeClr val="tx1"/>
                </a:solidFill>
                <a:effectLst/>
                <a:latin typeface="+mn-lt"/>
                <a:ea typeface="+mn-ea"/>
                <a:cs typeface="+mn-cs"/>
              </a:rPr>
              <a:t>demonstrate respect, humility and meekness. In </a:t>
            </a:r>
            <a:r>
              <a:rPr lang="en-GB" sz="1200" b="0" i="1" kern="1200" dirty="0" err="1" smtClean="0">
                <a:solidFill>
                  <a:schemeClr val="tx1"/>
                </a:solidFill>
                <a:effectLst/>
                <a:latin typeface="+mn-lt"/>
                <a:ea typeface="+mn-ea"/>
                <a:cs typeface="+mn-cs"/>
              </a:rPr>
              <a:t>Qiyam</a:t>
            </a:r>
            <a:r>
              <a:rPr lang="en-GB" sz="1200" b="0" i="1" kern="120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(standing posture) the worshipper stands with his arms folded as a slave stands respectfully before his master and king. In </a:t>
            </a:r>
            <a:r>
              <a:rPr lang="en-GB" sz="1200" b="0" i="1" kern="1200" dirty="0" err="1" smtClean="0">
                <a:solidFill>
                  <a:schemeClr val="tx1"/>
                </a:solidFill>
                <a:effectLst/>
                <a:latin typeface="+mn-lt"/>
                <a:ea typeface="+mn-ea"/>
                <a:cs typeface="+mn-cs"/>
              </a:rPr>
              <a:t>Ruku</a:t>
            </a:r>
            <a:r>
              <a:rPr lang="en-GB" sz="1200" b="0" i="1" kern="120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(bowing) the worshipper bends down in humility. The climax of humility is reached in </a:t>
            </a:r>
            <a:r>
              <a:rPr lang="en-GB" sz="1200" b="0" i="1" kern="1200" dirty="0" err="1" smtClean="0">
                <a:solidFill>
                  <a:schemeClr val="tx1"/>
                </a:solidFill>
                <a:effectLst/>
                <a:latin typeface="+mn-lt"/>
                <a:ea typeface="+mn-ea"/>
                <a:cs typeface="+mn-cs"/>
              </a:rPr>
              <a:t>Sajdah</a:t>
            </a:r>
            <a:r>
              <a:rPr lang="en-GB" sz="1200" b="0" i="1" kern="120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(prostration), which indicates extreme helplessness.’</a:t>
            </a:r>
          </a:p>
          <a:p>
            <a:r>
              <a:rPr lang="en-GB" sz="1200" b="0" i="0" kern="1200" dirty="0" smtClean="0">
                <a:solidFill>
                  <a:schemeClr val="tx1"/>
                </a:solidFill>
                <a:effectLst/>
                <a:latin typeface="+mn-lt"/>
                <a:ea typeface="+mn-ea"/>
                <a:cs typeface="+mn-cs"/>
              </a:rPr>
              <a:t>[Essence of Islam, Vol. II, pp. 296-297].</a:t>
            </a:r>
          </a:p>
          <a:p>
            <a:r>
              <a:rPr lang="en-GB" sz="1200" b="0" i="0" kern="1200" dirty="0" smtClean="0">
                <a:solidFill>
                  <a:schemeClr val="tx1"/>
                </a:solidFill>
                <a:effectLst/>
                <a:latin typeface="+mn-lt"/>
                <a:ea typeface="+mn-ea"/>
                <a:cs typeface="+mn-cs"/>
              </a:rPr>
              <a:t> </a:t>
            </a:r>
          </a:p>
          <a:p>
            <a:r>
              <a:rPr lang="en-GB" sz="1200" b="0" i="0" kern="1200" dirty="0" smtClean="0">
                <a:solidFill>
                  <a:schemeClr val="tx1"/>
                </a:solidFill>
                <a:effectLst/>
                <a:latin typeface="+mn-lt"/>
                <a:ea typeface="+mn-ea"/>
                <a:cs typeface="+mn-cs"/>
              </a:rPr>
              <a:t>The Promised Messiah (on whom be peace) said: ‘Prayer should be made to God with extreme tenderness and passion that just as He has bestowed fruits and various other pleasures, He lets us savour the pleasure of worship and Salat once. One remembers what one has tasted.’ The Promised Messiah (on whom be peace) further explained that people are indifferent about Salat because they do not know about the pleasure and joy of Salat. </a:t>
            </a:r>
          </a:p>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7</a:t>
            </a:fld>
            <a:endParaRPr lang="en-US"/>
          </a:p>
        </p:txBody>
      </p:sp>
    </p:spTree>
    <p:extLst>
      <p:ext uri="{BB962C8B-B14F-4D97-AF65-F5344CB8AC3E}">
        <p14:creationId xmlns:p14="http://schemas.microsoft.com/office/powerpoint/2010/main" val="4200217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The Promised Messiah (on whom be peace) said that steadfastness is the condition for acceptance of </a:t>
            </a:r>
            <a:r>
              <a:rPr lang="en-GB" sz="1200" b="0" i="1" kern="1200" dirty="0" smtClean="0">
                <a:solidFill>
                  <a:schemeClr val="tx1"/>
                </a:solidFill>
                <a:effectLst/>
                <a:latin typeface="+mn-lt"/>
                <a:ea typeface="+mn-ea"/>
                <a:cs typeface="+mn-cs"/>
              </a:rPr>
              <a:t>dua. </a:t>
            </a:r>
            <a:r>
              <a:rPr lang="en-GB" sz="1200" b="0" i="0" kern="1200" dirty="0" smtClean="0">
                <a:solidFill>
                  <a:schemeClr val="tx1"/>
                </a:solidFill>
                <a:effectLst/>
                <a:latin typeface="+mn-lt"/>
                <a:ea typeface="+mn-ea"/>
                <a:cs typeface="+mn-cs"/>
              </a:rPr>
              <a:t>He also said that it is not wise to offer Salat as a mere ritual because God has condemned such worshippers: </a:t>
            </a:r>
            <a:r>
              <a:rPr lang="en-GB" sz="1200" b="1" i="0" kern="1200" dirty="0" smtClean="0">
                <a:solidFill>
                  <a:schemeClr val="tx1"/>
                </a:solidFill>
                <a:effectLst/>
                <a:latin typeface="+mn-lt"/>
                <a:ea typeface="+mn-ea"/>
                <a:cs typeface="+mn-cs"/>
              </a:rPr>
              <a:t>‘So woe to those who pray’</a:t>
            </a:r>
            <a:r>
              <a:rPr lang="en-GB" sz="1200" b="0" i="0" kern="1200" dirty="0" smtClean="0">
                <a:solidFill>
                  <a:schemeClr val="tx1"/>
                </a:solidFill>
                <a:effectLst/>
                <a:latin typeface="+mn-lt"/>
                <a:ea typeface="+mn-ea"/>
                <a:cs typeface="+mn-cs"/>
              </a:rPr>
              <a:t> (107:5) let alone their </a:t>
            </a:r>
            <a:r>
              <a:rPr lang="en-GB" sz="1200" b="0" i="1" kern="1200" dirty="0" smtClean="0">
                <a:solidFill>
                  <a:schemeClr val="tx1"/>
                </a:solidFill>
                <a:effectLst/>
                <a:latin typeface="+mn-lt"/>
                <a:ea typeface="+mn-ea"/>
                <a:cs typeface="+mn-cs"/>
              </a:rPr>
              <a:t>dua</a:t>
            </a:r>
            <a:r>
              <a:rPr lang="en-GB" sz="1200" b="0" i="0" kern="1200" dirty="0" smtClean="0">
                <a:solidFill>
                  <a:schemeClr val="tx1"/>
                </a:solidFill>
                <a:effectLst/>
                <a:latin typeface="+mn-lt"/>
                <a:ea typeface="+mn-ea"/>
                <a:cs typeface="+mn-cs"/>
              </a:rPr>
              <a:t> gaining acceptance. This is about those worshippers who are unaware about the significance of Salat. The Companions of the Holy Prophet (peace and blessings of Allah be on him) knew Arabic very well and appreciated the reality of it superbly but it is important for us to understand the meanings of the prayers made in Salat. There is no advantage to God in this, rather it is beneficial to man that he is given the opportunity and the honour to supplicate to God. And this can get him out of many of his problems. The Promised Messiah (on whom be peace) said he was astonished that there were people who lived through their days and their nights without realising that they had a God. He said it was an important advice from him which he wished people listened to; he said: ‘Life is passing by, abandon negligence and adopt humility. Pray to God in solitude that He may keep faith alive and that He is pleased with you.’</a:t>
            </a:r>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9</a:t>
            </a:fld>
            <a:endParaRPr lang="en-US"/>
          </a:p>
        </p:txBody>
      </p:sp>
    </p:spTree>
    <p:extLst>
      <p:ext uri="{BB962C8B-B14F-4D97-AF65-F5344CB8AC3E}">
        <p14:creationId xmlns:p14="http://schemas.microsoft.com/office/powerpoint/2010/main" val="1828017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Disagreement between two people was mentioned in an assembly in 1907. Among other words of advice, the Promised Messiah (on whom be peace) said: ‘Until the heart is clean, prayer does not gain acceptance. Even if you have malice about a worldly matter with one person your prayer cannot be accepted. It should be remembered very well not to have enmity with anyone over worldly matters. What worth does this world and its matters have that one should keep enmity regarding them?’</a:t>
            </a:r>
          </a:p>
          <a:p>
            <a:r>
              <a:rPr lang="en-GB" sz="1200" b="0" i="0" kern="1200" dirty="0" smtClean="0">
                <a:solidFill>
                  <a:schemeClr val="tx1"/>
                </a:solidFill>
                <a:effectLst/>
                <a:latin typeface="+mn-lt"/>
                <a:ea typeface="+mn-ea"/>
                <a:cs typeface="+mn-cs"/>
              </a:rPr>
              <a:t> </a:t>
            </a:r>
          </a:p>
          <a:p>
            <a:r>
              <a:rPr lang="en-GB" sz="1200" b="0" i="0" kern="1200" dirty="0" smtClean="0">
                <a:solidFill>
                  <a:schemeClr val="tx1"/>
                </a:solidFill>
                <a:effectLst/>
                <a:latin typeface="+mn-lt"/>
                <a:ea typeface="+mn-ea"/>
                <a:cs typeface="+mn-cs"/>
              </a:rPr>
              <a:t>In 1908, during an early morning stroll, the Promised Messiah (on whom be peace) said while advising his companions: ‘With some people it is in one ear and out of the other. They do not take these matters to heart no matter how much advice is given there is no effect on them. Remember that God is Independent and Besought of all. Unless prayer is made repeatedly and with profusion and tenderness of heart, He does not care…unless there is genuine angst in </a:t>
            </a:r>
            <a:r>
              <a:rPr lang="en-GB" sz="1200" b="0" i="1" kern="1200" dirty="0" smtClean="0">
                <a:solidFill>
                  <a:schemeClr val="tx1"/>
                </a:solidFill>
                <a:effectLst/>
                <a:latin typeface="+mn-lt"/>
                <a:ea typeface="+mn-ea"/>
                <a:cs typeface="+mn-cs"/>
              </a:rPr>
              <a:t>dua</a:t>
            </a:r>
            <a:r>
              <a:rPr lang="en-GB" sz="1200" b="0" i="0" kern="1200" dirty="0" smtClean="0">
                <a:solidFill>
                  <a:schemeClr val="tx1"/>
                </a:solidFill>
                <a:effectLst/>
                <a:latin typeface="+mn-lt"/>
                <a:ea typeface="+mn-ea"/>
                <a:cs typeface="+mn-cs"/>
              </a:rPr>
              <a:t>, it is ineffective and futile. Angst is conditional for acceptance of prayer. As it is stated:</a:t>
            </a:r>
            <a:r>
              <a:rPr lang="en-GB" sz="1200" b="1" i="0" kern="1200" dirty="0" smtClean="0">
                <a:solidFill>
                  <a:schemeClr val="tx1"/>
                </a:solidFill>
                <a:effectLst/>
                <a:latin typeface="+mn-lt"/>
                <a:ea typeface="+mn-ea"/>
                <a:cs typeface="+mn-cs"/>
              </a:rPr>
              <a:t> ‘Or, Who answers the distressed person when he calls upon Him, and removes the evil…’</a:t>
            </a:r>
            <a:r>
              <a:rPr lang="en-GB" sz="1200" b="0" i="0" kern="1200" dirty="0" smtClean="0">
                <a:solidFill>
                  <a:schemeClr val="tx1"/>
                </a:solidFill>
                <a:effectLst/>
                <a:latin typeface="+mn-lt"/>
                <a:ea typeface="+mn-ea"/>
                <a:cs typeface="+mn-cs"/>
              </a:rPr>
              <a:t> (27:63)</a:t>
            </a:r>
          </a:p>
          <a:p>
            <a:r>
              <a:rPr lang="en-GB" sz="1200" b="0" i="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11</a:t>
            </a:fld>
            <a:endParaRPr lang="en-US"/>
          </a:p>
        </p:txBody>
      </p:sp>
    </p:spTree>
    <p:extLst>
      <p:ext uri="{BB962C8B-B14F-4D97-AF65-F5344CB8AC3E}">
        <p14:creationId xmlns:p14="http://schemas.microsoft.com/office/powerpoint/2010/main" val="2302253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In an assembly in Lahore where non-Ahmadis were also present, the Promised Messiah (on whom be peace) delivered a long address on</a:t>
            </a:r>
            <a:r>
              <a:rPr lang="en-GB" sz="1200" b="0" i="1" kern="1200" dirty="0" smtClean="0">
                <a:solidFill>
                  <a:schemeClr val="tx1"/>
                </a:solidFill>
                <a:effectLst/>
                <a:latin typeface="+mn-lt"/>
                <a:ea typeface="+mn-ea"/>
                <a:cs typeface="+mn-cs"/>
              </a:rPr>
              <a:t> dua</a:t>
            </a:r>
            <a:r>
              <a:rPr lang="en-GB" sz="1200" b="0" i="0" kern="1200" dirty="0" smtClean="0">
                <a:solidFill>
                  <a:schemeClr val="tx1"/>
                </a:solidFill>
                <a:effectLst/>
                <a:latin typeface="+mn-lt"/>
                <a:ea typeface="+mn-ea"/>
                <a:cs typeface="+mn-cs"/>
              </a:rPr>
              <a:t>, during which he said: ‘The true significance of Islam is that man makes his own preference secondary to the preference of God. However, the truth is that this station cannot be attained by one’s own power. Although there is no doubt that it is man’s obligation to make endeavours for this. The true and real source to attain this station is </a:t>
            </a:r>
            <a:r>
              <a:rPr lang="en-GB" sz="1200" b="0" i="1" kern="1200" dirty="0" smtClean="0">
                <a:solidFill>
                  <a:schemeClr val="tx1"/>
                </a:solidFill>
                <a:effectLst/>
                <a:latin typeface="+mn-lt"/>
                <a:ea typeface="+mn-ea"/>
                <a:cs typeface="+mn-cs"/>
              </a:rPr>
              <a:t>dua</a:t>
            </a:r>
            <a:r>
              <a:rPr lang="en-GB" sz="1200" b="0" i="0" kern="1200" dirty="0" smtClean="0">
                <a:solidFill>
                  <a:schemeClr val="tx1"/>
                </a:solidFill>
                <a:effectLst/>
                <a:latin typeface="+mn-lt"/>
                <a:ea typeface="+mn-ea"/>
                <a:cs typeface="+mn-cs"/>
              </a:rPr>
              <a:t>. Man is weak, unless he attains strength and help from </a:t>
            </a:r>
            <a:r>
              <a:rPr lang="en-GB" sz="1200" b="0" i="1" kern="1200" dirty="0" smtClean="0">
                <a:solidFill>
                  <a:schemeClr val="tx1"/>
                </a:solidFill>
                <a:effectLst/>
                <a:latin typeface="+mn-lt"/>
                <a:ea typeface="+mn-ea"/>
                <a:cs typeface="+mn-cs"/>
              </a:rPr>
              <a:t>dua</a:t>
            </a:r>
            <a:r>
              <a:rPr lang="en-GB" sz="1200" b="0" i="0" kern="1200" dirty="0" smtClean="0">
                <a:solidFill>
                  <a:schemeClr val="tx1"/>
                </a:solidFill>
                <a:effectLst/>
                <a:latin typeface="+mn-lt"/>
                <a:ea typeface="+mn-ea"/>
                <a:cs typeface="+mn-cs"/>
              </a:rPr>
              <a:t>, he cannot traverse this difficult passage. God Himself has stated regarding man’s weakness and infirmity: </a:t>
            </a:r>
            <a:r>
              <a:rPr lang="en-GB" sz="1200" b="1" i="0" kern="1200" dirty="0" smtClean="0">
                <a:solidFill>
                  <a:schemeClr val="tx1"/>
                </a:solidFill>
                <a:effectLst/>
                <a:latin typeface="+mn-lt"/>
                <a:ea typeface="+mn-ea"/>
                <a:cs typeface="+mn-cs"/>
              </a:rPr>
              <a:t>‘… for man has been created weak.’</a:t>
            </a:r>
            <a:r>
              <a:rPr lang="en-GB" sz="1200" b="0" i="0" kern="1200" dirty="0" smtClean="0">
                <a:solidFill>
                  <a:schemeClr val="tx1"/>
                </a:solidFill>
                <a:effectLst/>
                <a:latin typeface="+mn-lt"/>
                <a:ea typeface="+mn-ea"/>
                <a:cs typeface="+mn-cs"/>
              </a:rPr>
              <a:t> (4:29). Thus, in spite of such weakness, it is vain imagination to claim attaining such an elevated station through one’s own strength. For this, there is a great need of </a:t>
            </a:r>
            <a:r>
              <a:rPr lang="en-GB" sz="1200" b="0" i="1" kern="1200" dirty="0" smtClean="0">
                <a:solidFill>
                  <a:schemeClr val="tx1"/>
                </a:solidFill>
                <a:effectLst/>
                <a:latin typeface="+mn-lt"/>
                <a:ea typeface="+mn-ea"/>
                <a:cs typeface="+mn-cs"/>
              </a:rPr>
              <a:t>dua; dua </a:t>
            </a:r>
            <a:r>
              <a:rPr lang="en-GB" sz="1200" b="0" i="0" kern="1200" dirty="0" smtClean="0">
                <a:solidFill>
                  <a:schemeClr val="tx1"/>
                </a:solidFill>
                <a:effectLst/>
                <a:latin typeface="+mn-lt"/>
                <a:ea typeface="+mn-ea"/>
                <a:cs typeface="+mn-cs"/>
              </a:rPr>
              <a:t>has tremendous power which solves great difficulties and man traverses challenging passages with extreme ease. </a:t>
            </a:r>
            <a:r>
              <a:rPr lang="en-GB" sz="1200" b="0" i="1" kern="1200" dirty="0" smtClean="0">
                <a:solidFill>
                  <a:schemeClr val="tx1"/>
                </a:solidFill>
                <a:effectLst/>
                <a:latin typeface="+mn-lt"/>
                <a:ea typeface="+mn-ea"/>
                <a:cs typeface="+mn-cs"/>
              </a:rPr>
              <a:t>Dua</a:t>
            </a:r>
            <a:r>
              <a:rPr lang="en-GB" sz="1200" b="0" i="0" kern="1200" dirty="0" smtClean="0">
                <a:solidFill>
                  <a:schemeClr val="tx1"/>
                </a:solidFill>
                <a:effectLst/>
                <a:latin typeface="+mn-lt"/>
                <a:ea typeface="+mn-ea"/>
                <a:cs typeface="+mn-cs"/>
              </a:rPr>
              <a:t> is a channel which absorbs that power and beneficence which comes from God. One who engages in prayers with profusion, ultimately attracts this beneficence…Indeed, prayer on its own is not God’s will. Rather, first all efforts and endeavours should be brought in action and then prayer made. To not avail of planning and only avail of prayer is ignorance of the etiquette of </a:t>
            </a:r>
            <a:r>
              <a:rPr lang="en-GB" sz="1200" b="0" i="1" kern="1200" dirty="0" smtClean="0">
                <a:solidFill>
                  <a:schemeClr val="tx1"/>
                </a:solidFill>
                <a:effectLst/>
                <a:latin typeface="+mn-lt"/>
                <a:ea typeface="+mn-ea"/>
                <a:cs typeface="+mn-cs"/>
              </a:rPr>
              <a:t>dua</a:t>
            </a:r>
            <a:r>
              <a:rPr lang="en-GB" sz="1200" b="0" i="0" kern="1200" dirty="0" smtClean="0">
                <a:solidFill>
                  <a:schemeClr val="tx1"/>
                </a:solidFill>
                <a:effectLst/>
                <a:latin typeface="+mn-lt"/>
                <a:ea typeface="+mn-ea"/>
                <a:cs typeface="+mn-cs"/>
              </a:rPr>
              <a:t> and is challenging God. And to only rely on planning and to consider </a:t>
            </a:r>
            <a:r>
              <a:rPr lang="en-GB" sz="1200" b="0" i="1" kern="1200" dirty="0" smtClean="0">
                <a:solidFill>
                  <a:schemeClr val="tx1"/>
                </a:solidFill>
                <a:effectLst/>
                <a:latin typeface="+mn-lt"/>
                <a:ea typeface="+mn-ea"/>
                <a:cs typeface="+mn-cs"/>
              </a:rPr>
              <a:t>dua</a:t>
            </a:r>
            <a:r>
              <a:rPr lang="en-GB" sz="1200" b="0" i="0" kern="1200" dirty="0" smtClean="0">
                <a:solidFill>
                  <a:schemeClr val="tx1"/>
                </a:solidFill>
                <a:effectLst/>
                <a:latin typeface="+mn-lt"/>
                <a:ea typeface="+mn-ea"/>
                <a:cs typeface="+mn-cs"/>
              </a:rPr>
              <a:t> nothing is atheism/non-belief…</a:t>
            </a:r>
            <a:r>
              <a:rPr lang="en-GB" sz="1200" b="0" i="1" kern="1200" dirty="0" smtClean="0">
                <a:solidFill>
                  <a:schemeClr val="tx1"/>
                </a:solidFill>
                <a:effectLst/>
                <a:latin typeface="+mn-lt"/>
                <a:ea typeface="+mn-ea"/>
                <a:cs typeface="+mn-cs"/>
              </a:rPr>
              <a:t>Dua</a:t>
            </a:r>
            <a:r>
              <a:rPr lang="en-GB" sz="1200" b="0" i="0" kern="1200" dirty="0" smtClean="0">
                <a:solidFill>
                  <a:schemeClr val="tx1"/>
                </a:solidFill>
                <a:effectLst/>
                <a:latin typeface="+mn-lt"/>
                <a:ea typeface="+mn-ea"/>
                <a:cs typeface="+mn-cs"/>
              </a:rPr>
              <a:t> is a great treasure. No calamity will befall one who does not abandon </a:t>
            </a:r>
            <a:r>
              <a:rPr lang="en-GB" sz="1200" b="0" i="1" kern="1200" dirty="0" smtClean="0">
                <a:solidFill>
                  <a:schemeClr val="tx1"/>
                </a:solidFill>
                <a:effectLst/>
                <a:latin typeface="+mn-lt"/>
                <a:ea typeface="+mn-ea"/>
                <a:cs typeface="+mn-cs"/>
              </a:rPr>
              <a:t>dua.’</a:t>
            </a:r>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12</a:t>
            </a:fld>
            <a:endParaRPr lang="en-US"/>
          </a:p>
        </p:txBody>
      </p:sp>
    </p:spTree>
    <p:extLst>
      <p:ext uri="{BB962C8B-B14F-4D97-AF65-F5344CB8AC3E}">
        <p14:creationId xmlns:p14="http://schemas.microsoft.com/office/powerpoint/2010/main" val="38537126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a:off x="0" y="0"/>
            <a:ext cx="9144000" cy="342900"/>
          </a:xfrm>
          <a:prstGeom prst="rect">
            <a:avLst/>
          </a:prstGeom>
          <a:noFill/>
          <a:ln w="9525">
            <a:noFill/>
            <a:miter lim="800000"/>
            <a:headEnd/>
            <a:tailEnd/>
          </a:ln>
        </p:spPr>
      </p:pic>
      <p:pic>
        <p:nvPicPr>
          <p:cNvPr id="5" name="Picture 5" descr="alislam-logo-large.png"/>
          <p:cNvPicPr>
            <a:picLocks noChangeAspect="1"/>
          </p:cNvPicPr>
          <p:nvPr userDrawn="1"/>
        </p:nvPicPr>
        <p:blipFill>
          <a:blip r:embed="rId3" cstate="print"/>
          <a:srcRect/>
          <a:stretch>
            <a:fillRect/>
          </a:stretch>
        </p:blipFill>
        <p:spPr bwMode="auto">
          <a:xfrm>
            <a:off x="7924800" y="31750"/>
            <a:ext cx="1090613" cy="296863"/>
          </a:xfrm>
          <a:prstGeom prst="rect">
            <a:avLst/>
          </a:prstGeom>
          <a:noFill/>
          <a:ln w="9525">
            <a:noFill/>
            <a:miter lim="800000"/>
            <a:headEnd/>
            <a:tailEnd/>
          </a:ln>
        </p:spPr>
      </p:pic>
      <p:sp>
        <p:nvSpPr>
          <p:cNvPr id="2" name="Title 1"/>
          <p:cNvSpPr>
            <a:spLocks noGrp="1"/>
          </p:cNvSpPr>
          <p:nvPr>
            <p:ph type="title"/>
          </p:nvPr>
        </p:nvSpPr>
        <p:spPr>
          <a:xfrm>
            <a:off x="457200" y="457200"/>
            <a:ext cx="8229600" cy="9144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343400"/>
          </a:xfrm>
          <a:prstGeom prst="rect">
            <a:avLst/>
          </a:prstGeom>
        </p:spPr>
        <p:txBody>
          <a:bodyPr/>
          <a:lstStyle>
            <a:lvl1pPr marL="228600" indent="-228600" algn="l">
              <a:lnSpc>
                <a:spcPct val="100000"/>
              </a:lnSpc>
              <a:spcBef>
                <a:spcPts val="1080"/>
              </a:spcBef>
              <a:buFont typeface="Arial" pitchFamily="34" charset="0"/>
              <a:buChar char="•"/>
              <a:defRPr sz="1800">
                <a:solidFill>
                  <a:schemeClr val="accent2">
                    <a:lumMod val="50000"/>
                  </a:schemeClr>
                </a:solidFill>
              </a:defRPr>
            </a:lvl1pPr>
            <a:lvl2pPr marL="569913" indent="-225425">
              <a:spcBef>
                <a:spcPts val="480"/>
              </a:spcBef>
              <a:buFont typeface="Arial" pitchFamily="34" charset="0"/>
              <a:buChar char="–"/>
              <a:defRPr sz="1400">
                <a:solidFill>
                  <a:schemeClr val="accent2">
                    <a:lumMod val="50000"/>
                  </a:schemeClr>
                </a:solidFill>
              </a:defRPr>
            </a:lvl2pPr>
            <a:lvl3pPr marL="854075" indent="-163513" algn="l">
              <a:lnSpc>
                <a:spcPct val="100000"/>
              </a:lnSpc>
              <a:spcBef>
                <a:spcPts val="420"/>
              </a:spcBef>
              <a:buFont typeface="Arial" pitchFamily="34" charset="0"/>
              <a:buChar char="&gt;"/>
              <a:defRPr sz="1200" baseline="0">
                <a:solidFill>
                  <a:schemeClr val="accent2">
                    <a:lumMod val="50000"/>
                  </a:schemeClr>
                </a:solidFill>
              </a:defRPr>
            </a:lvl3pPr>
            <a:lvl4pPr marL="1087438" indent="-173038" algn="l">
              <a:lnSpc>
                <a:spcPct val="100000"/>
              </a:lnSpc>
              <a:spcBef>
                <a:spcPts val="140"/>
              </a:spcBef>
              <a:buFont typeface="Arial" pitchFamily="34" charset="0"/>
              <a:buChar char="&gt;"/>
              <a:defRPr sz="1000">
                <a:solidFill>
                  <a:schemeClr val="accent2">
                    <a:lumMod val="50000"/>
                  </a:schemeClr>
                </a:solidFill>
              </a:defRPr>
            </a:lvl4pPr>
            <a:lvl5pPr marL="1311275" indent="-163513" algn="l">
              <a:lnSpc>
                <a:spcPct val="100000"/>
              </a:lnSpc>
              <a:buFont typeface="Arial" pitchFamily="34" charset="0"/>
              <a:buChar char="&gt;"/>
              <a:defRPr sz="1000" baseline="0">
                <a:solidFill>
                  <a:schemeClr val="accent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a:spLocks noGrp="1" noChangeArrowheads="1"/>
          </p:cNvSpPr>
          <p:nvPr>
            <p:ph type="sldNum" sz="quarter" idx="10"/>
          </p:nvPr>
        </p:nvSpPr>
        <p:spPr/>
        <p:txBody>
          <a:bodyPr/>
          <a:lstStyle>
            <a:lvl1pPr>
              <a:defRPr/>
            </a:lvl1pPr>
          </a:lstStyle>
          <a:p>
            <a:pPr>
              <a:defRPr/>
            </a:pPr>
            <a:fld id="{FA8C548F-3618-424D-960D-0F454BA6E7F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7" name="Content Placeholder 11"/>
          <p:cNvSpPr>
            <a:spLocks noGrp="1"/>
          </p:cNvSpPr>
          <p:nvPr>
            <p:ph sz="quarter" idx="14"/>
          </p:nvPr>
        </p:nvSpPr>
        <p:spPr>
          <a:xfrm>
            <a:off x="5943600" y="4267200"/>
            <a:ext cx="2964586" cy="1409700"/>
          </a:xfrm>
          <a:prstGeom prst="rect">
            <a:avLst/>
          </a:prstGeom>
        </p:spPr>
        <p:txBody>
          <a:bodyPr/>
          <a:lstStyle>
            <a:lvl1pPr marL="0" indent="0" algn="l">
              <a:spcBef>
                <a:spcPts val="0"/>
              </a:spcBef>
              <a:spcAft>
                <a:spcPct val="0"/>
              </a:spcAft>
              <a:buFontTx/>
              <a:buNone/>
              <a:defRPr sz="1300"/>
            </a:lvl1pPr>
            <a:lvl2pPr>
              <a:buNone/>
              <a:defRPr sz="1300"/>
            </a:lvl2pPr>
            <a:lvl3pPr>
              <a:buNone/>
              <a:defRPr sz="1300"/>
            </a:lvl3pPr>
            <a:lvl4pPr>
              <a:buNone/>
              <a:defRPr sz="1300"/>
            </a:lvl4pPr>
          </a:lstStyle>
          <a:p>
            <a:pPr lvl="0"/>
            <a:r>
              <a:rPr lang="en-US" smtClean="0"/>
              <a:t>Click to edit Master text styles</a:t>
            </a:r>
          </a:p>
        </p:txBody>
      </p:sp>
      <p:sp>
        <p:nvSpPr>
          <p:cNvPr id="6" name="Title 10"/>
          <p:cNvSpPr>
            <a:spLocks noGrp="1"/>
          </p:cNvSpPr>
          <p:nvPr>
            <p:ph type="title"/>
          </p:nvPr>
        </p:nvSpPr>
        <p:spPr>
          <a:xfrm>
            <a:off x="457200" y="1030415"/>
            <a:ext cx="7758113" cy="491346"/>
          </a:xfrm>
        </p:spPr>
        <p:txBody>
          <a:bodyPr/>
          <a:lstStyle>
            <a:lvl1pPr algn="l">
              <a:defRPr sz="3200" baseline="0">
                <a:solidFill>
                  <a:schemeClr val="accent2">
                    <a:lumMod val="50000"/>
                  </a:schemeClr>
                </a:solidFill>
              </a:defRPr>
            </a:lvl1pPr>
          </a:lstStyle>
          <a:p>
            <a:r>
              <a:rPr lang="en-US" smtClean="0"/>
              <a:t>Click to edit Master title style</a:t>
            </a:r>
            <a:endParaRPr lang="en-US" dirty="0"/>
          </a:p>
        </p:txBody>
      </p:sp>
      <p:sp>
        <p:nvSpPr>
          <p:cNvPr id="8" name="Text Placeholder 12"/>
          <p:cNvSpPr>
            <a:spLocks noGrp="1"/>
          </p:cNvSpPr>
          <p:nvPr>
            <p:ph type="body" sz="quarter" idx="11"/>
          </p:nvPr>
        </p:nvSpPr>
        <p:spPr>
          <a:xfrm>
            <a:off x="457200" y="1536768"/>
            <a:ext cx="7786688" cy="419101"/>
          </a:xfrm>
        </p:spPr>
        <p:txBody>
          <a:bodyPr/>
          <a:lstStyle>
            <a:lvl1pPr marL="0" indent="0" algn="l">
              <a:spcBef>
                <a:spcPts val="0"/>
              </a:spcBef>
              <a:buNone/>
              <a:defRPr sz="2000">
                <a:solidFill>
                  <a:schemeClr val="accent2">
                    <a:lumMod val="50000"/>
                  </a:schemeClr>
                </a:solidFill>
              </a:defRPr>
            </a:lvl1p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pter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0" y="4627563"/>
            <a:ext cx="9144000" cy="649287"/>
          </a:xfrm>
          <a:prstGeom prst="rect">
            <a:avLst/>
          </a:prstGeom>
          <a:gradFill flip="none" rotWithShape="1">
            <a:gsLst>
              <a:gs pos="32000">
                <a:srgbClr val="043A0D"/>
              </a:gs>
              <a:gs pos="7000">
                <a:schemeClr val="bg1"/>
              </a:gs>
            </a:gsLst>
            <a:lin ang="0" scaled="0"/>
            <a:tileRect/>
          </a:gradFill>
          <a:ln w="3175" algn="ctr">
            <a:no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defRPr/>
            </a:pPr>
            <a:endParaRPr lang="en-US"/>
          </a:p>
        </p:txBody>
      </p:sp>
      <p:sp>
        <p:nvSpPr>
          <p:cNvPr id="16" name="Text Placeholder 15"/>
          <p:cNvSpPr>
            <a:spLocks noGrp="1"/>
          </p:cNvSpPr>
          <p:nvPr>
            <p:ph type="body" sz="quarter" idx="14"/>
          </p:nvPr>
        </p:nvSpPr>
        <p:spPr>
          <a:xfrm>
            <a:off x="2389632" y="4645152"/>
            <a:ext cx="6327648" cy="566928"/>
          </a:xfrm>
          <a:prstGeom prst="rect">
            <a:avLst/>
          </a:prstGeom>
        </p:spPr>
        <p:txBody>
          <a:bodyPr/>
          <a:lstStyle>
            <a:lvl1pPr algn="r">
              <a:buNone/>
              <a:defRPr sz="3000">
                <a:solidFill>
                  <a:schemeClr val="bg1"/>
                </a:solidFill>
              </a:defRPr>
            </a:lvl1pPr>
          </a:lstStyle>
          <a:p>
            <a:pPr lvl="0"/>
            <a:r>
              <a:rPr lang="en-US" smtClean="0"/>
              <a:t>Click to edit Master text styles</a:t>
            </a:r>
          </a:p>
        </p:txBody>
      </p:sp>
      <p:sp>
        <p:nvSpPr>
          <p:cNvPr id="4" name="Rectangle 6"/>
          <p:cNvSpPr>
            <a:spLocks noGrp="1" noChangeArrowheads="1"/>
          </p:cNvSpPr>
          <p:nvPr>
            <p:ph type="sldNum" sz="quarter" idx="15"/>
          </p:nvPr>
        </p:nvSpPr>
        <p:spPr/>
        <p:txBody>
          <a:bodyPr/>
          <a:lstStyle>
            <a:lvl1pPr>
              <a:defRPr/>
            </a:lvl1pPr>
          </a:lstStyle>
          <a:p>
            <a:pPr>
              <a:defRPr/>
            </a:pPr>
            <a:fld id="{75D4C4EE-059D-4A9C-8639-5B6BD6EE05B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CABA0CFE-3F99-43B6-88E0-F27CE20FBF5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28498BC-794E-4201-BE4F-17D055A60FA4}" type="datetimeFigureOut">
              <a:rPr lang="en-US" smtClean="0"/>
              <a:pPr/>
              <a:t>5/21/2011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CE37E130-6A78-4555-AC29-F1744791E90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228600" y="6432550"/>
            <a:ext cx="304800" cy="381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just" eaLnBrk="0" fontAlgn="auto" hangingPunct="0">
              <a:spcBef>
                <a:spcPts val="0"/>
              </a:spcBef>
              <a:spcAft>
                <a:spcPts val="0"/>
              </a:spcAft>
              <a:defRPr sz="900">
                <a:latin typeface="Arial" charset="0"/>
                <a:ea typeface="ＭＳ Ｐゴシック" pitchFamily="1" charset="-128"/>
                <a:cs typeface="+mn-cs"/>
              </a:defRPr>
            </a:lvl1pPr>
          </a:lstStyle>
          <a:p>
            <a:pPr>
              <a:defRPr/>
            </a:pPr>
            <a:fld id="{4D673B61-CB28-4AB8-8B4B-177ED7D1A0E7}" type="slidenum">
              <a:rPr lang="en-US"/>
              <a:pPr>
                <a:defRPr/>
              </a:pPr>
              <a:t>‹#›</a:t>
            </a:fld>
            <a:endParaRPr lang="en-US"/>
          </a:p>
        </p:txBody>
      </p:sp>
      <p:sp>
        <p:nvSpPr>
          <p:cNvPr id="1027"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8" name="Text Placeholder 13"/>
          <p:cNvSpPr>
            <a:spLocks noGrp="1"/>
          </p:cNvSpPr>
          <p:nvPr>
            <p:ph type="body" idx="1"/>
          </p:nvPr>
        </p:nvSpPr>
        <p:spPr bwMode="auto">
          <a:xfrm>
            <a:off x="457200" y="1600200"/>
            <a:ext cx="8229600" cy="43434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55" r:id="rId1"/>
    <p:sldLayoutId id="2147483757" r:id="rId2"/>
    <p:sldLayoutId id="2147483758" r:id="rId3"/>
    <p:sldLayoutId id="2147483754" r:id="rId4"/>
    <p:sldLayoutId id="2147483759" r:id="rId5"/>
  </p:sldLayoutIdLst>
  <p:txStyles>
    <p:titleStyle>
      <a:lvl1pPr algn="l" rtl="0" eaLnBrk="0" fontAlgn="base" hangingPunct="0">
        <a:spcBef>
          <a:spcPct val="0"/>
        </a:spcBef>
        <a:spcAft>
          <a:spcPct val="0"/>
        </a:spcAft>
        <a:defRPr sz="3000">
          <a:solidFill>
            <a:srgbClr val="326023"/>
          </a:solidFill>
          <a:latin typeface="+mj-lt"/>
          <a:ea typeface="+mj-ea"/>
          <a:cs typeface="ＭＳ Ｐゴシック"/>
        </a:defRPr>
      </a:lvl1pPr>
      <a:lvl2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2pPr>
      <a:lvl3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3pPr>
      <a:lvl4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4pPr>
      <a:lvl5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5pPr>
      <a:lvl6pPr marL="457200" algn="l" rtl="0" eaLnBrk="1" fontAlgn="base" hangingPunct="1">
        <a:spcBef>
          <a:spcPct val="0"/>
        </a:spcBef>
        <a:spcAft>
          <a:spcPct val="0"/>
        </a:spcAft>
        <a:defRPr sz="3000">
          <a:solidFill>
            <a:srgbClr val="557EB9"/>
          </a:solidFill>
          <a:latin typeface="Arial" charset="0"/>
          <a:ea typeface="ＭＳ Ｐゴシック" pitchFamily="1" charset="-128"/>
        </a:defRPr>
      </a:lvl6pPr>
      <a:lvl7pPr marL="914400" algn="l" rtl="0" eaLnBrk="1" fontAlgn="base" hangingPunct="1">
        <a:spcBef>
          <a:spcPct val="0"/>
        </a:spcBef>
        <a:spcAft>
          <a:spcPct val="0"/>
        </a:spcAft>
        <a:defRPr sz="3000">
          <a:solidFill>
            <a:srgbClr val="557EB9"/>
          </a:solidFill>
          <a:latin typeface="Arial" charset="0"/>
          <a:ea typeface="ＭＳ Ｐゴシック" pitchFamily="1" charset="-128"/>
        </a:defRPr>
      </a:lvl7pPr>
      <a:lvl8pPr marL="1371600" algn="l" rtl="0" eaLnBrk="1" fontAlgn="base" hangingPunct="1">
        <a:spcBef>
          <a:spcPct val="0"/>
        </a:spcBef>
        <a:spcAft>
          <a:spcPct val="0"/>
        </a:spcAft>
        <a:defRPr sz="3000">
          <a:solidFill>
            <a:srgbClr val="557EB9"/>
          </a:solidFill>
          <a:latin typeface="Arial" charset="0"/>
          <a:ea typeface="ＭＳ Ｐゴシック" pitchFamily="1" charset="-128"/>
        </a:defRPr>
      </a:lvl8pPr>
      <a:lvl9pPr marL="1828800" algn="l" rtl="0" eaLnBrk="1" fontAlgn="base" hangingPunct="1">
        <a:spcBef>
          <a:spcPct val="0"/>
        </a:spcBef>
        <a:spcAft>
          <a:spcPct val="0"/>
        </a:spcAft>
        <a:defRPr sz="3000">
          <a:solidFill>
            <a:srgbClr val="557EB9"/>
          </a:solidFill>
          <a:latin typeface="Arial" charset="0"/>
          <a:ea typeface="ＭＳ Ｐゴシック" pitchFamily="1" charset="-128"/>
        </a:defRPr>
      </a:lvl9pPr>
    </p:titleStyle>
    <p:bodyStyle>
      <a:lvl1pPr marL="228600" indent="-228600" algn="just" rtl="0" eaLnBrk="0" fontAlgn="base" hangingPunct="0">
        <a:spcBef>
          <a:spcPts val="1075"/>
        </a:spcBef>
        <a:spcAft>
          <a:spcPct val="0"/>
        </a:spcAft>
        <a:buClr>
          <a:srgbClr val="557EB9"/>
        </a:buClr>
        <a:buChar char="•"/>
        <a:defRPr sz="3200">
          <a:solidFill>
            <a:schemeClr val="tx1"/>
          </a:solidFill>
          <a:latin typeface="+mn-lt"/>
          <a:ea typeface="+mn-ea"/>
          <a:cs typeface="+mn-cs"/>
        </a:defRPr>
      </a:lvl1pPr>
      <a:lvl2pPr marL="569913" indent="-225425" algn="l" rtl="0" eaLnBrk="0" fontAlgn="base" hangingPunct="0">
        <a:spcBef>
          <a:spcPts val="475"/>
        </a:spcBef>
        <a:spcAft>
          <a:spcPct val="0"/>
        </a:spcAft>
        <a:buClr>
          <a:srgbClr val="557EB9"/>
        </a:buClr>
        <a:buFont typeface="Arial" charset="0"/>
        <a:buChar char="–"/>
        <a:defRPr sz="1400">
          <a:solidFill>
            <a:schemeClr val="tx1"/>
          </a:solidFill>
          <a:latin typeface="+mn-lt"/>
          <a:cs typeface="+mn-cs"/>
        </a:defRPr>
      </a:lvl2pPr>
      <a:lvl3pPr marL="854075" indent="-163513" algn="l" rtl="0" eaLnBrk="0" fontAlgn="base" hangingPunct="0">
        <a:spcBef>
          <a:spcPts val="425"/>
        </a:spcBef>
        <a:spcAft>
          <a:spcPct val="0"/>
        </a:spcAft>
        <a:buClr>
          <a:srgbClr val="557EB9"/>
        </a:buClr>
        <a:buFont typeface="Arial" charset="0"/>
        <a:buChar char="&gt;"/>
        <a:defRPr sz="1200">
          <a:solidFill>
            <a:schemeClr val="tx1"/>
          </a:solidFill>
          <a:latin typeface="+mn-lt"/>
          <a:cs typeface="+mn-cs"/>
        </a:defRPr>
      </a:lvl3pPr>
      <a:lvl4pPr marL="1087438" indent="-173038" algn="l" rtl="0" eaLnBrk="0" fontAlgn="base" hangingPunct="0">
        <a:spcBef>
          <a:spcPts val="138"/>
        </a:spcBef>
        <a:spcAft>
          <a:spcPct val="0"/>
        </a:spcAft>
        <a:buClr>
          <a:srgbClr val="557EB9"/>
        </a:buClr>
        <a:buFont typeface="Arial" charset="0"/>
        <a:buChar char="&gt;"/>
        <a:defRPr sz="1000">
          <a:solidFill>
            <a:schemeClr val="tx1"/>
          </a:solidFill>
          <a:latin typeface="+mn-lt"/>
          <a:cs typeface="+mn-cs"/>
        </a:defRPr>
      </a:lvl4pPr>
      <a:lvl5pPr marL="1311275" indent="-163513" algn="l" rtl="0" eaLnBrk="0" fontAlgn="base" hangingPunct="0">
        <a:spcBef>
          <a:spcPts val="125"/>
        </a:spcBef>
        <a:spcAft>
          <a:spcPct val="0"/>
        </a:spcAft>
        <a:buClr>
          <a:srgbClr val="557EB9"/>
        </a:buClr>
        <a:buFont typeface="Arial" charset="0"/>
        <a:buChar char="&gt;"/>
        <a:defRPr sz="1000">
          <a:solidFill>
            <a:schemeClr val="tx1"/>
          </a:solidFill>
          <a:latin typeface="+mn-lt"/>
          <a:cs typeface="+mn-cs"/>
        </a:defRPr>
      </a:lvl5pPr>
      <a:lvl6pPr marL="15430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6pPr>
      <a:lvl7pPr marL="20002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7pPr>
      <a:lvl8pPr marL="24574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8pPr>
      <a:lvl9pPr marL="29146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0.jpeg"/><Relationship Id="rId7" Type="http://schemas.openxmlformats.org/officeDocument/2006/relationships/diagramColors" Target="../diagrams/colors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5468202" y="3657601"/>
            <a:ext cx="3433549" cy="3013314"/>
          </a:xfrm>
          <a:prstGeom prst="roundRect">
            <a:avLst>
              <a:gd name="adj" fmla="val 8594"/>
            </a:avLst>
          </a:prstGeom>
          <a:solidFill>
            <a:srgbClr val="FFFFFF">
              <a:shade val="85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 name="Rounded Rectangle 2"/>
          <p:cNvSpPr/>
          <p:nvPr/>
        </p:nvSpPr>
        <p:spPr>
          <a:xfrm>
            <a:off x="914400" y="6172201"/>
            <a:ext cx="40386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May 20</a:t>
            </a:r>
            <a:r>
              <a:rPr lang="en-GB" sz="2000" baseline="30000" dirty="0" smtClean="0"/>
              <a:t>th</a:t>
            </a:r>
            <a:r>
              <a:rPr lang="en-GB" sz="2000" dirty="0" smtClean="0"/>
              <a:t> 2011 </a:t>
            </a:r>
            <a:endParaRPr lang="en-GB" sz="2000" dirty="0"/>
          </a:p>
        </p:txBody>
      </p:sp>
      <p:sp>
        <p:nvSpPr>
          <p:cNvPr id="9" name="Rounded Rectangle 8"/>
          <p:cNvSpPr/>
          <p:nvPr/>
        </p:nvSpPr>
        <p:spPr>
          <a:xfrm>
            <a:off x="533399" y="275873"/>
            <a:ext cx="4543425" cy="1691432"/>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Potent Power of </a:t>
            </a:r>
            <a:r>
              <a:rPr lang="en-GB" sz="3200" dirty="0" err="1"/>
              <a:t>Salaat</a:t>
            </a:r>
            <a:r>
              <a:rPr lang="en-GB" sz="3200" dirty="0"/>
              <a:t>, Dua and connection with God</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502" b="-1"/>
          <a:stretch/>
        </p:blipFill>
        <p:spPr bwMode="auto">
          <a:xfrm>
            <a:off x="533400" y="2320121"/>
            <a:ext cx="4543425" cy="369968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ttp://www.alislam.org/friday-sermon/friday-sermon-images/FS-1.jp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7785" t="-1" r="16765" b="19072"/>
          <a:stretch/>
        </p:blipFill>
        <p:spPr bwMode="auto">
          <a:xfrm>
            <a:off x="5468202" y="303169"/>
            <a:ext cx="3218598" cy="3049632"/>
          </a:xfrm>
          <a:prstGeom prst="ellipse">
            <a:avLst/>
          </a:prstGeom>
          <a:solidFill>
            <a:srgbClr val="FFFFFF">
              <a:shade val="85000"/>
            </a:srgbClr>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pic>
    </p:spTree>
    <p:extLst>
      <p:ext uri="{BB962C8B-B14F-4D97-AF65-F5344CB8AC3E}">
        <p14:creationId xmlns:p14="http://schemas.microsoft.com/office/powerpoint/2010/main" val="2776732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b="1" u="sng" dirty="0" smtClean="0"/>
              <a:t>An important advice</a:t>
            </a:r>
            <a:endParaRPr lang="en-GB" b="1" u="sng" dirty="0"/>
          </a:p>
        </p:txBody>
      </p:sp>
      <p:sp>
        <p:nvSpPr>
          <p:cNvPr id="3" name="Vertical Scroll 2"/>
          <p:cNvSpPr/>
          <p:nvPr/>
        </p:nvSpPr>
        <p:spPr>
          <a:xfrm>
            <a:off x="4953000" y="685800"/>
            <a:ext cx="3962400" cy="3733800"/>
          </a:xfrm>
          <a:prstGeom prst="verticalScroll">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anchor="ctr"/>
          <a:lstStyle/>
          <a:p>
            <a:pPr algn="ctr"/>
            <a:endParaRPr lang="en-GB" sz="2000" dirty="0">
              <a:solidFill>
                <a:schemeClr val="tx1"/>
              </a:solidFill>
              <a:latin typeface="Berlin Sans FB" pitchFamily="34" charset="0"/>
            </a:endParaRPr>
          </a:p>
          <a:p>
            <a:pPr algn="ctr"/>
            <a:r>
              <a:rPr lang="en-GB" sz="2000" dirty="0" smtClean="0">
                <a:solidFill>
                  <a:schemeClr val="tx1"/>
                </a:solidFill>
                <a:latin typeface="Berlin Sans FB" pitchFamily="34" charset="0"/>
              </a:rPr>
              <a:t> </a:t>
            </a:r>
            <a:r>
              <a:rPr lang="en-GB" sz="2000" dirty="0">
                <a:solidFill>
                  <a:schemeClr val="tx1"/>
                </a:solidFill>
                <a:latin typeface="Berlin Sans FB" pitchFamily="34" charset="0"/>
              </a:rPr>
              <a:t>‘Life is passing by, abandon negligence and adopt humility</a:t>
            </a:r>
            <a:r>
              <a:rPr lang="en-GB" sz="2000" dirty="0" smtClean="0">
                <a:solidFill>
                  <a:schemeClr val="tx1"/>
                </a:solidFill>
                <a:latin typeface="Berlin Sans FB" pitchFamily="34" charset="0"/>
              </a:rPr>
              <a:t>.</a:t>
            </a:r>
          </a:p>
          <a:p>
            <a:pPr algn="ctr"/>
            <a:endParaRPr lang="en-GB" sz="2000" dirty="0">
              <a:solidFill>
                <a:schemeClr val="tx1"/>
              </a:solidFill>
              <a:latin typeface="Berlin Sans FB" pitchFamily="34" charset="0"/>
            </a:endParaRPr>
          </a:p>
          <a:p>
            <a:pPr algn="ctr"/>
            <a:r>
              <a:rPr lang="en-GB" sz="2000" dirty="0" smtClean="0">
                <a:solidFill>
                  <a:schemeClr val="tx1"/>
                </a:solidFill>
                <a:latin typeface="Berlin Sans FB" pitchFamily="34" charset="0"/>
              </a:rPr>
              <a:t> </a:t>
            </a:r>
            <a:r>
              <a:rPr lang="en-GB" sz="2000" dirty="0">
                <a:solidFill>
                  <a:schemeClr val="tx1"/>
                </a:solidFill>
                <a:latin typeface="Berlin Sans FB" pitchFamily="34" charset="0"/>
              </a:rPr>
              <a:t>Pray to God in solitude that He may keep faith alive and that He is pleased with you.’</a:t>
            </a:r>
          </a:p>
        </p:txBody>
      </p:sp>
      <p:pic>
        <p:nvPicPr>
          <p:cNvPr id="4098" name="Picture 2" descr="The Promised Messia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86259"/>
            <a:ext cx="3918499" cy="4557977"/>
          </a:xfrm>
          <a:prstGeom prst="ellipse">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5800" y="5486400"/>
            <a:ext cx="3962400"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dirty="0">
                <a:solidFill>
                  <a:schemeClr val="tx1"/>
                </a:solidFill>
                <a:latin typeface="+mj-lt"/>
              </a:rPr>
              <a:t>The Promised Messiah (on whom be peace) said it was an important advice from him which he wished people listened to; he said</a:t>
            </a:r>
          </a:p>
        </p:txBody>
      </p:sp>
      <p:sp>
        <p:nvSpPr>
          <p:cNvPr id="6" name="Rounded Rectangle 5"/>
          <p:cNvSpPr/>
          <p:nvPr/>
        </p:nvSpPr>
        <p:spPr>
          <a:xfrm>
            <a:off x="6135425" y="6008428"/>
            <a:ext cx="28194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May 20</a:t>
            </a:r>
            <a:r>
              <a:rPr lang="en-GB" sz="2000" baseline="30000" dirty="0" smtClean="0"/>
              <a:t>th</a:t>
            </a:r>
            <a:r>
              <a:rPr lang="en-GB" sz="2000" dirty="0" smtClean="0"/>
              <a:t> 2011 </a:t>
            </a:r>
            <a:endParaRPr lang="en-GB" sz="2000" dirty="0"/>
          </a:p>
        </p:txBody>
      </p:sp>
    </p:spTree>
    <p:extLst>
      <p:ext uri="{BB962C8B-B14F-4D97-AF65-F5344CB8AC3E}">
        <p14:creationId xmlns:p14="http://schemas.microsoft.com/office/powerpoint/2010/main" val="215938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310487" y="1065663"/>
            <a:ext cx="4038600" cy="5591033"/>
          </a:xfrm>
          <a:prstGeom prst="verticalScroll">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GB" dirty="0">
                <a:solidFill>
                  <a:schemeClr val="tx1"/>
                </a:solidFill>
                <a:latin typeface="Berlin Sans FB" pitchFamily="34" charset="0"/>
              </a:rPr>
              <a:t>‘Until the heart is clean, prayer does not gain acceptance. Even if you have malice about a worldly matter with one person your prayer cannot be accepted</a:t>
            </a:r>
            <a:r>
              <a:rPr lang="en-GB" dirty="0" smtClean="0">
                <a:solidFill>
                  <a:schemeClr val="tx1"/>
                </a:solidFill>
                <a:latin typeface="Berlin Sans FB" pitchFamily="34" charset="0"/>
              </a:rPr>
              <a:t>.</a:t>
            </a:r>
          </a:p>
          <a:p>
            <a:pPr algn="ctr" fontAlgn="auto">
              <a:spcBef>
                <a:spcPts val="0"/>
              </a:spcBef>
              <a:spcAft>
                <a:spcPts val="0"/>
              </a:spcAft>
              <a:defRPr/>
            </a:pPr>
            <a:endParaRPr lang="en-GB" dirty="0">
              <a:solidFill>
                <a:schemeClr val="tx1"/>
              </a:solidFill>
              <a:latin typeface="Berlin Sans FB" pitchFamily="34" charset="0"/>
            </a:endParaRPr>
          </a:p>
          <a:p>
            <a:pPr algn="ctr" fontAlgn="auto">
              <a:spcBef>
                <a:spcPts val="0"/>
              </a:spcBef>
              <a:spcAft>
                <a:spcPts val="0"/>
              </a:spcAft>
              <a:defRPr/>
            </a:pPr>
            <a:r>
              <a:rPr lang="en-GB" dirty="0" smtClean="0">
                <a:solidFill>
                  <a:schemeClr val="tx1"/>
                </a:solidFill>
                <a:latin typeface="Berlin Sans FB" pitchFamily="34" charset="0"/>
              </a:rPr>
              <a:t> </a:t>
            </a:r>
            <a:r>
              <a:rPr lang="en-GB" dirty="0">
                <a:solidFill>
                  <a:schemeClr val="tx1"/>
                </a:solidFill>
                <a:latin typeface="Berlin Sans FB" pitchFamily="34" charset="0"/>
              </a:rPr>
              <a:t>It should be remembered very well not to have enmity with anyone over worldly matters</a:t>
            </a:r>
            <a:r>
              <a:rPr lang="en-GB" dirty="0" smtClean="0">
                <a:solidFill>
                  <a:schemeClr val="tx1"/>
                </a:solidFill>
                <a:latin typeface="Berlin Sans FB" pitchFamily="34" charset="0"/>
              </a:rPr>
              <a:t>.</a:t>
            </a:r>
          </a:p>
          <a:p>
            <a:pPr algn="ctr" fontAlgn="auto">
              <a:spcBef>
                <a:spcPts val="0"/>
              </a:spcBef>
              <a:spcAft>
                <a:spcPts val="0"/>
              </a:spcAft>
              <a:defRPr/>
            </a:pPr>
            <a:endParaRPr lang="en-GB" dirty="0">
              <a:solidFill>
                <a:schemeClr val="tx1"/>
              </a:solidFill>
              <a:latin typeface="Berlin Sans FB" pitchFamily="34" charset="0"/>
            </a:endParaRPr>
          </a:p>
          <a:p>
            <a:pPr algn="ctr" fontAlgn="auto">
              <a:spcBef>
                <a:spcPts val="0"/>
              </a:spcBef>
              <a:spcAft>
                <a:spcPts val="0"/>
              </a:spcAft>
              <a:defRPr/>
            </a:pPr>
            <a:r>
              <a:rPr lang="en-GB" dirty="0" smtClean="0">
                <a:solidFill>
                  <a:schemeClr val="tx1"/>
                </a:solidFill>
                <a:latin typeface="Berlin Sans FB" pitchFamily="34" charset="0"/>
              </a:rPr>
              <a:t> </a:t>
            </a:r>
            <a:r>
              <a:rPr lang="en-GB" b="1" dirty="0">
                <a:solidFill>
                  <a:schemeClr val="tx1"/>
                </a:solidFill>
                <a:latin typeface="Berlin Sans FB" pitchFamily="34" charset="0"/>
              </a:rPr>
              <a:t>What worth does this world and its matters have that one should keep enmity regarding them?’</a:t>
            </a:r>
          </a:p>
        </p:txBody>
      </p:sp>
      <p:sp>
        <p:nvSpPr>
          <p:cNvPr id="4" name="Title 3"/>
          <p:cNvSpPr>
            <a:spLocks noGrp="1"/>
          </p:cNvSpPr>
          <p:nvPr>
            <p:ph type="title"/>
          </p:nvPr>
        </p:nvSpPr>
        <p:spPr/>
        <p:txBody>
          <a:bodyPr/>
          <a:lstStyle/>
          <a:p>
            <a:pPr algn="ctr"/>
            <a:r>
              <a:rPr lang="en-GB" b="1" u="sng" dirty="0" smtClean="0">
                <a:solidFill>
                  <a:schemeClr val="tx1"/>
                </a:solidFill>
              </a:rPr>
              <a:t>Prayer and a clean heart</a:t>
            </a:r>
            <a:endParaRPr lang="en-GB" b="1" u="sng" dirty="0">
              <a:solidFill>
                <a:schemeClr val="tx1"/>
              </a:solidFill>
            </a:endParaRPr>
          </a:p>
        </p:txBody>
      </p:sp>
      <p:sp>
        <p:nvSpPr>
          <p:cNvPr id="7" name="Vertical Scroll 6"/>
          <p:cNvSpPr/>
          <p:nvPr/>
        </p:nvSpPr>
        <p:spPr>
          <a:xfrm>
            <a:off x="4992806" y="1199866"/>
            <a:ext cx="4114800" cy="4808562"/>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a:endParaRPr lang="en-GB" dirty="0">
              <a:solidFill>
                <a:schemeClr val="bg1"/>
              </a:solidFill>
              <a:latin typeface="Berlin Sans FB" pitchFamily="34" charset="0"/>
            </a:endParaRPr>
          </a:p>
          <a:p>
            <a:pPr algn="ctr"/>
            <a:r>
              <a:rPr lang="en-GB" dirty="0" smtClean="0">
                <a:solidFill>
                  <a:schemeClr val="bg1"/>
                </a:solidFill>
                <a:latin typeface="Berlin Sans FB" pitchFamily="34" charset="0"/>
              </a:rPr>
              <a:t> </a:t>
            </a:r>
            <a:r>
              <a:rPr lang="en-GB" dirty="0">
                <a:solidFill>
                  <a:schemeClr val="bg1"/>
                </a:solidFill>
                <a:latin typeface="Berlin Sans FB" pitchFamily="34" charset="0"/>
              </a:rPr>
              <a:t>Unless prayer is made repeatedly and with profusion and tenderness of heart, He does not care…unless there is genuine angst in </a:t>
            </a:r>
            <a:r>
              <a:rPr lang="en-GB" i="1" dirty="0">
                <a:solidFill>
                  <a:schemeClr val="bg1"/>
                </a:solidFill>
                <a:latin typeface="Berlin Sans FB" pitchFamily="34" charset="0"/>
              </a:rPr>
              <a:t>dua</a:t>
            </a:r>
            <a:r>
              <a:rPr lang="en-GB" dirty="0">
                <a:solidFill>
                  <a:schemeClr val="bg1"/>
                </a:solidFill>
                <a:latin typeface="Berlin Sans FB" pitchFamily="34" charset="0"/>
              </a:rPr>
              <a:t>, it is ineffective and futile. Angst is conditional for acceptance of prayer</a:t>
            </a:r>
            <a:r>
              <a:rPr lang="en-GB" dirty="0" smtClean="0">
                <a:solidFill>
                  <a:schemeClr val="bg1"/>
                </a:solidFill>
                <a:latin typeface="Berlin Sans FB" pitchFamily="34" charset="0"/>
              </a:rPr>
              <a:t>.</a:t>
            </a:r>
          </a:p>
          <a:p>
            <a:pPr algn="ctr"/>
            <a:endParaRPr lang="en-GB" dirty="0">
              <a:solidFill>
                <a:schemeClr val="bg1"/>
              </a:solidFill>
              <a:latin typeface="Berlin Sans FB" pitchFamily="34" charset="0"/>
            </a:endParaRPr>
          </a:p>
          <a:p>
            <a:pPr algn="ctr"/>
            <a:r>
              <a:rPr lang="en-GB" dirty="0" smtClean="0">
                <a:solidFill>
                  <a:schemeClr val="bg1"/>
                </a:solidFill>
                <a:latin typeface="Berlin Sans FB" pitchFamily="34" charset="0"/>
              </a:rPr>
              <a:t> </a:t>
            </a:r>
            <a:r>
              <a:rPr lang="en-GB" dirty="0">
                <a:solidFill>
                  <a:schemeClr val="bg1"/>
                </a:solidFill>
                <a:latin typeface="Berlin Sans FB" pitchFamily="34" charset="0"/>
              </a:rPr>
              <a:t>As it is stated:</a:t>
            </a:r>
            <a:r>
              <a:rPr lang="en-GB" b="1" dirty="0">
                <a:solidFill>
                  <a:schemeClr val="bg1"/>
                </a:solidFill>
                <a:latin typeface="Berlin Sans FB" pitchFamily="34" charset="0"/>
              </a:rPr>
              <a:t> ‘Or, Who answers the distressed person when he calls upon Him, and removes the evil…’</a:t>
            </a:r>
            <a:r>
              <a:rPr lang="en-GB" dirty="0">
                <a:solidFill>
                  <a:schemeClr val="bg1"/>
                </a:solidFill>
                <a:latin typeface="Berlin Sans FB" pitchFamily="34" charset="0"/>
              </a:rPr>
              <a:t> (27:63)</a:t>
            </a:r>
          </a:p>
        </p:txBody>
      </p:sp>
      <p:sp>
        <p:nvSpPr>
          <p:cNvPr id="8" name="Rounded Rectangle 7"/>
          <p:cNvSpPr/>
          <p:nvPr/>
        </p:nvSpPr>
        <p:spPr>
          <a:xfrm>
            <a:off x="6135425" y="6008428"/>
            <a:ext cx="28194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May 20</a:t>
            </a:r>
            <a:r>
              <a:rPr lang="en-GB" sz="2000" baseline="30000" dirty="0" smtClean="0"/>
              <a:t>th</a:t>
            </a:r>
            <a:r>
              <a:rPr lang="en-GB" sz="2000" dirty="0" smtClean="0"/>
              <a:t> 2011 </a:t>
            </a:r>
            <a:endParaRPr lang="en-GB" sz="2000" dirty="0"/>
          </a:p>
        </p:txBody>
      </p:sp>
      <p:sp>
        <p:nvSpPr>
          <p:cNvPr id="3" name="Vertical Scroll 2"/>
          <p:cNvSpPr/>
          <p:nvPr/>
        </p:nvSpPr>
        <p:spPr>
          <a:xfrm>
            <a:off x="3557516" y="1521726"/>
            <a:ext cx="2286000" cy="5219224"/>
          </a:xfrm>
          <a:prstGeom prst="verticalScroll">
            <a:avLst/>
          </a:prstGeom>
          <a:ln>
            <a:solidFill>
              <a:srgbClr val="1F2C16"/>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GB" dirty="0">
                <a:solidFill>
                  <a:schemeClr val="bg1"/>
                </a:solidFill>
                <a:latin typeface="Berlin Sans FB" pitchFamily="34" charset="0"/>
              </a:rPr>
              <a:t>‘With some people it is in one ear and out of the other. They do not take these matters to heart no matter how much advice is given there is no effect on them. Remember that God is Independent and Besought of all.</a:t>
            </a:r>
          </a:p>
        </p:txBody>
      </p:sp>
    </p:spTree>
    <p:extLst>
      <p:ext uri="{BB962C8B-B14F-4D97-AF65-F5344CB8AC3E}">
        <p14:creationId xmlns:p14="http://schemas.microsoft.com/office/powerpoint/2010/main" val="706050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0" y="351430"/>
            <a:ext cx="5181600" cy="6305266"/>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GB" dirty="0">
                <a:solidFill>
                  <a:schemeClr val="bg1"/>
                </a:solidFill>
                <a:latin typeface="Berlin Sans FB" pitchFamily="34" charset="0"/>
              </a:rPr>
              <a:t>‘The true significance of Islam is that man makes his own preference secondary to the preference of God. However, the truth is that this station cannot be attained by one’s own power. Although there is no doubt that it is man’s obligation to make endeavours for this. </a:t>
            </a:r>
            <a:endParaRPr lang="en-GB" dirty="0" smtClean="0">
              <a:solidFill>
                <a:schemeClr val="bg1"/>
              </a:solidFill>
              <a:latin typeface="Berlin Sans FB" pitchFamily="34" charset="0"/>
            </a:endParaRPr>
          </a:p>
          <a:p>
            <a:pPr algn="ctr" fontAlgn="auto">
              <a:spcBef>
                <a:spcPts val="0"/>
              </a:spcBef>
              <a:spcAft>
                <a:spcPts val="0"/>
              </a:spcAft>
              <a:defRPr/>
            </a:pPr>
            <a:endParaRPr lang="en-GB" dirty="0">
              <a:solidFill>
                <a:schemeClr val="bg1"/>
              </a:solidFill>
              <a:latin typeface="Berlin Sans FB" pitchFamily="34" charset="0"/>
            </a:endParaRPr>
          </a:p>
          <a:p>
            <a:pPr algn="ctr" fontAlgn="auto">
              <a:spcBef>
                <a:spcPts val="0"/>
              </a:spcBef>
              <a:spcAft>
                <a:spcPts val="0"/>
              </a:spcAft>
              <a:defRPr/>
            </a:pPr>
            <a:r>
              <a:rPr lang="en-GB" dirty="0" smtClean="0">
                <a:solidFill>
                  <a:schemeClr val="bg1"/>
                </a:solidFill>
                <a:latin typeface="Berlin Sans FB" pitchFamily="34" charset="0"/>
              </a:rPr>
              <a:t>The </a:t>
            </a:r>
            <a:r>
              <a:rPr lang="en-GB" dirty="0">
                <a:solidFill>
                  <a:schemeClr val="bg1"/>
                </a:solidFill>
                <a:latin typeface="Berlin Sans FB" pitchFamily="34" charset="0"/>
              </a:rPr>
              <a:t>true and real source to attain this station is </a:t>
            </a:r>
            <a:r>
              <a:rPr lang="en-GB" i="1" dirty="0">
                <a:solidFill>
                  <a:schemeClr val="bg1"/>
                </a:solidFill>
                <a:latin typeface="Berlin Sans FB" pitchFamily="34" charset="0"/>
              </a:rPr>
              <a:t>dua</a:t>
            </a:r>
            <a:r>
              <a:rPr lang="en-GB" dirty="0">
                <a:solidFill>
                  <a:schemeClr val="bg1"/>
                </a:solidFill>
                <a:latin typeface="Berlin Sans FB" pitchFamily="34" charset="0"/>
              </a:rPr>
              <a:t>. Man is weak, unless he attains strength and help from </a:t>
            </a:r>
            <a:r>
              <a:rPr lang="en-GB" i="1" dirty="0">
                <a:solidFill>
                  <a:schemeClr val="bg1"/>
                </a:solidFill>
                <a:latin typeface="Berlin Sans FB" pitchFamily="34" charset="0"/>
              </a:rPr>
              <a:t>dua</a:t>
            </a:r>
            <a:r>
              <a:rPr lang="en-GB" dirty="0">
                <a:solidFill>
                  <a:schemeClr val="bg1"/>
                </a:solidFill>
                <a:latin typeface="Berlin Sans FB" pitchFamily="34" charset="0"/>
              </a:rPr>
              <a:t>, he cannot traverse this difficult </a:t>
            </a:r>
            <a:r>
              <a:rPr lang="en-GB" dirty="0" smtClean="0">
                <a:solidFill>
                  <a:schemeClr val="bg1"/>
                </a:solidFill>
                <a:latin typeface="Berlin Sans FB" pitchFamily="34" charset="0"/>
              </a:rPr>
              <a:t>passage.</a:t>
            </a:r>
          </a:p>
          <a:p>
            <a:pPr algn="ctr" fontAlgn="auto">
              <a:spcBef>
                <a:spcPts val="0"/>
              </a:spcBef>
              <a:spcAft>
                <a:spcPts val="0"/>
              </a:spcAft>
              <a:defRPr/>
            </a:pPr>
            <a:endParaRPr lang="en-GB" dirty="0">
              <a:solidFill>
                <a:schemeClr val="bg1"/>
              </a:solidFill>
              <a:latin typeface="Berlin Sans FB" pitchFamily="34" charset="0"/>
            </a:endParaRPr>
          </a:p>
          <a:p>
            <a:pPr algn="ctr" fontAlgn="auto">
              <a:spcBef>
                <a:spcPts val="0"/>
              </a:spcBef>
              <a:spcAft>
                <a:spcPts val="0"/>
              </a:spcAft>
              <a:defRPr/>
            </a:pPr>
            <a:r>
              <a:rPr lang="en-GB" dirty="0" smtClean="0">
                <a:solidFill>
                  <a:schemeClr val="bg1"/>
                </a:solidFill>
                <a:latin typeface="Berlin Sans FB" pitchFamily="34" charset="0"/>
              </a:rPr>
              <a:t> </a:t>
            </a:r>
            <a:r>
              <a:rPr lang="en-GB" dirty="0">
                <a:solidFill>
                  <a:schemeClr val="bg1"/>
                </a:solidFill>
                <a:latin typeface="Berlin Sans FB" pitchFamily="34" charset="0"/>
              </a:rPr>
              <a:t>For this, there is a great need of </a:t>
            </a:r>
            <a:r>
              <a:rPr lang="en-GB" i="1" dirty="0">
                <a:solidFill>
                  <a:schemeClr val="bg1"/>
                </a:solidFill>
                <a:latin typeface="Berlin Sans FB" pitchFamily="34" charset="0"/>
              </a:rPr>
              <a:t>dua; dua </a:t>
            </a:r>
            <a:r>
              <a:rPr lang="en-GB" dirty="0">
                <a:solidFill>
                  <a:schemeClr val="bg1"/>
                </a:solidFill>
                <a:latin typeface="Berlin Sans FB" pitchFamily="34" charset="0"/>
              </a:rPr>
              <a:t>has tremendous power which solves great difficulties and man traverses challenging passages with extreme ease</a:t>
            </a:r>
          </a:p>
        </p:txBody>
      </p:sp>
      <p:sp>
        <p:nvSpPr>
          <p:cNvPr id="6" name="Vertical Scroll 5"/>
          <p:cNvSpPr/>
          <p:nvPr/>
        </p:nvSpPr>
        <p:spPr>
          <a:xfrm>
            <a:off x="4648200" y="76200"/>
            <a:ext cx="4495800" cy="4495800"/>
          </a:xfrm>
          <a:prstGeom prst="verticalScroll">
            <a:avLst/>
          </a:prstGeom>
          <a:ln>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GB" i="1" dirty="0">
                <a:solidFill>
                  <a:schemeClr val="tx1"/>
                </a:solidFill>
                <a:latin typeface="Berlin Sans FB" pitchFamily="34" charset="0"/>
              </a:rPr>
              <a:t>Dua</a:t>
            </a:r>
            <a:r>
              <a:rPr lang="en-GB" dirty="0">
                <a:solidFill>
                  <a:schemeClr val="tx1"/>
                </a:solidFill>
                <a:latin typeface="Berlin Sans FB" pitchFamily="34" charset="0"/>
              </a:rPr>
              <a:t> is a channel which absorbs that power and beneficence which comes from God. </a:t>
            </a:r>
            <a:endParaRPr lang="en-GB" dirty="0" smtClean="0">
              <a:solidFill>
                <a:schemeClr val="tx1"/>
              </a:solidFill>
              <a:latin typeface="Berlin Sans FB" pitchFamily="34" charset="0"/>
            </a:endParaRPr>
          </a:p>
          <a:p>
            <a:pPr algn="ctr" fontAlgn="auto">
              <a:spcBef>
                <a:spcPts val="0"/>
              </a:spcBef>
              <a:spcAft>
                <a:spcPts val="0"/>
              </a:spcAft>
              <a:defRPr/>
            </a:pPr>
            <a:r>
              <a:rPr lang="en-GB" dirty="0" smtClean="0">
                <a:solidFill>
                  <a:schemeClr val="tx1"/>
                </a:solidFill>
                <a:latin typeface="Berlin Sans FB" pitchFamily="34" charset="0"/>
              </a:rPr>
              <a:t>One </a:t>
            </a:r>
            <a:r>
              <a:rPr lang="en-GB" dirty="0">
                <a:solidFill>
                  <a:schemeClr val="tx1"/>
                </a:solidFill>
                <a:latin typeface="Berlin Sans FB" pitchFamily="34" charset="0"/>
              </a:rPr>
              <a:t>who engages in prayers with profusion, ultimately attracts this beneficence…Indeed, prayer on its own is not God’s will</a:t>
            </a:r>
            <a:r>
              <a:rPr lang="en-GB" dirty="0" smtClean="0">
                <a:solidFill>
                  <a:schemeClr val="tx1"/>
                </a:solidFill>
                <a:latin typeface="Berlin Sans FB" pitchFamily="34" charset="0"/>
              </a:rPr>
              <a:t>.</a:t>
            </a:r>
          </a:p>
          <a:p>
            <a:pPr algn="ctr" fontAlgn="auto">
              <a:spcBef>
                <a:spcPts val="0"/>
              </a:spcBef>
              <a:spcAft>
                <a:spcPts val="0"/>
              </a:spcAft>
              <a:defRPr/>
            </a:pPr>
            <a:endParaRPr lang="en-GB" dirty="0">
              <a:solidFill>
                <a:schemeClr val="tx1"/>
              </a:solidFill>
              <a:latin typeface="Berlin Sans FB" pitchFamily="34" charset="0"/>
            </a:endParaRPr>
          </a:p>
          <a:p>
            <a:pPr algn="ctr" fontAlgn="auto">
              <a:spcBef>
                <a:spcPts val="0"/>
              </a:spcBef>
              <a:spcAft>
                <a:spcPts val="0"/>
              </a:spcAft>
              <a:defRPr/>
            </a:pPr>
            <a:r>
              <a:rPr lang="en-GB" dirty="0" smtClean="0">
                <a:solidFill>
                  <a:schemeClr val="tx1"/>
                </a:solidFill>
                <a:latin typeface="Berlin Sans FB" pitchFamily="34" charset="0"/>
              </a:rPr>
              <a:t> </a:t>
            </a:r>
            <a:r>
              <a:rPr lang="en-GB" dirty="0">
                <a:solidFill>
                  <a:schemeClr val="tx1"/>
                </a:solidFill>
                <a:latin typeface="Berlin Sans FB" pitchFamily="34" charset="0"/>
              </a:rPr>
              <a:t>Rather, first all efforts and endeavours should be brought in action and then prayer made</a:t>
            </a:r>
          </a:p>
        </p:txBody>
      </p:sp>
      <p:sp>
        <p:nvSpPr>
          <p:cNvPr id="8" name="Rounded Rectangle 7"/>
          <p:cNvSpPr/>
          <p:nvPr/>
        </p:nvSpPr>
        <p:spPr>
          <a:xfrm>
            <a:off x="5486400" y="6059608"/>
            <a:ext cx="28194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May 20</a:t>
            </a:r>
            <a:r>
              <a:rPr lang="en-GB" sz="2000" baseline="30000" dirty="0" smtClean="0"/>
              <a:t>th</a:t>
            </a:r>
            <a:r>
              <a:rPr lang="en-GB" sz="2000" dirty="0" smtClean="0"/>
              <a:t> 2011 </a:t>
            </a:r>
            <a:endParaRPr lang="en-GB" sz="2000" dirty="0"/>
          </a:p>
        </p:txBody>
      </p:sp>
      <p:sp>
        <p:nvSpPr>
          <p:cNvPr id="3" name="Text Placeholder 2"/>
          <p:cNvSpPr>
            <a:spLocks noGrp="1"/>
          </p:cNvSpPr>
          <p:nvPr>
            <p:ph type="body" sz="quarter" idx="14"/>
          </p:nvPr>
        </p:nvSpPr>
        <p:spPr>
          <a:xfrm>
            <a:off x="4648200" y="4343400"/>
            <a:ext cx="4306625" cy="1665028"/>
          </a:xfrm>
          <a:solidFill>
            <a:srgbClr val="043A0D"/>
          </a:solidFill>
        </p:spPr>
        <p:txBody>
          <a:bodyPr/>
          <a:lstStyle/>
          <a:p>
            <a:pPr algn="ctr"/>
            <a:r>
              <a:rPr lang="en-GB" sz="2400" i="1" dirty="0">
                <a:latin typeface="+mj-lt"/>
              </a:rPr>
              <a:t>Dua</a:t>
            </a:r>
            <a:r>
              <a:rPr lang="en-GB" sz="2400" dirty="0">
                <a:latin typeface="+mj-lt"/>
              </a:rPr>
              <a:t> is a channel which absorbs that power and beneficence which comes from God</a:t>
            </a:r>
          </a:p>
        </p:txBody>
      </p:sp>
    </p:spTree>
    <p:extLst>
      <p:ext uri="{BB962C8B-B14F-4D97-AF65-F5344CB8AC3E}">
        <p14:creationId xmlns:p14="http://schemas.microsoft.com/office/powerpoint/2010/main" val="43979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b="1" u="sng" dirty="0" smtClean="0">
                <a:latin typeface="+mj-lt"/>
              </a:rPr>
              <a:t>The </a:t>
            </a:r>
            <a:r>
              <a:rPr lang="en-GB" b="1" u="sng" dirty="0">
                <a:latin typeface="+mj-lt"/>
              </a:rPr>
              <a:t>etiquette of </a:t>
            </a:r>
            <a:r>
              <a:rPr lang="en-GB" b="1" i="1" u="sng" dirty="0">
                <a:latin typeface="+mj-lt"/>
              </a:rPr>
              <a:t>dua</a:t>
            </a:r>
            <a:endParaRPr lang="en-GB" b="1" u="sng" dirty="0">
              <a:latin typeface="+mj-lt"/>
            </a:endParaRPr>
          </a:p>
        </p:txBody>
      </p:sp>
      <p:sp>
        <p:nvSpPr>
          <p:cNvPr id="3" name="Vertical Scroll 2"/>
          <p:cNvSpPr/>
          <p:nvPr/>
        </p:nvSpPr>
        <p:spPr>
          <a:xfrm>
            <a:off x="191069" y="1608162"/>
            <a:ext cx="4038600" cy="4724400"/>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a:r>
              <a:rPr lang="en-GB" dirty="0">
                <a:solidFill>
                  <a:schemeClr val="bg1"/>
                </a:solidFill>
                <a:latin typeface="Berlin Sans FB" pitchFamily="34" charset="0"/>
              </a:rPr>
              <a:t>To not avail of planning and only avail of prayer is ignorance of the etiquette of </a:t>
            </a:r>
            <a:r>
              <a:rPr lang="en-GB" i="1" dirty="0">
                <a:solidFill>
                  <a:schemeClr val="bg1"/>
                </a:solidFill>
                <a:latin typeface="Berlin Sans FB" pitchFamily="34" charset="0"/>
              </a:rPr>
              <a:t>dua</a:t>
            </a:r>
            <a:r>
              <a:rPr lang="en-GB" dirty="0">
                <a:solidFill>
                  <a:schemeClr val="bg1"/>
                </a:solidFill>
                <a:latin typeface="Berlin Sans FB" pitchFamily="34" charset="0"/>
              </a:rPr>
              <a:t> and is challenging God. </a:t>
            </a:r>
            <a:endParaRPr lang="en-GB" dirty="0" smtClean="0">
              <a:solidFill>
                <a:schemeClr val="bg1"/>
              </a:solidFill>
              <a:latin typeface="Berlin Sans FB" pitchFamily="34" charset="0"/>
            </a:endParaRPr>
          </a:p>
          <a:p>
            <a:pPr algn="ctr"/>
            <a:endParaRPr lang="en-GB" dirty="0">
              <a:solidFill>
                <a:schemeClr val="bg1"/>
              </a:solidFill>
              <a:latin typeface="Berlin Sans FB" pitchFamily="34" charset="0"/>
            </a:endParaRPr>
          </a:p>
          <a:p>
            <a:pPr algn="ctr"/>
            <a:r>
              <a:rPr lang="en-GB" dirty="0" smtClean="0">
                <a:solidFill>
                  <a:schemeClr val="bg1"/>
                </a:solidFill>
                <a:latin typeface="Berlin Sans FB" pitchFamily="34" charset="0"/>
              </a:rPr>
              <a:t>And </a:t>
            </a:r>
            <a:r>
              <a:rPr lang="en-GB" dirty="0">
                <a:solidFill>
                  <a:schemeClr val="bg1"/>
                </a:solidFill>
                <a:latin typeface="Berlin Sans FB" pitchFamily="34" charset="0"/>
              </a:rPr>
              <a:t>to only rely on planning and to consider </a:t>
            </a:r>
            <a:r>
              <a:rPr lang="en-GB" i="1" dirty="0">
                <a:solidFill>
                  <a:schemeClr val="bg1"/>
                </a:solidFill>
                <a:latin typeface="Berlin Sans FB" pitchFamily="34" charset="0"/>
              </a:rPr>
              <a:t>dua</a:t>
            </a:r>
            <a:r>
              <a:rPr lang="en-GB" dirty="0">
                <a:solidFill>
                  <a:schemeClr val="bg1"/>
                </a:solidFill>
                <a:latin typeface="Berlin Sans FB" pitchFamily="34" charset="0"/>
              </a:rPr>
              <a:t> nothing is atheism/non-belief</a:t>
            </a:r>
            <a:r>
              <a:rPr lang="en-GB" dirty="0" smtClean="0">
                <a:solidFill>
                  <a:schemeClr val="bg1"/>
                </a:solidFill>
                <a:latin typeface="Berlin Sans FB" pitchFamily="34" charset="0"/>
              </a:rPr>
              <a:t>…</a:t>
            </a:r>
          </a:p>
          <a:p>
            <a:pPr algn="ctr"/>
            <a:endParaRPr lang="en-GB" i="1" dirty="0">
              <a:solidFill>
                <a:schemeClr val="bg1"/>
              </a:solidFill>
              <a:latin typeface="Berlin Sans FB" pitchFamily="34" charset="0"/>
            </a:endParaRPr>
          </a:p>
          <a:p>
            <a:pPr algn="ctr"/>
            <a:r>
              <a:rPr lang="en-GB" i="1" dirty="0" smtClean="0">
                <a:solidFill>
                  <a:schemeClr val="bg1"/>
                </a:solidFill>
                <a:latin typeface="Berlin Sans FB" pitchFamily="34" charset="0"/>
              </a:rPr>
              <a:t>Dua</a:t>
            </a:r>
            <a:r>
              <a:rPr lang="en-GB" dirty="0">
                <a:solidFill>
                  <a:schemeClr val="bg1"/>
                </a:solidFill>
                <a:latin typeface="Berlin Sans FB" pitchFamily="34" charset="0"/>
              </a:rPr>
              <a:t> is a great treasure. No calamity will befall one who does not abandon </a:t>
            </a:r>
            <a:r>
              <a:rPr lang="en-GB" i="1" dirty="0">
                <a:solidFill>
                  <a:schemeClr val="bg1"/>
                </a:solidFill>
                <a:latin typeface="Berlin Sans FB" pitchFamily="34" charset="0"/>
              </a:rPr>
              <a:t>dua.’</a:t>
            </a:r>
            <a:endParaRPr lang="en-GB" dirty="0">
              <a:solidFill>
                <a:schemeClr val="bg1"/>
              </a:solidFill>
              <a:latin typeface="Berlin Sans FB" pitchFamily="34" charset="0"/>
            </a:endParaRPr>
          </a:p>
        </p:txBody>
      </p:sp>
      <p:sp>
        <p:nvSpPr>
          <p:cNvPr id="4" name="Vertical Scroll 3"/>
          <p:cNvSpPr/>
          <p:nvPr/>
        </p:nvSpPr>
        <p:spPr>
          <a:xfrm>
            <a:off x="4032913" y="152400"/>
            <a:ext cx="5105400" cy="4419600"/>
          </a:xfrm>
          <a:prstGeom prst="verticalScroll">
            <a:avLst/>
          </a:prstGeom>
          <a:ln>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a:r>
              <a:rPr lang="en-GB" dirty="0">
                <a:solidFill>
                  <a:schemeClr val="tx1"/>
                </a:solidFill>
                <a:latin typeface="Berlin Sans FB" pitchFamily="34" charset="0"/>
              </a:rPr>
              <a:t>T</a:t>
            </a:r>
            <a:r>
              <a:rPr lang="en-GB" dirty="0" smtClean="0">
                <a:solidFill>
                  <a:schemeClr val="tx1"/>
                </a:solidFill>
                <a:latin typeface="Berlin Sans FB" pitchFamily="34" charset="0"/>
              </a:rPr>
              <a:t>he </a:t>
            </a:r>
            <a:r>
              <a:rPr lang="en-GB" dirty="0">
                <a:solidFill>
                  <a:schemeClr val="tx1"/>
                </a:solidFill>
                <a:latin typeface="Berlin Sans FB" pitchFamily="34" charset="0"/>
              </a:rPr>
              <a:t>Promised Messiah (on whom be peace) said that after correcting one’s morals, one should try and attain God’s love through </a:t>
            </a:r>
            <a:r>
              <a:rPr lang="en-GB" i="1" dirty="0">
                <a:solidFill>
                  <a:schemeClr val="tx1"/>
                </a:solidFill>
                <a:latin typeface="Berlin Sans FB" pitchFamily="34" charset="0"/>
              </a:rPr>
              <a:t>dua,</a:t>
            </a:r>
            <a:r>
              <a:rPr lang="en-GB" dirty="0">
                <a:solidFill>
                  <a:schemeClr val="tx1"/>
                </a:solidFill>
                <a:latin typeface="Berlin Sans FB" pitchFamily="34" charset="0"/>
              </a:rPr>
              <a:t> shunning every kind of sin and evil. </a:t>
            </a:r>
            <a:endParaRPr lang="en-GB" dirty="0" smtClean="0">
              <a:solidFill>
                <a:schemeClr val="tx1"/>
              </a:solidFill>
              <a:latin typeface="Berlin Sans FB" pitchFamily="34" charset="0"/>
            </a:endParaRPr>
          </a:p>
          <a:p>
            <a:pPr algn="ctr"/>
            <a:endParaRPr lang="en-GB" dirty="0">
              <a:solidFill>
                <a:schemeClr val="tx1"/>
              </a:solidFill>
              <a:latin typeface="Berlin Sans FB" pitchFamily="34" charset="0"/>
            </a:endParaRPr>
          </a:p>
          <a:p>
            <a:pPr algn="ctr"/>
            <a:r>
              <a:rPr lang="en-GB" dirty="0" smtClean="0">
                <a:solidFill>
                  <a:schemeClr val="tx1"/>
                </a:solidFill>
                <a:latin typeface="Berlin Sans FB" pitchFamily="34" charset="0"/>
              </a:rPr>
              <a:t>Cleansing </a:t>
            </a:r>
            <a:r>
              <a:rPr lang="en-GB" dirty="0">
                <a:solidFill>
                  <a:schemeClr val="tx1"/>
                </a:solidFill>
                <a:latin typeface="Berlin Sans FB" pitchFamily="34" charset="0"/>
              </a:rPr>
              <a:t>all inner filth, one should become like a drop of pure liquid. </a:t>
            </a:r>
            <a:r>
              <a:rPr lang="en-GB" dirty="0" smtClean="0">
                <a:solidFill>
                  <a:schemeClr val="tx1"/>
                </a:solidFill>
                <a:latin typeface="Berlin Sans FB" pitchFamily="34" charset="0"/>
              </a:rPr>
              <a:t>Alongside </a:t>
            </a:r>
            <a:r>
              <a:rPr lang="en-GB" i="1" dirty="0" smtClean="0">
                <a:solidFill>
                  <a:schemeClr val="tx1"/>
                </a:solidFill>
                <a:latin typeface="Berlin Sans FB" pitchFamily="34" charset="0"/>
              </a:rPr>
              <a:t>dua</a:t>
            </a:r>
            <a:r>
              <a:rPr lang="en-GB" dirty="0">
                <a:solidFill>
                  <a:schemeClr val="tx1"/>
                </a:solidFill>
                <a:latin typeface="Berlin Sans FB" pitchFamily="34" charset="0"/>
              </a:rPr>
              <a:t>, planning should also be done to achieve one’s objective. God likes planning and effort, He states in the Qur’an: </a:t>
            </a:r>
            <a:r>
              <a:rPr lang="en-GB" b="1" dirty="0">
                <a:solidFill>
                  <a:schemeClr val="tx1"/>
                </a:solidFill>
                <a:latin typeface="Berlin Sans FB" pitchFamily="34" charset="0"/>
              </a:rPr>
              <a:t>‘And by those who plan and execute their task well.’</a:t>
            </a:r>
            <a:r>
              <a:rPr lang="en-GB" dirty="0">
                <a:solidFill>
                  <a:schemeClr val="tx1"/>
                </a:solidFill>
                <a:latin typeface="Berlin Sans FB" pitchFamily="34" charset="0"/>
              </a:rPr>
              <a:t> (79:6).</a:t>
            </a:r>
          </a:p>
        </p:txBody>
      </p:sp>
      <p:sp>
        <p:nvSpPr>
          <p:cNvPr id="5" name="Rounded Rectangle 4"/>
          <p:cNvSpPr/>
          <p:nvPr/>
        </p:nvSpPr>
        <p:spPr>
          <a:xfrm>
            <a:off x="6135425" y="6008428"/>
            <a:ext cx="28194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May 20</a:t>
            </a:r>
            <a:r>
              <a:rPr lang="en-GB" sz="2000" baseline="30000" dirty="0" smtClean="0"/>
              <a:t>th</a:t>
            </a:r>
            <a:r>
              <a:rPr lang="en-GB" sz="2000" dirty="0" smtClean="0"/>
              <a:t> 2011 </a:t>
            </a:r>
            <a:endParaRPr lang="en-GB" sz="2000" dirty="0"/>
          </a:p>
        </p:txBody>
      </p:sp>
    </p:spTree>
    <p:extLst>
      <p:ext uri="{BB962C8B-B14F-4D97-AF65-F5344CB8AC3E}">
        <p14:creationId xmlns:p14="http://schemas.microsoft.com/office/powerpoint/2010/main" val="307826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tical Scroll 5"/>
          <p:cNvSpPr/>
          <p:nvPr/>
        </p:nvSpPr>
        <p:spPr>
          <a:xfrm>
            <a:off x="1" y="152400"/>
            <a:ext cx="5791200" cy="6538415"/>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a:r>
              <a:rPr lang="en-GB" dirty="0" smtClean="0">
                <a:solidFill>
                  <a:schemeClr val="bg1"/>
                </a:solidFill>
                <a:latin typeface="Berlin Sans FB" pitchFamily="34" charset="0"/>
              </a:rPr>
              <a:t> </a:t>
            </a:r>
            <a:r>
              <a:rPr lang="en-GB" dirty="0">
                <a:solidFill>
                  <a:schemeClr val="bg1"/>
                </a:solidFill>
                <a:latin typeface="Berlin Sans FB" pitchFamily="34" charset="0"/>
              </a:rPr>
              <a:t>‘An example of good works is like a bird. If kept in a cage of truth and sincerity, they will stay, otherwise they will ‘fly away. </a:t>
            </a:r>
            <a:endParaRPr lang="en-GB" dirty="0" smtClean="0">
              <a:solidFill>
                <a:schemeClr val="bg1"/>
              </a:solidFill>
              <a:latin typeface="Berlin Sans FB" pitchFamily="34" charset="0"/>
            </a:endParaRPr>
          </a:p>
          <a:p>
            <a:pPr algn="ctr"/>
            <a:endParaRPr lang="en-GB" dirty="0">
              <a:solidFill>
                <a:schemeClr val="bg1"/>
              </a:solidFill>
              <a:latin typeface="Berlin Sans FB" pitchFamily="34" charset="0"/>
            </a:endParaRPr>
          </a:p>
          <a:p>
            <a:pPr algn="ctr"/>
            <a:r>
              <a:rPr lang="en-GB" dirty="0" smtClean="0">
                <a:solidFill>
                  <a:schemeClr val="bg1"/>
                </a:solidFill>
                <a:latin typeface="Berlin Sans FB" pitchFamily="34" charset="0"/>
              </a:rPr>
              <a:t>And </a:t>
            </a:r>
            <a:r>
              <a:rPr lang="en-GB" dirty="0">
                <a:solidFill>
                  <a:schemeClr val="bg1"/>
                </a:solidFill>
                <a:latin typeface="Berlin Sans FB" pitchFamily="34" charset="0"/>
              </a:rPr>
              <a:t>this cannot be attained without God’s grace. He states: </a:t>
            </a:r>
            <a:r>
              <a:rPr lang="en-GB" b="1" dirty="0">
                <a:solidFill>
                  <a:schemeClr val="bg1"/>
                </a:solidFill>
                <a:latin typeface="Berlin Sans FB" pitchFamily="34" charset="0"/>
              </a:rPr>
              <a:t>‘…So let him who hopes to meet his Lord do good deeds, and let him join no one in the worship of his Lord.’ </a:t>
            </a:r>
            <a:r>
              <a:rPr lang="en-GB" dirty="0">
                <a:solidFill>
                  <a:schemeClr val="bg1"/>
                </a:solidFill>
                <a:latin typeface="Berlin Sans FB" pitchFamily="34" charset="0"/>
              </a:rPr>
              <a:t>(18:111). Good works here signify that there is no adulteration of any wickedness in them and they only constitute goodness. </a:t>
            </a:r>
            <a:endParaRPr lang="en-GB" dirty="0" smtClean="0">
              <a:solidFill>
                <a:schemeClr val="bg1"/>
              </a:solidFill>
              <a:latin typeface="Berlin Sans FB" pitchFamily="34" charset="0"/>
            </a:endParaRPr>
          </a:p>
          <a:p>
            <a:pPr algn="ctr"/>
            <a:endParaRPr lang="en-GB" dirty="0">
              <a:solidFill>
                <a:schemeClr val="bg1"/>
              </a:solidFill>
              <a:latin typeface="Berlin Sans FB" pitchFamily="34" charset="0"/>
            </a:endParaRPr>
          </a:p>
          <a:p>
            <a:pPr algn="ctr"/>
            <a:r>
              <a:rPr lang="en-GB" dirty="0" smtClean="0">
                <a:solidFill>
                  <a:schemeClr val="bg1"/>
                </a:solidFill>
                <a:latin typeface="Berlin Sans FB" pitchFamily="34" charset="0"/>
              </a:rPr>
              <a:t>There </a:t>
            </a:r>
            <a:r>
              <a:rPr lang="en-GB" dirty="0">
                <a:solidFill>
                  <a:schemeClr val="bg1"/>
                </a:solidFill>
                <a:latin typeface="Berlin Sans FB" pitchFamily="34" charset="0"/>
              </a:rPr>
              <a:t>is no pride, haughtiness, arrogance or a measure of selfish motives, or hopes associated with people. So much so, that there is not even a desire for heaven or hell and the deed stems from love of God alone.’</a:t>
            </a:r>
          </a:p>
        </p:txBody>
      </p:sp>
      <p:sp>
        <p:nvSpPr>
          <p:cNvPr id="10" name="Text Placeholder 1"/>
          <p:cNvSpPr>
            <a:spLocks noGrp="1"/>
          </p:cNvSpPr>
          <p:nvPr>
            <p:ph type="body" sz="quarter" idx="14"/>
          </p:nvPr>
        </p:nvSpPr>
        <p:spPr>
          <a:xfrm>
            <a:off x="3697569" y="4724400"/>
            <a:ext cx="5287963" cy="566738"/>
          </a:xfrm>
        </p:spPr>
        <p:txBody>
          <a:bodyPr/>
          <a:lstStyle/>
          <a:p>
            <a:pPr eaLnBrk="1" hangingPunct="1">
              <a:defRPr/>
            </a:pPr>
            <a:r>
              <a:rPr lang="en-GB" sz="3200" b="1" u="sng" dirty="0" smtClean="0">
                <a:effectLst>
                  <a:outerShdw blurRad="38100" dist="38100" dir="2700000" algn="tl">
                    <a:srgbClr val="000000">
                      <a:alpha val="43137"/>
                    </a:srgbClr>
                  </a:outerShdw>
                </a:effectLst>
              </a:rPr>
              <a:t>Good deed and dua</a:t>
            </a:r>
          </a:p>
        </p:txBody>
      </p:sp>
      <p:sp>
        <p:nvSpPr>
          <p:cNvPr id="9" name="Rounded Rectangle 8"/>
          <p:cNvSpPr/>
          <p:nvPr/>
        </p:nvSpPr>
        <p:spPr>
          <a:xfrm>
            <a:off x="6135425" y="6008428"/>
            <a:ext cx="28194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May 20</a:t>
            </a:r>
            <a:r>
              <a:rPr lang="en-GB" sz="2000" baseline="30000" dirty="0" smtClean="0"/>
              <a:t>th</a:t>
            </a:r>
            <a:r>
              <a:rPr lang="en-GB" sz="2000" dirty="0" smtClean="0"/>
              <a:t> 2011 </a:t>
            </a:r>
            <a:endParaRPr lang="en-GB" sz="2000" dirty="0"/>
          </a:p>
        </p:txBody>
      </p:sp>
      <p:graphicFrame>
        <p:nvGraphicFramePr>
          <p:cNvPr id="2" name="Diagram 1"/>
          <p:cNvGraphicFramePr/>
          <p:nvPr>
            <p:extLst>
              <p:ext uri="{D42A27DB-BD31-4B8C-83A1-F6EECF244321}">
                <p14:modId xmlns:p14="http://schemas.microsoft.com/office/powerpoint/2010/main" val="307379624"/>
              </p:ext>
            </p:extLst>
          </p:nvPr>
        </p:nvGraphicFramePr>
        <p:xfrm>
          <a:off x="3962400" y="381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084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Extract 2"/>
          <p:cNvSpPr/>
          <p:nvPr/>
        </p:nvSpPr>
        <p:spPr>
          <a:xfrm>
            <a:off x="2966112" y="1240958"/>
            <a:ext cx="5037161" cy="4463117"/>
          </a:xfrm>
          <a:prstGeom prst="flowChartExtra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GB" sz="2000" dirty="0">
                <a:solidFill>
                  <a:schemeClr val="bg1"/>
                </a:solidFill>
              </a:rPr>
              <a:t>Hudhur </a:t>
            </a:r>
            <a:r>
              <a:rPr lang="en-GB" sz="2000" dirty="0" smtClean="0">
                <a:solidFill>
                  <a:schemeClr val="bg1"/>
                </a:solidFill>
              </a:rPr>
              <a:t>(aba) said </a:t>
            </a:r>
            <a:r>
              <a:rPr lang="en-GB" sz="2000" dirty="0">
                <a:solidFill>
                  <a:schemeClr val="bg1"/>
                </a:solidFill>
              </a:rPr>
              <a:t>it was very important especially for the young people to abide by this and avoid all such places that incite sin</a:t>
            </a:r>
          </a:p>
        </p:txBody>
      </p:sp>
      <p:sp>
        <p:nvSpPr>
          <p:cNvPr id="2" name="Vertical Scroll 1"/>
          <p:cNvSpPr/>
          <p:nvPr/>
        </p:nvSpPr>
        <p:spPr>
          <a:xfrm>
            <a:off x="6824" y="1240958"/>
            <a:ext cx="4607257" cy="5257800"/>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GB" dirty="0">
                <a:solidFill>
                  <a:schemeClr val="bg1"/>
                </a:solidFill>
                <a:latin typeface="Berlin Sans FB" pitchFamily="34" charset="0"/>
              </a:rPr>
              <a:t>‘There are many who pay lip service to God’s existence but if they are probed it is discovered that they are atheistic. </a:t>
            </a:r>
            <a:endParaRPr lang="en-GB" dirty="0" smtClean="0">
              <a:solidFill>
                <a:schemeClr val="bg1"/>
              </a:solidFill>
              <a:latin typeface="Berlin Sans FB" pitchFamily="34" charset="0"/>
            </a:endParaRPr>
          </a:p>
          <a:p>
            <a:pPr algn="ctr" fontAlgn="auto">
              <a:spcBef>
                <a:spcPts val="0"/>
              </a:spcBef>
              <a:spcAft>
                <a:spcPts val="0"/>
              </a:spcAft>
              <a:defRPr/>
            </a:pPr>
            <a:endParaRPr lang="en-GB" dirty="0">
              <a:solidFill>
                <a:schemeClr val="bg1"/>
              </a:solidFill>
              <a:latin typeface="Berlin Sans FB" pitchFamily="34" charset="0"/>
            </a:endParaRPr>
          </a:p>
          <a:p>
            <a:pPr algn="ctr" fontAlgn="auto">
              <a:spcBef>
                <a:spcPts val="0"/>
              </a:spcBef>
              <a:spcAft>
                <a:spcPts val="0"/>
              </a:spcAft>
              <a:defRPr/>
            </a:pPr>
            <a:r>
              <a:rPr lang="en-GB" dirty="0" smtClean="0">
                <a:solidFill>
                  <a:schemeClr val="bg1"/>
                </a:solidFill>
                <a:latin typeface="Berlin Sans FB" pitchFamily="34" charset="0"/>
              </a:rPr>
              <a:t>Because </a:t>
            </a:r>
            <a:r>
              <a:rPr lang="en-GB" dirty="0">
                <a:solidFill>
                  <a:schemeClr val="bg1"/>
                </a:solidFill>
                <a:latin typeface="Berlin Sans FB" pitchFamily="34" charset="0"/>
              </a:rPr>
              <a:t>when they are occupied in worldly matters they completely forget God’s wrath and His greatness. This is why it is very important that you should seek spiritual knowledge from God through </a:t>
            </a:r>
            <a:r>
              <a:rPr lang="en-GB" i="1" dirty="0">
                <a:solidFill>
                  <a:schemeClr val="bg1"/>
                </a:solidFill>
                <a:latin typeface="Berlin Sans FB" pitchFamily="34" charset="0"/>
              </a:rPr>
              <a:t>dua</a:t>
            </a:r>
            <a:r>
              <a:rPr lang="en-GB" dirty="0">
                <a:solidFill>
                  <a:schemeClr val="bg1"/>
                </a:solidFill>
                <a:latin typeface="Berlin Sans FB" pitchFamily="34" charset="0"/>
              </a:rPr>
              <a:t>. </a:t>
            </a:r>
            <a:endParaRPr lang="en-GB" dirty="0" smtClean="0">
              <a:solidFill>
                <a:schemeClr val="bg1"/>
              </a:solidFill>
              <a:latin typeface="Berlin Sans FB" pitchFamily="34" charset="0"/>
            </a:endParaRPr>
          </a:p>
          <a:p>
            <a:pPr algn="ctr" fontAlgn="auto">
              <a:spcBef>
                <a:spcPts val="0"/>
              </a:spcBef>
              <a:spcAft>
                <a:spcPts val="0"/>
              </a:spcAft>
              <a:defRPr/>
            </a:pPr>
            <a:endParaRPr lang="en-GB" dirty="0">
              <a:solidFill>
                <a:schemeClr val="bg1"/>
              </a:solidFill>
              <a:latin typeface="Berlin Sans FB" pitchFamily="34" charset="0"/>
            </a:endParaRPr>
          </a:p>
          <a:p>
            <a:pPr algn="ctr" fontAlgn="auto">
              <a:spcBef>
                <a:spcPts val="0"/>
              </a:spcBef>
              <a:spcAft>
                <a:spcPts val="0"/>
              </a:spcAft>
              <a:defRPr/>
            </a:pPr>
            <a:r>
              <a:rPr lang="en-GB" dirty="0" smtClean="0">
                <a:solidFill>
                  <a:schemeClr val="bg1"/>
                </a:solidFill>
                <a:latin typeface="Berlin Sans FB" pitchFamily="34" charset="0"/>
              </a:rPr>
              <a:t>Without </a:t>
            </a:r>
            <a:r>
              <a:rPr lang="en-GB" dirty="0">
                <a:solidFill>
                  <a:schemeClr val="bg1"/>
                </a:solidFill>
                <a:latin typeface="Berlin Sans FB" pitchFamily="34" charset="0"/>
              </a:rPr>
              <a:t>this one’s faith can never be complete</a:t>
            </a:r>
          </a:p>
        </p:txBody>
      </p:sp>
      <p:sp>
        <p:nvSpPr>
          <p:cNvPr id="4" name="Title 3"/>
          <p:cNvSpPr>
            <a:spLocks noGrp="1"/>
          </p:cNvSpPr>
          <p:nvPr>
            <p:ph type="title"/>
          </p:nvPr>
        </p:nvSpPr>
        <p:spPr/>
        <p:txBody>
          <a:bodyPr/>
          <a:lstStyle/>
          <a:p>
            <a:pPr algn="ctr"/>
            <a:r>
              <a:rPr lang="en-GB" sz="2400" b="1" u="sng" dirty="0" smtClean="0">
                <a:solidFill>
                  <a:schemeClr val="tx1"/>
                </a:solidFill>
              </a:rPr>
              <a:t>It </a:t>
            </a:r>
            <a:r>
              <a:rPr lang="en-GB" sz="2400" b="1" u="sng" dirty="0">
                <a:solidFill>
                  <a:schemeClr val="tx1"/>
                </a:solidFill>
              </a:rPr>
              <a:t>is very important </a:t>
            </a:r>
            <a:r>
              <a:rPr lang="en-GB" sz="2400" b="1" u="sng" dirty="0" smtClean="0">
                <a:solidFill>
                  <a:schemeClr val="tx1"/>
                </a:solidFill>
              </a:rPr>
              <a:t>to seek </a:t>
            </a:r>
            <a:r>
              <a:rPr lang="en-GB" sz="2400" b="1" u="sng" dirty="0">
                <a:solidFill>
                  <a:schemeClr val="tx1"/>
                </a:solidFill>
              </a:rPr>
              <a:t>spiritual knowledge from God through </a:t>
            </a:r>
            <a:r>
              <a:rPr lang="en-GB" sz="2400" b="1" i="1" u="sng" dirty="0">
                <a:solidFill>
                  <a:schemeClr val="tx1"/>
                </a:solidFill>
              </a:rPr>
              <a:t>dua</a:t>
            </a:r>
            <a:endParaRPr lang="en-GB" sz="2400" b="1" u="sng" dirty="0">
              <a:solidFill>
                <a:schemeClr val="tx1"/>
              </a:solidFill>
            </a:endParaRPr>
          </a:p>
        </p:txBody>
      </p:sp>
      <p:sp>
        <p:nvSpPr>
          <p:cNvPr id="6" name="Vertical Scroll 5"/>
          <p:cNvSpPr/>
          <p:nvPr/>
        </p:nvSpPr>
        <p:spPr>
          <a:xfrm>
            <a:off x="6675461" y="1240958"/>
            <a:ext cx="2667000" cy="4979756"/>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a:r>
              <a:rPr lang="en-GB" dirty="0">
                <a:solidFill>
                  <a:schemeClr val="bg1"/>
                </a:solidFill>
                <a:latin typeface="Berlin Sans FB" pitchFamily="34" charset="0"/>
              </a:rPr>
              <a:t>It will be attained with the knowledge that there is death in separation from God. While praying to avoid sin do not let go of planning [in this regard</a:t>
            </a:r>
            <a:r>
              <a:rPr lang="en-GB" dirty="0" smtClean="0">
                <a:solidFill>
                  <a:schemeClr val="bg1"/>
                </a:solidFill>
                <a:latin typeface="Berlin Sans FB" pitchFamily="34" charset="0"/>
              </a:rPr>
              <a:t>].</a:t>
            </a:r>
          </a:p>
          <a:p>
            <a:pPr algn="ctr"/>
            <a:endParaRPr lang="en-GB" dirty="0">
              <a:solidFill>
                <a:schemeClr val="bg1"/>
              </a:solidFill>
              <a:latin typeface="Berlin Sans FB" pitchFamily="34" charset="0"/>
            </a:endParaRPr>
          </a:p>
          <a:p>
            <a:pPr algn="ctr"/>
            <a:r>
              <a:rPr lang="en-GB" dirty="0" smtClean="0">
                <a:solidFill>
                  <a:schemeClr val="bg1"/>
                </a:solidFill>
                <a:latin typeface="Berlin Sans FB" pitchFamily="34" charset="0"/>
              </a:rPr>
              <a:t> </a:t>
            </a:r>
            <a:r>
              <a:rPr lang="en-GB" dirty="0">
                <a:solidFill>
                  <a:schemeClr val="bg1"/>
                </a:solidFill>
                <a:latin typeface="Berlin Sans FB" pitchFamily="34" charset="0"/>
              </a:rPr>
              <a:t>Abandon all those gatherings and assemblies that instigate sin and pray alongside</a:t>
            </a:r>
            <a:r>
              <a:rPr lang="en-GB" dirty="0" smtClean="0">
                <a:solidFill>
                  <a:schemeClr val="bg1"/>
                </a:solidFill>
                <a:latin typeface="Berlin Sans FB" pitchFamily="34" charset="0"/>
              </a:rPr>
              <a:t>.’</a:t>
            </a:r>
            <a:endParaRPr lang="en-GB" dirty="0">
              <a:solidFill>
                <a:schemeClr val="bg1"/>
              </a:solidFill>
              <a:latin typeface="Berlin Sans FB" pitchFamily="34" charset="0"/>
            </a:endParaRPr>
          </a:p>
        </p:txBody>
      </p:sp>
      <p:sp>
        <p:nvSpPr>
          <p:cNvPr id="8" name="Rounded Rectangle 7"/>
          <p:cNvSpPr/>
          <p:nvPr/>
        </p:nvSpPr>
        <p:spPr>
          <a:xfrm>
            <a:off x="601639" y="6174624"/>
            <a:ext cx="28194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May 20</a:t>
            </a:r>
            <a:r>
              <a:rPr lang="en-GB" sz="2000" baseline="30000" dirty="0" smtClean="0"/>
              <a:t>th</a:t>
            </a:r>
            <a:r>
              <a:rPr lang="en-GB" sz="2000" dirty="0" smtClean="0"/>
              <a:t> 2011 </a:t>
            </a:r>
            <a:endParaRPr lang="en-GB" sz="2000" dirty="0"/>
          </a:p>
        </p:txBody>
      </p:sp>
    </p:spTree>
    <p:extLst>
      <p:ext uri="{BB962C8B-B14F-4D97-AF65-F5344CB8AC3E}">
        <p14:creationId xmlns:p14="http://schemas.microsoft.com/office/powerpoint/2010/main" val="66242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228600" y="1534237"/>
            <a:ext cx="4419600" cy="4495800"/>
          </a:xfrm>
          <a:prstGeom prst="verticalScroll">
            <a:avLst/>
          </a:prstGeom>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GB" dirty="0" smtClean="0">
                <a:solidFill>
                  <a:schemeClr val="bg1"/>
                </a:solidFill>
                <a:latin typeface="Berlin Sans FB" pitchFamily="34" charset="0"/>
              </a:rPr>
              <a:t>The Promised Messiah (on whom be peace) said that for</a:t>
            </a:r>
            <a:r>
              <a:rPr lang="en-GB" i="1" dirty="0" smtClean="0">
                <a:solidFill>
                  <a:schemeClr val="bg1"/>
                </a:solidFill>
                <a:latin typeface="Berlin Sans FB" pitchFamily="34" charset="0"/>
              </a:rPr>
              <a:t> dua,</a:t>
            </a:r>
            <a:r>
              <a:rPr lang="en-GB" dirty="0" smtClean="0">
                <a:solidFill>
                  <a:schemeClr val="bg1"/>
                </a:solidFill>
                <a:latin typeface="Berlin Sans FB" pitchFamily="34" charset="0"/>
              </a:rPr>
              <a:t> one should probe one’s heart whether one is inclined towards this world or towards faith. Are one’s prayers mostly for worldly comforts or to serve faith. </a:t>
            </a:r>
          </a:p>
          <a:p>
            <a:pPr algn="ctr" fontAlgn="auto">
              <a:spcBef>
                <a:spcPts val="0"/>
              </a:spcBef>
              <a:spcAft>
                <a:spcPts val="0"/>
              </a:spcAft>
              <a:defRPr/>
            </a:pPr>
            <a:endParaRPr lang="en-GB" dirty="0" smtClean="0">
              <a:solidFill>
                <a:schemeClr val="bg1"/>
              </a:solidFill>
              <a:latin typeface="Berlin Sans FB" pitchFamily="34" charset="0"/>
            </a:endParaRPr>
          </a:p>
          <a:p>
            <a:pPr algn="ctr" fontAlgn="auto">
              <a:spcBef>
                <a:spcPts val="0"/>
              </a:spcBef>
              <a:spcAft>
                <a:spcPts val="0"/>
              </a:spcAft>
              <a:defRPr/>
            </a:pPr>
            <a:endParaRPr lang="en-GB" dirty="0" smtClean="0">
              <a:solidFill>
                <a:schemeClr val="bg1"/>
              </a:solidFill>
              <a:latin typeface="Berlin Sans FB" pitchFamily="34" charset="0"/>
            </a:endParaRPr>
          </a:p>
          <a:p>
            <a:pPr algn="ctr" fontAlgn="auto">
              <a:spcBef>
                <a:spcPts val="0"/>
              </a:spcBef>
              <a:spcAft>
                <a:spcPts val="0"/>
              </a:spcAft>
              <a:defRPr/>
            </a:pPr>
            <a:r>
              <a:rPr lang="en-GB" u="sng" dirty="0" smtClean="0">
                <a:solidFill>
                  <a:schemeClr val="bg1"/>
                </a:solidFill>
                <a:latin typeface="Berlin Sans FB" pitchFamily="34" charset="0"/>
              </a:rPr>
              <a:t>If it is discovered that during the course of a day one is only concerned with this world, then it is a regrettable situation</a:t>
            </a:r>
            <a:endParaRPr lang="en-GB" u="sng" dirty="0">
              <a:solidFill>
                <a:schemeClr val="bg1"/>
              </a:solidFill>
              <a:latin typeface="Berlin Sans FB" pitchFamily="34" charset="0"/>
            </a:endParaRPr>
          </a:p>
        </p:txBody>
      </p:sp>
      <p:sp>
        <p:nvSpPr>
          <p:cNvPr id="4" name="Title 3"/>
          <p:cNvSpPr>
            <a:spLocks noGrp="1"/>
          </p:cNvSpPr>
          <p:nvPr>
            <p:ph type="title"/>
          </p:nvPr>
        </p:nvSpPr>
        <p:spPr/>
        <p:txBody>
          <a:bodyPr/>
          <a:lstStyle/>
          <a:p>
            <a:pPr algn="ctr"/>
            <a:r>
              <a:rPr lang="en-GB" sz="3200" b="1" u="sng" dirty="0">
                <a:solidFill>
                  <a:schemeClr val="tx1"/>
                </a:solidFill>
              </a:rPr>
              <a:t>It is </a:t>
            </a:r>
            <a:r>
              <a:rPr lang="en-GB" sz="3200" b="1" u="sng" dirty="0" smtClean="0">
                <a:solidFill>
                  <a:schemeClr val="tx1"/>
                </a:solidFill>
              </a:rPr>
              <a:t>important </a:t>
            </a:r>
            <a:r>
              <a:rPr lang="en-GB" sz="3200" b="1" u="sng" dirty="0">
                <a:solidFill>
                  <a:schemeClr val="tx1"/>
                </a:solidFill>
              </a:rPr>
              <a:t>to seek spiritual </a:t>
            </a:r>
            <a:r>
              <a:rPr lang="en-GB" sz="3200" b="1" u="sng" dirty="0" smtClean="0">
                <a:solidFill>
                  <a:schemeClr val="tx1"/>
                </a:solidFill>
              </a:rPr>
              <a:t>progress through</a:t>
            </a:r>
            <a:r>
              <a:rPr lang="en-GB" sz="3200" b="1" u="sng" dirty="0">
                <a:solidFill>
                  <a:schemeClr val="tx1"/>
                </a:solidFill>
              </a:rPr>
              <a:t> </a:t>
            </a:r>
            <a:r>
              <a:rPr lang="en-GB" sz="3200" b="1" i="1" u="sng" dirty="0">
                <a:solidFill>
                  <a:schemeClr val="tx1"/>
                </a:solidFill>
              </a:rPr>
              <a:t>dua</a:t>
            </a:r>
            <a:endParaRPr lang="en-GB" dirty="0"/>
          </a:p>
        </p:txBody>
      </p:sp>
      <p:sp>
        <p:nvSpPr>
          <p:cNvPr id="6" name="Vertical Scroll 5"/>
          <p:cNvSpPr/>
          <p:nvPr/>
        </p:nvSpPr>
        <p:spPr>
          <a:xfrm>
            <a:off x="5105400" y="1512628"/>
            <a:ext cx="3657600" cy="4495800"/>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a:r>
              <a:rPr lang="en-GB" dirty="0">
                <a:solidFill>
                  <a:schemeClr val="bg1"/>
                </a:solidFill>
                <a:latin typeface="Berlin Sans FB" pitchFamily="34" charset="0"/>
              </a:rPr>
              <a:t>He said it is often seen that people make great effort to pray for worldly matters and fall ill during the course of this process and some even get mental illness. </a:t>
            </a:r>
            <a:endParaRPr lang="en-GB" dirty="0" smtClean="0">
              <a:solidFill>
                <a:schemeClr val="bg1"/>
              </a:solidFill>
              <a:latin typeface="Berlin Sans FB" pitchFamily="34" charset="0"/>
            </a:endParaRPr>
          </a:p>
          <a:p>
            <a:pPr algn="ctr"/>
            <a:endParaRPr lang="en-GB" dirty="0">
              <a:solidFill>
                <a:schemeClr val="bg1"/>
              </a:solidFill>
              <a:latin typeface="Berlin Sans FB" pitchFamily="34" charset="0"/>
            </a:endParaRPr>
          </a:p>
          <a:p>
            <a:pPr algn="ctr"/>
            <a:r>
              <a:rPr lang="en-GB" dirty="0" smtClean="0">
                <a:solidFill>
                  <a:schemeClr val="bg1"/>
                </a:solidFill>
                <a:latin typeface="Berlin Sans FB" pitchFamily="34" charset="0"/>
              </a:rPr>
              <a:t>However</a:t>
            </a:r>
            <a:r>
              <a:rPr lang="en-GB" dirty="0">
                <a:solidFill>
                  <a:schemeClr val="bg1"/>
                </a:solidFill>
                <a:latin typeface="Berlin Sans FB" pitchFamily="34" charset="0"/>
              </a:rPr>
              <a:t>, if all is for faith, God would never let them go to waste</a:t>
            </a:r>
          </a:p>
        </p:txBody>
      </p:sp>
      <p:sp>
        <p:nvSpPr>
          <p:cNvPr id="8" name="Rounded Rectangle 7"/>
          <p:cNvSpPr/>
          <p:nvPr/>
        </p:nvSpPr>
        <p:spPr>
          <a:xfrm>
            <a:off x="6135425" y="6008428"/>
            <a:ext cx="28194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May 20</a:t>
            </a:r>
            <a:r>
              <a:rPr lang="en-GB" sz="2000" baseline="30000" dirty="0" smtClean="0"/>
              <a:t>th</a:t>
            </a:r>
            <a:r>
              <a:rPr lang="en-GB" sz="2000" dirty="0" smtClean="0"/>
              <a:t> 2011 </a:t>
            </a:r>
            <a:endParaRPr lang="en-GB" sz="2000" dirty="0"/>
          </a:p>
        </p:txBody>
      </p:sp>
    </p:spTree>
    <p:extLst>
      <p:ext uri="{BB962C8B-B14F-4D97-AF65-F5344CB8AC3E}">
        <p14:creationId xmlns:p14="http://schemas.microsoft.com/office/powerpoint/2010/main" val="105165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36775" y="361666"/>
            <a:ext cx="6172200" cy="6428096"/>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a:r>
              <a:rPr lang="en-GB" dirty="0" smtClean="0">
                <a:solidFill>
                  <a:schemeClr val="bg1"/>
                </a:solidFill>
                <a:latin typeface="Berlin Sans FB" pitchFamily="34" charset="0"/>
              </a:rPr>
              <a:t>The </a:t>
            </a:r>
            <a:r>
              <a:rPr lang="en-GB" dirty="0">
                <a:solidFill>
                  <a:schemeClr val="bg1"/>
                </a:solidFill>
                <a:latin typeface="Berlin Sans FB" pitchFamily="34" charset="0"/>
              </a:rPr>
              <a:t>Promised Messiah (on whom be peace) said that </a:t>
            </a:r>
            <a:r>
              <a:rPr lang="en-GB" i="1" dirty="0">
                <a:solidFill>
                  <a:schemeClr val="bg1"/>
                </a:solidFill>
                <a:latin typeface="Berlin Sans FB" pitchFamily="34" charset="0"/>
              </a:rPr>
              <a:t>dua</a:t>
            </a:r>
            <a:r>
              <a:rPr lang="en-GB" dirty="0">
                <a:solidFill>
                  <a:schemeClr val="bg1"/>
                </a:solidFill>
                <a:latin typeface="Berlin Sans FB" pitchFamily="34" charset="0"/>
              </a:rPr>
              <a:t> is of two kinds</a:t>
            </a:r>
            <a:r>
              <a:rPr lang="en-GB" dirty="0" smtClean="0">
                <a:solidFill>
                  <a:schemeClr val="bg1"/>
                </a:solidFill>
                <a:latin typeface="Berlin Sans FB" pitchFamily="34" charset="0"/>
              </a:rPr>
              <a:t>.</a:t>
            </a:r>
          </a:p>
          <a:p>
            <a:pPr algn="ctr"/>
            <a:endParaRPr lang="en-GB" dirty="0">
              <a:solidFill>
                <a:schemeClr val="bg1"/>
              </a:solidFill>
              <a:latin typeface="Berlin Sans FB" pitchFamily="34" charset="0"/>
            </a:endParaRPr>
          </a:p>
          <a:p>
            <a:pPr algn="ctr"/>
            <a:r>
              <a:rPr lang="en-GB" dirty="0" smtClean="0">
                <a:solidFill>
                  <a:schemeClr val="bg1"/>
                </a:solidFill>
                <a:latin typeface="Berlin Sans FB" pitchFamily="34" charset="0"/>
              </a:rPr>
              <a:t> </a:t>
            </a:r>
            <a:r>
              <a:rPr lang="en-GB" dirty="0">
                <a:solidFill>
                  <a:schemeClr val="bg1"/>
                </a:solidFill>
                <a:latin typeface="Berlin Sans FB" pitchFamily="34" charset="0"/>
              </a:rPr>
              <a:t>One that is made in an ordinary way and the other that it is taken to its extreme. The latter is the </a:t>
            </a:r>
            <a:r>
              <a:rPr lang="en-GB" dirty="0" smtClean="0">
                <a:solidFill>
                  <a:schemeClr val="bg1"/>
                </a:solidFill>
                <a:latin typeface="Berlin Sans FB" pitchFamily="34" charset="0"/>
              </a:rPr>
              <a:t>real </a:t>
            </a:r>
            <a:r>
              <a:rPr lang="en-GB" i="1" dirty="0" smtClean="0">
                <a:solidFill>
                  <a:schemeClr val="bg1"/>
                </a:solidFill>
                <a:latin typeface="Berlin Sans FB" pitchFamily="34" charset="0"/>
              </a:rPr>
              <a:t>dua</a:t>
            </a:r>
            <a:r>
              <a:rPr lang="en-GB" dirty="0">
                <a:solidFill>
                  <a:schemeClr val="bg1"/>
                </a:solidFill>
                <a:latin typeface="Berlin Sans FB" pitchFamily="34" charset="0"/>
              </a:rPr>
              <a:t>. </a:t>
            </a:r>
            <a:endParaRPr lang="en-GB" dirty="0" smtClean="0">
              <a:solidFill>
                <a:schemeClr val="bg1"/>
              </a:solidFill>
              <a:latin typeface="Berlin Sans FB" pitchFamily="34" charset="0"/>
            </a:endParaRPr>
          </a:p>
          <a:p>
            <a:pPr algn="ctr"/>
            <a:endParaRPr lang="en-GB" dirty="0">
              <a:solidFill>
                <a:schemeClr val="bg1"/>
              </a:solidFill>
              <a:latin typeface="Berlin Sans FB" pitchFamily="34" charset="0"/>
            </a:endParaRPr>
          </a:p>
          <a:p>
            <a:pPr algn="ctr"/>
            <a:r>
              <a:rPr lang="en-GB" dirty="0" smtClean="0">
                <a:solidFill>
                  <a:schemeClr val="bg1"/>
                </a:solidFill>
                <a:latin typeface="Berlin Sans FB" pitchFamily="34" charset="0"/>
              </a:rPr>
              <a:t>One </a:t>
            </a:r>
            <a:r>
              <a:rPr lang="en-GB" dirty="0">
                <a:solidFill>
                  <a:schemeClr val="bg1"/>
                </a:solidFill>
                <a:latin typeface="Berlin Sans FB" pitchFamily="34" charset="0"/>
              </a:rPr>
              <a:t>should pray even if no troubles are faced because one does not know what God’s will is and what the future holds. Thus prayer should be made in advance so that one is saved in time</a:t>
            </a:r>
            <a:r>
              <a:rPr lang="en-GB" dirty="0" smtClean="0">
                <a:solidFill>
                  <a:schemeClr val="bg1"/>
                </a:solidFill>
                <a:latin typeface="Berlin Sans FB" pitchFamily="34" charset="0"/>
              </a:rPr>
              <a:t>.</a:t>
            </a:r>
          </a:p>
          <a:p>
            <a:pPr algn="ctr"/>
            <a:r>
              <a:rPr lang="en-GB" dirty="0" smtClean="0">
                <a:solidFill>
                  <a:schemeClr val="bg1"/>
                </a:solidFill>
                <a:latin typeface="Berlin Sans FB" pitchFamily="34" charset="0"/>
              </a:rPr>
              <a:t> </a:t>
            </a:r>
          </a:p>
          <a:p>
            <a:pPr algn="ctr"/>
            <a:r>
              <a:rPr lang="en-GB" dirty="0" smtClean="0">
                <a:solidFill>
                  <a:schemeClr val="bg1"/>
                </a:solidFill>
                <a:latin typeface="Berlin Sans FB" pitchFamily="34" charset="0"/>
              </a:rPr>
              <a:t>Sometimes </a:t>
            </a:r>
            <a:r>
              <a:rPr lang="en-GB" dirty="0">
                <a:solidFill>
                  <a:schemeClr val="bg1"/>
                </a:solidFill>
                <a:latin typeface="Berlin Sans FB" pitchFamily="34" charset="0"/>
              </a:rPr>
              <a:t>adversity falls in a way that one does not even find any time for </a:t>
            </a:r>
            <a:r>
              <a:rPr lang="en-GB" i="1" dirty="0">
                <a:solidFill>
                  <a:schemeClr val="bg1"/>
                </a:solidFill>
                <a:latin typeface="Berlin Sans FB" pitchFamily="34" charset="0"/>
              </a:rPr>
              <a:t>dua</a:t>
            </a:r>
            <a:r>
              <a:rPr lang="en-GB" dirty="0">
                <a:solidFill>
                  <a:schemeClr val="bg1"/>
                </a:solidFill>
                <a:latin typeface="Berlin Sans FB" pitchFamily="34" charset="0"/>
              </a:rPr>
              <a:t>. </a:t>
            </a:r>
            <a:endParaRPr lang="en-GB" dirty="0" smtClean="0">
              <a:solidFill>
                <a:schemeClr val="bg1"/>
              </a:solidFill>
              <a:latin typeface="Berlin Sans FB" pitchFamily="34" charset="0"/>
            </a:endParaRPr>
          </a:p>
          <a:p>
            <a:pPr algn="ctr"/>
            <a:endParaRPr lang="en-GB" dirty="0">
              <a:solidFill>
                <a:schemeClr val="bg1"/>
              </a:solidFill>
              <a:latin typeface="Berlin Sans FB" pitchFamily="34" charset="0"/>
            </a:endParaRPr>
          </a:p>
          <a:p>
            <a:pPr algn="ctr"/>
            <a:r>
              <a:rPr lang="en-GB" dirty="0" smtClean="0">
                <a:solidFill>
                  <a:schemeClr val="bg1"/>
                </a:solidFill>
                <a:latin typeface="Berlin Sans FB" pitchFamily="34" charset="0"/>
              </a:rPr>
              <a:t>At </a:t>
            </a:r>
            <a:r>
              <a:rPr lang="en-GB" dirty="0">
                <a:solidFill>
                  <a:schemeClr val="bg1"/>
                </a:solidFill>
                <a:latin typeface="Berlin Sans FB" pitchFamily="34" charset="0"/>
              </a:rPr>
              <a:t>such difficult junctures, prayer that is made beforehand is of avail</a:t>
            </a:r>
          </a:p>
        </p:txBody>
      </p:sp>
      <p:sp>
        <p:nvSpPr>
          <p:cNvPr id="8" name="Rounded Rectangle 7"/>
          <p:cNvSpPr/>
          <p:nvPr/>
        </p:nvSpPr>
        <p:spPr>
          <a:xfrm>
            <a:off x="6135425" y="6008428"/>
            <a:ext cx="28194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May 20</a:t>
            </a:r>
            <a:r>
              <a:rPr lang="en-GB" sz="2000" baseline="30000" dirty="0" smtClean="0"/>
              <a:t>th</a:t>
            </a:r>
            <a:r>
              <a:rPr lang="en-GB" sz="2000" dirty="0" smtClean="0"/>
              <a:t> 2011 </a:t>
            </a:r>
            <a:endParaRPr lang="en-GB" sz="2000" dirty="0"/>
          </a:p>
        </p:txBody>
      </p:sp>
      <p:pic>
        <p:nvPicPr>
          <p:cNvPr id="10" name="Picture 2" descr="http://sheikyermami.com/wp-content/uploads/Pg-09-hardliners_478482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3127" y="2443801"/>
            <a:ext cx="3529853"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62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tical Scroll 5"/>
          <p:cNvSpPr/>
          <p:nvPr/>
        </p:nvSpPr>
        <p:spPr>
          <a:xfrm>
            <a:off x="152400" y="2028110"/>
            <a:ext cx="2885364" cy="4050269"/>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GB" dirty="0" smtClean="0">
                <a:solidFill>
                  <a:schemeClr val="bg1"/>
                </a:solidFill>
                <a:latin typeface="Berlin Sans FB" pitchFamily="34" charset="0"/>
              </a:rPr>
              <a:t>The </a:t>
            </a:r>
            <a:r>
              <a:rPr lang="en-GB" dirty="0">
                <a:solidFill>
                  <a:schemeClr val="bg1"/>
                </a:solidFill>
                <a:latin typeface="Berlin Sans FB" pitchFamily="34" charset="0"/>
              </a:rPr>
              <a:t>human physical form and its limbs help each other. As such, it is astonishing that mankind does not understand the concept as stated in the Qur’an: </a:t>
            </a:r>
            <a:r>
              <a:rPr lang="en-GB" b="1" dirty="0">
                <a:solidFill>
                  <a:schemeClr val="bg1"/>
                </a:solidFill>
                <a:latin typeface="Berlin Sans FB" pitchFamily="34" charset="0"/>
              </a:rPr>
              <a:t>‘…And help one another in righteousness and piety…’</a:t>
            </a:r>
            <a:r>
              <a:rPr lang="en-GB" dirty="0">
                <a:solidFill>
                  <a:schemeClr val="bg1"/>
                </a:solidFill>
                <a:latin typeface="Berlin Sans FB" pitchFamily="34" charset="0"/>
              </a:rPr>
              <a:t> (5:3). </a:t>
            </a:r>
          </a:p>
        </p:txBody>
      </p:sp>
      <p:sp>
        <p:nvSpPr>
          <p:cNvPr id="10" name="Text Placeholder 1"/>
          <p:cNvSpPr>
            <a:spLocks noGrp="1"/>
          </p:cNvSpPr>
          <p:nvPr>
            <p:ph type="body" sz="quarter" idx="14"/>
          </p:nvPr>
        </p:nvSpPr>
        <p:spPr>
          <a:xfrm>
            <a:off x="3429000" y="4645025"/>
            <a:ext cx="5287963" cy="566738"/>
          </a:xfrm>
        </p:spPr>
        <p:txBody>
          <a:bodyPr/>
          <a:lstStyle/>
          <a:p>
            <a:pPr eaLnBrk="1" hangingPunct="1">
              <a:defRPr/>
            </a:pPr>
            <a:r>
              <a:rPr lang="en-GB" sz="3600" b="1" u="sng" dirty="0" smtClean="0">
                <a:effectLst>
                  <a:outerShdw blurRad="38100" dist="38100" dir="2700000" algn="tl">
                    <a:srgbClr val="000000">
                      <a:alpha val="43137"/>
                    </a:srgbClr>
                  </a:outerShdw>
                </a:effectLst>
              </a:rPr>
              <a:t>Dua and help</a:t>
            </a:r>
          </a:p>
        </p:txBody>
      </p:sp>
      <p:sp>
        <p:nvSpPr>
          <p:cNvPr id="14" name="Vertical Scroll 13"/>
          <p:cNvSpPr/>
          <p:nvPr/>
        </p:nvSpPr>
        <p:spPr>
          <a:xfrm>
            <a:off x="5256664" y="152400"/>
            <a:ext cx="4267200" cy="4325780"/>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a:endParaRPr lang="en-GB" dirty="0" smtClean="0">
              <a:solidFill>
                <a:schemeClr val="bg1"/>
              </a:solidFill>
              <a:latin typeface="Berlin Sans FB" pitchFamily="34" charset="0"/>
            </a:endParaRPr>
          </a:p>
          <a:p>
            <a:pPr algn="ctr"/>
            <a:r>
              <a:rPr lang="en-GB" dirty="0" smtClean="0">
                <a:solidFill>
                  <a:schemeClr val="bg1"/>
                </a:solidFill>
                <a:latin typeface="Berlin Sans FB" pitchFamily="34" charset="0"/>
              </a:rPr>
              <a:t>Otherwise</a:t>
            </a:r>
            <a:r>
              <a:rPr lang="en-GB" dirty="0">
                <a:solidFill>
                  <a:schemeClr val="bg1"/>
                </a:solidFill>
                <a:latin typeface="Berlin Sans FB" pitchFamily="34" charset="0"/>
              </a:rPr>
              <a:t>, they have perfect faith in God and complete belief in His promises. They are cognisant of: </a:t>
            </a:r>
            <a:r>
              <a:rPr lang="en-GB" b="1" dirty="0">
                <a:solidFill>
                  <a:schemeClr val="bg1"/>
                </a:solidFill>
                <a:latin typeface="Berlin Sans FB" pitchFamily="34" charset="0"/>
              </a:rPr>
              <a:t>‘Most surely We help Our Messengers and those who believe,</a:t>
            </a:r>
            <a:r>
              <a:rPr lang="en-GB" b="1" i="1" dirty="0">
                <a:solidFill>
                  <a:schemeClr val="bg1"/>
                </a:solidFill>
                <a:latin typeface="Berlin Sans FB" pitchFamily="34" charset="0"/>
              </a:rPr>
              <a:t> both </a:t>
            </a:r>
            <a:r>
              <a:rPr lang="en-GB" b="1" i="1" dirty="0" smtClean="0">
                <a:solidFill>
                  <a:schemeClr val="bg1"/>
                </a:solidFill>
                <a:latin typeface="Berlin Sans FB" pitchFamily="34" charset="0"/>
              </a:rPr>
              <a:t> </a:t>
            </a:r>
            <a:r>
              <a:rPr lang="en-GB" b="1" dirty="0" smtClean="0">
                <a:solidFill>
                  <a:schemeClr val="bg1"/>
                </a:solidFill>
                <a:latin typeface="Berlin Sans FB" pitchFamily="34" charset="0"/>
              </a:rPr>
              <a:t>in </a:t>
            </a:r>
            <a:r>
              <a:rPr lang="en-GB" b="1" dirty="0">
                <a:solidFill>
                  <a:schemeClr val="bg1"/>
                </a:solidFill>
                <a:latin typeface="Berlin Sans FB" pitchFamily="34" charset="0"/>
              </a:rPr>
              <a:t>the present life…’</a:t>
            </a:r>
            <a:r>
              <a:rPr lang="en-GB" dirty="0">
                <a:solidFill>
                  <a:schemeClr val="bg1"/>
                </a:solidFill>
                <a:latin typeface="Berlin Sans FB" pitchFamily="34" charset="0"/>
              </a:rPr>
              <a:t> (40:52). They know that God alone is the True Helper. Worldly support is insignificant for them, but in order to teach the world a broad method they adopt this way.</a:t>
            </a:r>
          </a:p>
        </p:txBody>
      </p:sp>
      <p:sp>
        <p:nvSpPr>
          <p:cNvPr id="2" name="Vertical Scroll 1"/>
          <p:cNvSpPr/>
          <p:nvPr/>
        </p:nvSpPr>
        <p:spPr>
          <a:xfrm>
            <a:off x="2906974" y="347335"/>
            <a:ext cx="2362200" cy="6068080"/>
          </a:xfrm>
          <a:prstGeom prst="verticalScroll">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wrap="square">
            <a:spAutoFit/>
          </a:bodyPr>
          <a:lstStyle/>
          <a:p>
            <a:pPr algn="ctr" fontAlgn="auto">
              <a:spcBef>
                <a:spcPts val="0"/>
              </a:spcBef>
              <a:spcAft>
                <a:spcPts val="0"/>
              </a:spcAft>
              <a:defRPr/>
            </a:pPr>
            <a:r>
              <a:rPr lang="en-GB" dirty="0">
                <a:solidFill>
                  <a:schemeClr val="tx1"/>
                </a:solidFill>
                <a:latin typeface="Berlin Sans FB" pitchFamily="34" charset="0"/>
              </a:rPr>
              <a:t>If God so willed, He would have not left His Prophets in need of helpers, but </a:t>
            </a:r>
            <a:r>
              <a:rPr lang="en-GB" dirty="0" smtClean="0">
                <a:solidFill>
                  <a:schemeClr val="tx1"/>
                </a:solidFill>
                <a:latin typeface="Berlin Sans FB" pitchFamily="34" charset="0"/>
              </a:rPr>
              <a:t>at times even they have </a:t>
            </a:r>
            <a:r>
              <a:rPr lang="en-GB" dirty="0">
                <a:solidFill>
                  <a:schemeClr val="tx1"/>
                </a:solidFill>
                <a:latin typeface="Berlin Sans FB" pitchFamily="34" charset="0"/>
              </a:rPr>
              <a:t>no choice but to call out: ‘</a:t>
            </a:r>
            <a:r>
              <a:rPr lang="en-GB" b="1" dirty="0">
                <a:solidFill>
                  <a:schemeClr val="tx1"/>
                </a:solidFill>
                <a:latin typeface="Berlin Sans FB" pitchFamily="34" charset="0"/>
              </a:rPr>
              <a:t>…Who will be my helpers in the cause of Allah?’</a:t>
            </a:r>
            <a:r>
              <a:rPr lang="en-GB" dirty="0">
                <a:solidFill>
                  <a:schemeClr val="tx1"/>
                </a:solidFill>
                <a:latin typeface="Berlin Sans FB" pitchFamily="34" charset="0"/>
              </a:rPr>
              <a:t> (3:53). It is not because they are needy, rather there is glory in proclaiming so. They wish to teach the world. </a:t>
            </a:r>
          </a:p>
        </p:txBody>
      </p:sp>
      <p:sp>
        <p:nvSpPr>
          <p:cNvPr id="12" name="Rounded Rectangle 11"/>
          <p:cNvSpPr/>
          <p:nvPr/>
        </p:nvSpPr>
        <p:spPr>
          <a:xfrm>
            <a:off x="6135425" y="6008428"/>
            <a:ext cx="28194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May 20</a:t>
            </a:r>
            <a:r>
              <a:rPr lang="en-GB" sz="2000" baseline="30000" dirty="0" smtClean="0"/>
              <a:t>th</a:t>
            </a:r>
            <a:r>
              <a:rPr lang="en-GB" sz="2000" dirty="0" smtClean="0"/>
              <a:t> 2011 </a:t>
            </a:r>
            <a:endParaRPr lang="en-GB" sz="2000" dirty="0"/>
          </a:p>
        </p:txBody>
      </p:sp>
    </p:spTree>
    <p:extLst>
      <p:ext uri="{BB962C8B-B14F-4D97-AF65-F5344CB8AC3E}">
        <p14:creationId xmlns:p14="http://schemas.microsoft.com/office/powerpoint/2010/main" val="97251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660779" y="1393209"/>
            <a:ext cx="3810000" cy="4876800"/>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GB" i="1" dirty="0" smtClean="0">
                <a:solidFill>
                  <a:schemeClr val="bg1"/>
                </a:solidFill>
                <a:latin typeface="Berlin Sans FB" pitchFamily="34" charset="0"/>
              </a:rPr>
              <a:t>Dua</a:t>
            </a:r>
            <a:r>
              <a:rPr lang="en-GB" dirty="0">
                <a:solidFill>
                  <a:schemeClr val="bg1"/>
                </a:solidFill>
                <a:latin typeface="Berlin Sans FB" pitchFamily="34" charset="0"/>
              </a:rPr>
              <a:t> is like a spring of delicious water and a believer can satiate himself on it whenever he wishes</a:t>
            </a:r>
            <a:r>
              <a:rPr lang="en-GB" dirty="0" smtClean="0">
                <a:solidFill>
                  <a:schemeClr val="bg1"/>
                </a:solidFill>
                <a:latin typeface="Berlin Sans FB" pitchFamily="34" charset="0"/>
              </a:rPr>
              <a:t>.</a:t>
            </a:r>
          </a:p>
          <a:p>
            <a:pPr algn="ctr" fontAlgn="auto">
              <a:spcBef>
                <a:spcPts val="0"/>
              </a:spcBef>
              <a:spcAft>
                <a:spcPts val="0"/>
              </a:spcAft>
              <a:defRPr/>
            </a:pPr>
            <a:endParaRPr lang="en-GB" dirty="0">
              <a:solidFill>
                <a:schemeClr val="bg1"/>
              </a:solidFill>
              <a:latin typeface="Berlin Sans FB" pitchFamily="34" charset="0"/>
            </a:endParaRPr>
          </a:p>
          <a:p>
            <a:pPr algn="ctr" fontAlgn="auto">
              <a:spcBef>
                <a:spcPts val="0"/>
              </a:spcBef>
              <a:spcAft>
                <a:spcPts val="0"/>
              </a:spcAft>
              <a:defRPr/>
            </a:pPr>
            <a:r>
              <a:rPr lang="en-GB" dirty="0" smtClean="0">
                <a:solidFill>
                  <a:schemeClr val="bg1"/>
                </a:solidFill>
                <a:latin typeface="Berlin Sans FB" pitchFamily="34" charset="0"/>
              </a:rPr>
              <a:t> </a:t>
            </a:r>
            <a:r>
              <a:rPr lang="en-GB" dirty="0">
                <a:solidFill>
                  <a:schemeClr val="bg1"/>
                </a:solidFill>
                <a:latin typeface="Berlin Sans FB" pitchFamily="34" charset="0"/>
              </a:rPr>
              <a:t>Just as fish cannot survive without water, similarly </a:t>
            </a:r>
            <a:r>
              <a:rPr lang="en-GB" i="1" dirty="0">
                <a:solidFill>
                  <a:schemeClr val="bg1"/>
                </a:solidFill>
                <a:latin typeface="Berlin Sans FB" pitchFamily="34" charset="0"/>
              </a:rPr>
              <a:t>dua</a:t>
            </a:r>
            <a:r>
              <a:rPr lang="en-GB" dirty="0">
                <a:solidFill>
                  <a:schemeClr val="bg1"/>
                </a:solidFill>
                <a:latin typeface="Berlin Sans FB" pitchFamily="34" charset="0"/>
              </a:rPr>
              <a:t> is like water for a believer without which he cannot live. </a:t>
            </a:r>
            <a:endParaRPr lang="en-GB" dirty="0" smtClean="0">
              <a:solidFill>
                <a:schemeClr val="bg1"/>
              </a:solidFill>
              <a:latin typeface="Berlin Sans FB" pitchFamily="34" charset="0"/>
            </a:endParaRPr>
          </a:p>
          <a:p>
            <a:pPr algn="ctr" fontAlgn="auto">
              <a:spcBef>
                <a:spcPts val="0"/>
              </a:spcBef>
              <a:spcAft>
                <a:spcPts val="0"/>
              </a:spcAft>
              <a:defRPr/>
            </a:pPr>
            <a:endParaRPr lang="en-GB" dirty="0">
              <a:solidFill>
                <a:schemeClr val="bg1"/>
              </a:solidFill>
              <a:latin typeface="Berlin Sans FB" pitchFamily="34" charset="0"/>
            </a:endParaRPr>
          </a:p>
          <a:p>
            <a:pPr algn="ctr" fontAlgn="auto">
              <a:spcBef>
                <a:spcPts val="0"/>
              </a:spcBef>
              <a:spcAft>
                <a:spcPts val="0"/>
              </a:spcAft>
              <a:defRPr/>
            </a:pPr>
            <a:r>
              <a:rPr lang="en-GB" u="sng" dirty="0" smtClean="0">
                <a:solidFill>
                  <a:schemeClr val="bg1"/>
                </a:solidFill>
                <a:latin typeface="Berlin Sans FB" pitchFamily="34" charset="0"/>
              </a:rPr>
              <a:t>The </a:t>
            </a:r>
            <a:r>
              <a:rPr lang="en-GB" u="sng" dirty="0">
                <a:solidFill>
                  <a:schemeClr val="bg1"/>
                </a:solidFill>
                <a:latin typeface="Berlin Sans FB" pitchFamily="34" charset="0"/>
              </a:rPr>
              <a:t>most appropriate occasion of such </a:t>
            </a:r>
            <a:r>
              <a:rPr lang="en-GB" i="1" u="sng" dirty="0">
                <a:solidFill>
                  <a:schemeClr val="bg1"/>
                </a:solidFill>
                <a:latin typeface="Berlin Sans FB" pitchFamily="34" charset="0"/>
              </a:rPr>
              <a:t>dua</a:t>
            </a:r>
            <a:r>
              <a:rPr lang="en-GB" u="sng" dirty="0">
                <a:solidFill>
                  <a:schemeClr val="bg1"/>
                </a:solidFill>
                <a:latin typeface="Berlin Sans FB" pitchFamily="34" charset="0"/>
              </a:rPr>
              <a:t> is Salat </a:t>
            </a:r>
            <a:r>
              <a:rPr lang="en-GB" dirty="0">
                <a:solidFill>
                  <a:schemeClr val="bg1"/>
                </a:solidFill>
                <a:latin typeface="Berlin Sans FB" pitchFamily="34" charset="0"/>
              </a:rPr>
              <a:t>in which a believer finds rapture and delight</a:t>
            </a:r>
          </a:p>
        </p:txBody>
      </p:sp>
      <p:sp>
        <p:nvSpPr>
          <p:cNvPr id="4" name="Title 3"/>
          <p:cNvSpPr>
            <a:spLocks noGrp="1"/>
          </p:cNvSpPr>
          <p:nvPr>
            <p:ph type="title"/>
          </p:nvPr>
        </p:nvSpPr>
        <p:spPr>
          <a:xfrm>
            <a:off x="457200" y="507242"/>
            <a:ext cx="8229600" cy="914400"/>
          </a:xfrm>
        </p:spPr>
        <p:txBody>
          <a:bodyPr/>
          <a:lstStyle/>
          <a:p>
            <a:pPr algn="ctr"/>
            <a:r>
              <a:rPr lang="en-GB" b="1" u="sng" dirty="0">
                <a:solidFill>
                  <a:schemeClr val="tx1"/>
                </a:solidFill>
              </a:rPr>
              <a:t>The main outcome of </a:t>
            </a:r>
            <a:r>
              <a:rPr lang="en-GB" b="1" i="1" u="sng" dirty="0">
                <a:solidFill>
                  <a:schemeClr val="tx1"/>
                </a:solidFill>
              </a:rPr>
              <a:t>dua</a:t>
            </a:r>
            <a:r>
              <a:rPr lang="en-GB" b="1" u="sng" dirty="0">
                <a:solidFill>
                  <a:schemeClr val="tx1"/>
                </a:solidFill>
              </a:rPr>
              <a:t> is Divine </a:t>
            </a:r>
            <a:r>
              <a:rPr lang="en-GB" b="1" u="sng" dirty="0" smtClean="0">
                <a:solidFill>
                  <a:schemeClr val="tx1"/>
                </a:solidFill>
              </a:rPr>
              <a:t>nearness</a:t>
            </a:r>
            <a:r>
              <a:rPr lang="en-GB" b="1" dirty="0">
                <a:solidFill>
                  <a:schemeClr val="tx1"/>
                </a:solidFill>
              </a:rPr>
              <a:t/>
            </a:r>
            <a:br>
              <a:rPr lang="en-GB" b="1" dirty="0">
                <a:solidFill>
                  <a:schemeClr val="tx1"/>
                </a:solidFill>
              </a:rPr>
            </a:br>
            <a:endParaRPr lang="en-GB" b="1" dirty="0">
              <a:solidFill>
                <a:schemeClr val="tx1"/>
              </a:solidFill>
            </a:endParaRPr>
          </a:p>
        </p:txBody>
      </p:sp>
      <p:sp>
        <p:nvSpPr>
          <p:cNvPr id="6" name="Vertical Scroll 5"/>
          <p:cNvSpPr/>
          <p:nvPr/>
        </p:nvSpPr>
        <p:spPr>
          <a:xfrm>
            <a:off x="4874144" y="1600200"/>
            <a:ext cx="3592017" cy="3881651"/>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a:r>
              <a:rPr lang="en-GB" u="sng" dirty="0">
                <a:solidFill>
                  <a:schemeClr val="bg1"/>
                </a:solidFill>
                <a:latin typeface="Berlin Sans FB" pitchFamily="34" charset="0"/>
              </a:rPr>
              <a:t>The main outcome </a:t>
            </a:r>
            <a:r>
              <a:rPr lang="en-GB" u="sng" dirty="0" smtClean="0">
                <a:solidFill>
                  <a:schemeClr val="bg1"/>
                </a:solidFill>
                <a:latin typeface="Berlin Sans FB" pitchFamily="34" charset="0"/>
              </a:rPr>
              <a:t>of </a:t>
            </a:r>
            <a:r>
              <a:rPr lang="en-GB" i="1" u="sng" dirty="0" smtClean="0">
                <a:solidFill>
                  <a:schemeClr val="bg1"/>
                </a:solidFill>
                <a:latin typeface="Berlin Sans FB" pitchFamily="34" charset="0"/>
              </a:rPr>
              <a:t>dua</a:t>
            </a:r>
            <a:r>
              <a:rPr lang="en-GB" u="sng" dirty="0">
                <a:solidFill>
                  <a:schemeClr val="bg1"/>
                </a:solidFill>
                <a:latin typeface="Berlin Sans FB" pitchFamily="34" charset="0"/>
              </a:rPr>
              <a:t> is Divine nearness</a:t>
            </a:r>
            <a:r>
              <a:rPr lang="en-GB" dirty="0" smtClean="0">
                <a:solidFill>
                  <a:schemeClr val="bg1"/>
                </a:solidFill>
                <a:latin typeface="Berlin Sans FB" pitchFamily="34" charset="0"/>
              </a:rPr>
              <a:t>.</a:t>
            </a:r>
          </a:p>
          <a:p>
            <a:pPr algn="ctr"/>
            <a:endParaRPr lang="en-GB" dirty="0">
              <a:solidFill>
                <a:schemeClr val="bg1"/>
              </a:solidFill>
              <a:latin typeface="Berlin Sans FB" pitchFamily="34" charset="0"/>
            </a:endParaRPr>
          </a:p>
          <a:p>
            <a:pPr algn="ctr"/>
            <a:r>
              <a:rPr lang="en-GB" dirty="0" smtClean="0">
                <a:solidFill>
                  <a:schemeClr val="bg1"/>
                </a:solidFill>
                <a:latin typeface="Berlin Sans FB" pitchFamily="34" charset="0"/>
              </a:rPr>
              <a:t> </a:t>
            </a:r>
            <a:r>
              <a:rPr lang="en-GB" dirty="0">
                <a:solidFill>
                  <a:schemeClr val="bg1"/>
                </a:solidFill>
                <a:latin typeface="Berlin Sans FB" pitchFamily="34" charset="0"/>
              </a:rPr>
              <a:t>When a believer’s </a:t>
            </a:r>
            <a:r>
              <a:rPr lang="en-GB" i="1" dirty="0">
                <a:solidFill>
                  <a:schemeClr val="bg1"/>
                </a:solidFill>
                <a:latin typeface="Berlin Sans FB" pitchFamily="34" charset="0"/>
              </a:rPr>
              <a:t>dua</a:t>
            </a:r>
            <a:r>
              <a:rPr lang="en-GB" dirty="0">
                <a:solidFill>
                  <a:schemeClr val="bg1"/>
                </a:solidFill>
                <a:latin typeface="Berlin Sans FB" pitchFamily="34" charset="0"/>
              </a:rPr>
              <a:t> attains perfect sincerity and deep devotedness, then God has mercy and becomes his or her Friend</a:t>
            </a:r>
          </a:p>
        </p:txBody>
      </p:sp>
      <p:sp>
        <p:nvSpPr>
          <p:cNvPr id="8" name="Rounded Rectangle 7"/>
          <p:cNvSpPr/>
          <p:nvPr/>
        </p:nvSpPr>
        <p:spPr>
          <a:xfrm>
            <a:off x="6135425" y="6008428"/>
            <a:ext cx="28194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May 20</a:t>
            </a:r>
            <a:r>
              <a:rPr lang="en-GB" sz="2000" baseline="30000" dirty="0" smtClean="0"/>
              <a:t>th</a:t>
            </a:r>
            <a:r>
              <a:rPr lang="en-GB" sz="2000" dirty="0" smtClean="0"/>
              <a:t> 2011 </a:t>
            </a:r>
            <a:endParaRPr lang="en-GB" sz="2000" dirty="0"/>
          </a:p>
        </p:txBody>
      </p:sp>
    </p:spTree>
    <p:extLst>
      <p:ext uri="{BB962C8B-B14F-4D97-AF65-F5344CB8AC3E}">
        <p14:creationId xmlns:p14="http://schemas.microsoft.com/office/powerpoint/2010/main" val="156414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pPr algn="ctr"/>
            <a:r>
              <a:rPr lang="en-GB" sz="4400" b="1" u="sng" dirty="0" smtClean="0">
                <a:solidFill>
                  <a:schemeClr val="accent1">
                    <a:lumMod val="50000"/>
                  </a:schemeClr>
                </a:solidFill>
                <a:effectLst>
                  <a:outerShdw blurRad="38100" dist="38100" dir="2700000" algn="tl">
                    <a:srgbClr val="000000">
                      <a:alpha val="43137"/>
                    </a:srgbClr>
                  </a:outerShdw>
                </a:effectLst>
              </a:rPr>
              <a:t>SUMMARY</a:t>
            </a:r>
            <a:endParaRPr lang="en-GB" sz="4400" b="1" u="sng" dirty="0">
              <a:solidFill>
                <a:schemeClr val="accent1">
                  <a:lumMod val="50000"/>
                </a:schemeClr>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0045945"/>
              </p:ext>
            </p:extLst>
          </p:nvPr>
        </p:nvGraphicFramePr>
        <p:xfrm>
          <a:off x="457200" y="990600"/>
          <a:ext cx="85344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9099" y="304800"/>
            <a:ext cx="28194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May 20</a:t>
            </a:r>
            <a:r>
              <a:rPr lang="en-GB" sz="2000" baseline="30000" dirty="0" smtClean="0"/>
              <a:t>th</a:t>
            </a:r>
            <a:r>
              <a:rPr lang="en-GB" sz="2000" dirty="0" smtClean="0"/>
              <a:t> 2011 </a:t>
            </a:r>
            <a:endParaRPr lang="en-GB"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152400" y="381000"/>
            <a:ext cx="5715000" cy="6297305"/>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a:r>
              <a:rPr lang="en-GB" dirty="0" smtClean="0">
                <a:solidFill>
                  <a:schemeClr val="bg1"/>
                </a:solidFill>
                <a:latin typeface="Berlin Sans FB" pitchFamily="34" charset="0"/>
              </a:rPr>
              <a:t>The </a:t>
            </a:r>
            <a:r>
              <a:rPr lang="en-GB" dirty="0">
                <a:solidFill>
                  <a:schemeClr val="bg1"/>
                </a:solidFill>
                <a:latin typeface="Berlin Sans FB" pitchFamily="34" charset="0"/>
              </a:rPr>
              <a:t>Promised Messiah (on whom be peace) said that troubles that befall Prophets of God are immense but they do not sadden them because they receive God’s help through </a:t>
            </a:r>
            <a:r>
              <a:rPr lang="en-GB" i="1" dirty="0">
                <a:solidFill>
                  <a:schemeClr val="bg1"/>
                </a:solidFill>
                <a:latin typeface="Berlin Sans FB" pitchFamily="34" charset="0"/>
              </a:rPr>
              <a:t>dua</a:t>
            </a:r>
            <a:r>
              <a:rPr lang="en-GB" dirty="0">
                <a:solidFill>
                  <a:schemeClr val="bg1"/>
                </a:solidFill>
                <a:latin typeface="Berlin Sans FB" pitchFamily="34" charset="0"/>
              </a:rPr>
              <a:t>. If ordinary people had even an iota of the troubles and persecution that Prophets of God face, they could be annihilated. </a:t>
            </a:r>
            <a:endParaRPr lang="en-GB" dirty="0" smtClean="0">
              <a:solidFill>
                <a:schemeClr val="bg1"/>
              </a:solidFill>
              <a:latin typeface="Berlin Sans FB" pitchFamily="34" charset="0"/>
            </a:endParaRPr>
          </a:p>
          <a:p>
            <a:pPr algn="ctr"/>
            <a:endParaRPr lang="en-GB" dirty="0">
              <a:solidFill>
                <a:schemeClr val="bg1"/>
              </a:solidFill>
              <a:latin typeface="Berlin Sans FB" pitchFamily="34" charset="0"/>
            </a:endParaRPr>
          </a:p>
          <a:p>
            <a:pPr algn="ctr"/>
            <a:r>
              <a:rPr lang="en-GB" dirty="0" smtClean="0">
                <a:solidFill>
                  <a:schemeClr val="bg1"/>
                </a:solidFill>
                <a:latin typeface="Berlin Sans FB" pitchFamily="34" charset="0"/>
              </a:rPr>
              <a:t>Hundreds </a:t>
            </a:r>
            <a:r>
              <a:rPr lang="en-GB" dirty="0">
                <a:solidFill>
                  <a:schemeClr val="bg1"/>
                </a:solidFill>
                <a:latin typeface="Berlin Sans FB" pitchFamily="34" charset="0"/>
              </a:rPr>
              <a:t>of thousands of people become bloodthirsty enemies of Prophets of God, yet they cannot disturb them in their mission. Their steadfastness and resolve is miraculous. The resolute determination and steadfastness of the Holy Prophet (peace and blessings of Allah be on him) was the greatest miracle from among his thousands of miracles.</a:t>
            </a:r>
          </a:p>
        </p:txBody>
      </p:sp>
      <p:sp>
        <p:nvSpPr>
          <p:cNvPr id="4" name="Title 3"/>
          <p:cNvSpPr>
            <a:spLocks noGrp="1"/>
          </p:cNvSpPr>
          <p:nvPr>
            <p:ph type="title"/>
          </p:nvPr>
        </p:nvSpPr>
        <p:spPr>
          <a:xfrm>
            <a:off x="4953000" y="3204950"/>
            <a:ext cx="3847531" cy="914400"/>
          </a:xfrm>
        </p:spPr>
        <p:txBody>
          <a:bodyPr/>
          <a:lstStyle/>
          <a:p>
            <a:pPr algn="ctr"/>
            <a:r>
              <a:rPr lang="en-GB" b="1" dirty="0" smtClean="0">
                <a:solidFill>
                  <a:schemeClr val="tx1"/>
                </a:solidFill>
              </a:rPr>
              <a:t>Resolve of prophets comes from Dua</a:t>
            </a:r>
            <a:endParaRPr lang="en-GB" b="1" dirty="0">
              <a:solidFill>
                <a:schemeClr val="tx1"/>
              </a:solidFill>
            </a:endParaRPr>
          </a:p>
        </p:txBody>
      </p:sp>
      <p:sp>
        <p:nvSpPr>
          <p:cNvPr id="8" name="Rounded Rectangle 7"/>
          <p:cNvSpPr/>
          <p:nvPr/>
        </p:nvSpPr>
        <p:spPr>
          <a:xfrm>
            <a:off x="6135425" y="6008428"/>
            <a:ext cx="28194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May 20</a:t>
            </a:r>
            <a:r>
              <a:rPr lang="en-GB" sz="2000" baseline="30000" dirty="0" smtClean="0"/>
              <a:t>th</a:t>
            </a:r>
            <a:r>
              <a:rPr lang="en-GB" sz="2000" dirty="0" smtClean="0"/>
              <a:t> 2011 </a:t>
            </a:r>
            <a:endParaRPr lang="en-GB" sz="2000" dirty="0"/>
          </a:p>
        </p:txBody>
      </p:sp>
    </p:spTree>
    <p:extLst>
      <p:ext uri="{BB962C8B-B14F-4D97-AF65-F5344CB8AC3E}">
        <p14:creationId xmlns:p14="http://schemas.microsoft.com/office/powerpoint/2010/main" val="20498164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0" y="1334070"/>
            <a:ext cx="4343400" cy="5001904"/>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a:r>
              <a:rPr lang="en-GB" dirty="0">
                <a:solidFill>
                  <a:schemeClr val="bg1"/>
                </a:solidFill>
                <a:latin typeface="Berlin Sans FB" pitchFamily="34" charset="0"/>
              </a:rPr>
              <a:t>T</a:t>
            </a:r>
            <a:r>
              <a:rPr lang="en-GB" dirty="0" smtClean="0">
                <a:solidFill>
                  <a:schemeClr val="bg1"/>
                </a:solidFill>
                <a:latin typeface="Berlin Sans FB" pitchFamily="34" charset="0"/>
              </a:rPr>
              <a:t>he </a:t>
            </a:r>
            <a:r>
              <a:rPr lang="en-GB" dirty="0">
                <a:solidFill>
                  <a:schemeClr val="bg1"/>
                </a:solidFill>
                <a:latin typeface="Berlin Sans FB" pitchFamily="34" charset="0"/>
              </a:rPr>
              <a:t>Promised Messiah (on whom be peace) said that the enemy only objects to us because of his enmity. They foolishly assert that he [the Promised Messiah] sits in one place and does not perform his work. </a:t>
            </a:r>
            <a:endParaRPr lang="en-GB" dirty="0" smtClean="0">
              <a:solidFill>
                <a:schemeClr val="bg1"/>
              </a:solidFill>
              <a:latin typeface="Berlin Sans FB" pitchFamily="34" charset="0"/>
            </a:endParaRPr>
          </a:p>
          <a:p>
            <a:pPr algn="ctr"/>
            <a:endParaRPr lang="en-GB" dirty="0">
              <a:solidFill>
                <a:schemeClr val="bg1"/>
              </a:solidFill>
              <a:latin typeface="Berlin Sans FB" pitchFamily="34" charset="0"/>
            </a:endParaRPr>
          </a:p>
          <a:p>
            <a:pPr algn="ctr"/>
            <a:r>
              <a:rPr lang="en-GB" dirty="0" smtClean="0">
                <a:solidFill>
                  <a:schemeClr val="bg1"/>
                </a:solidFill>
                <a:latin typeface="Berlin Sans FB" pitchFamily="34" charset="0"/>
              </a:rPr>
              <a:t>He </a:t>
            </a:r>
            <a:r>
              <a:rPr lang="en-GB" dirty="0">
                <a:solidFill>
                  <a:schemeClr val="bg1"/>
                </a:solidFill>
                <a:latin typeface="Berlin Sans FB" pitchFamily="34" charset="0"/>
              </a:rPr>
              <a:t>said he knew all his objectives were to be realised through </a:t>
            </a:r>
            <a:r>
              <a:rPr lang="en-GB" i="1" dirty="0">
                <a:solidFill>
                  <a:schemeClr val="bg1"/>
                </a:solidFill>
                <a:latin typeface="Berlin Sans FB" pitchFamily="34" charset="0"/>
              </a:rPr>
              <a:t>dua</a:t>
            </a:r>
            <a:r>
              <a:rPr lang="en-GB" dirty="0">
                <a:solidFill>
                  <a:schemeClr val="bg1"/>
                </a:solidFill>
                <a:latin typeface="Berlin Sans FB" pitchFamily="34" charset="0"/>
              </a:rPr>
              <a:t> and </a:t>
            </a:r>
            <a:r>
              <a:rPr lang="en-GB" i="1" dirty="0">
                <a:solidFill>
                  <a:schemeClr val="bg1"/>
                </a:solidFill>
                <a:latin typeface="Berlin Sans FB" pitchFamily="34" charset="0"/>
              </a:rPr>
              <a:t>dua</a:t>
            </a:r>
            <a:r>
              <a:rPr lang="en-GB" dirty="0">
                <a:solidFill>
                  <a:schemeClr val="bg1"/>
                </a:solidFill>
                <a:latin typeface="Berlin Sans FB" pitchFamily="34" charset="0"/>
              </a:rPr>
              <a:t> has great potency.</a:t>
            </a:r>
          </a:p>
          <a:p>
            <a:pPr algn="ctr"/>
            <a:r>
              <a:rPr lang="en-GB" dirty="0">
                <a:solidFill>
                  <a:schemeClr val="bg1"/>
                </a:solidFill>
                <a:latin typeface="Berlin Sans FB" pitchFamily="34" charset="0"/>
              </a:rPr>
              <a:t> </a:t>
            </a:r>
          </a:p>
        </p:txBody>
      </p:sp>
      <p:sp>
        <p:nvSpPr>
          <p:cNvPr id="4" name="Title 3"/>
          <p:cNvSpPr>
            <a:spLocks noGrp="1"/>
          </p:cNvSpPr>
          <p:nvPr>
            <p:ph type="title"/>
          </p:nvPr>
        </p:nvSpPr>
        <p:spPr/>
        <p:txBody>
          <a:bodyPr/>
          <a:lstStyle/>
          <a:p>
            <a:r>
              <a:rPr lang="en-GB" b="1" u="sng" dirty="0" smtClean="0">
                <a:solidFill>
                  <a:schemeClr val="tx1"/>
                </a:solidFill>
              </a:rPr>
              <a:t>Dua is our only weapon</a:t>
            </a:r>
            <a:endParaRPr lang="en-GB" b="1" u="sng" dirty="0">
              <a:solidFill>
                <a:schemeClr val="tx1"/>
              </a:solidFill>
            </a:endParaRPr>
          </a:p>
        </p:txBody>
      </p:sp>
      <p:sp>
        <p:nvSpPr>
          <p:cNvPr id="6" name="Vertical Scroll 5"/>
          <p:cNvSpPr/>
          <p:nvPr/>
        </p:nvSpPr>
        <p:spPr>
          <a:xfrm>
            <a:off x="4349087" y="838200"/>
            <a:ext cx="4810836" cy="4915469"/>
          </a:xfrm>
          <a:prstGeom prst="verticalScroll">
            <a:avLst/>
          </a:prstGeom>
          <a:ln>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a:r>
              <a:rPr lang="en-GB" dirty="0">
                <a:solidFill>
                  <a:schemeClr val="tx1"/>
                </a:solidFill>
                <a:latin typeface="Berlin Sans FB" pitchFamily="34" charset="0"/>
              </a:rPr>
              <a:t>The Promised Messiah (on whom be peace) said that God repeatedly informed him through revelations that whatever will be accomplished will be through </a:t>
            </a:r>
            <a:r>
              <a:rPr lang="en-GB" i="1" dirty="0">
                <a:solidFill>
                  <a:schemeClr val="tx1"/>
                </a:solidFill>
                <a:latin typeface="Berlin Sans FB" pitchFamily="34" charset="0"/>
              </a:rPr>
              <a:t>dua</a:t>
            </a:r>
            <a:r>
              <a:rPr lang="en-GB" dirty="0" smtClean="0">
                <a:solidFill>
                  <a:schemeClr val="tx1"/>
                </a:solidFill>
                <a:latin typeface="Berlin Sans FB" pitchFamily="34" charset="0"/>
              </a:rPr>
              <a:t>.</a:t>
            </a:r>
          </a:p>
          <a:p>
            <a:pPr algn="ctr"/>
            <a:endParaRPr lang="en-GB" dirty="0">
              <a:solidFill>
                <a:schemeClr val="tx1"/>
              </a:solidFill>
              <a:latin typeface="Berlin Sans FB" pitchFamily="34" charset="0"/>
            </a:endParaRPr>
          </a:p>
          <a:p>
            <a:pPr algn="ctr"/>
            <a:r>
              <a:rPr lang="en-GB" dirty="0" smtClean="0">
                <a:solidFill>
                  <a:schemeClr val="tx1"/>
                </a:solidFill>
                <a:latin typeface="Berlin Sans FB" pitchFamily="34" charset="0"/>
              </a:rPr>
              <a:t> </a:t>
            </a:r>
            <a:r>
              <a:rPr lang="en-GB" dirty="0">
                <a:solidFill>
                  <a:schemeClr val="tx1"/>
                </a:solidFill>
                <a:latin typeface="Berlin Sans FB" pitchFamily="34" charset="0"/>
              </a:rPr>
              <a:t>He said </a:t>
            </a:r>
            <a:r>
              <a:rPr lang="en-GB" i="1" dirty="0">
                <a:solidFill>
                  <a:schemeClr val="tx1"/>
                </a:solidFill>
                <a:latin typeface="Berlin Sans FB" pitchFamily="34" charset="0"/>
              </a:rPr>
              <a:t>dua</a:t>
            </a:r>
            <a:r>
              <a:rPr lang="en-GB" dirty="0">
                <a:solidFill>
                  <a:schemeClr val="tx1"/>
                </a:solidFill>
                <a:latin typeface="Berlin Sans FB" pitchFamily="34" charset="0"/>
              </a:rPr>
              <a:t> was the only weapon he had. He said whatever he asked privately, God made it evident. He said if fighting was destined for him, God would have provided all the arrangements. Pious is one who understands how God now wills faith to progress.</a:t>
            </a:r>
          </a:p>
        </p:txBody>
      </p:sp>
      <p:sp>
        <p:nvSpPr>
          <p:cNvPr id="8" name="Rounded Rectangle 7"/>
          <p:cNvSpPr/>
          <p:nvPr/>
        </p:nvSpPr>
        <p:spPr>
          <a:xfrm>
            <a:off x="6135425" y="6008428"/>
            <a:ext cx="28194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May 20</a:t>
            </a:r>
            <a:r>
              <a:rPr lang="en-GB" sz="2000" baseline="30000" dirty="0" smtClean="0"/>
              <a:t>th</a:t>
            </a:r>
            <a:r>
              <a:rPr lang="en-GB" sz="2000" dirty="0" smtClean="0"/>
              <a:t> 2011 </a:t>
            </a:r>
            <a:endParaRPr lang="en-GB" sz="2000" dirty="0"/>
          </a:p>
        </p:txBody>
      </p:sp>
    </p:spTree>
    <p:extLst>
      <p:ext uri="{BB962C8B-B14F-4D97-AF65-F5344CB8AC3E}">
        <p14:creationId xmlns:p14="http://schemas.microsoft.com/office/powerpoint/2010/main" val="54286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armichael\Documents\Downloads\Huzur dua.jpg"/>
          <p:cNvPicPr>
            <a:picLocks noChangeAspect="1" noChangeArrowheads="1"/>
          </p:cNvPicPr>
          <p:nvPr/>
        </p:nvPicPr>
        <p:blipFill>
          <a:blip r:embed="rId3" cstate="print"/>
          <a:srcRect/>
          <a:stretch>
            <a:fillRect/>
          </a:stretch>
        </p:blipFill>
        <p:spPr bwMode="auto">
          <a:xfrm>
            <a:off x="1108718" y="457200"/>
            <a:ext cx="2726140" cy="3816596"/>
          </a:xfrm>
          <a:prstGeom prst="rect">
            <a:avLst/>
          </a:prstGeom>
          <a:noFill/>
        </p:spPr>
      </p:pic>
      <p:graphicFrame>
        <p:nvGraphicFramePr>
          <p:cNvPr id="3" name="Diagram 2"/>
          <p:cNvGraphicFramePr/>
          <p:nvPr>
            <p:extLst>
              <p:ext uri="{D42A27DB-BD31-4B8C-83A1-F6EECF244321}">
                <p14:modId xmlns:p14="http://schemas.microsoft.com/office/powerpoint/2010/main" val="947841400"/>
              </p:ext>
            </p:extLst>
          </p:nvPr>
        </p:nvGraphicFramePr>
        <p:xfrm>
          <a:off x="4114800" y="152400"/>
          <a:ext cx="478354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ounded Rectangular Callout 1"/>
          <p:cNvSpPr/>
          <p:nvPr/>
        </p:nvSpPr>
        <p:spPr>
          <a:xfrm>
            <a:off x="228600" y="4808607"/>
            <a:ext cx="3831609" cy="1021556"/>
          </a:xfrm>
          <a:prstGeom prst="wedgeRoundRectCallout">
            <a:avLst>
              <a:gd name="adj1" fmla="val 66381"/>
              <a:gd name="adj2" fmla="val -163456"/>
              <a:gd name="adj3" fmla="val 16667"/>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GB" dirty="0">
                <a:solidFill>
                  <a:schemeClr val="tx1"/>
                </a:solidFill>
              </a:rPr>
              <a:t>Indeed, it is a great responsibility that our each word and deed should be for the pleasure of God. </a:t>
            </a:r>
          </a:p>
        </p:txBody>
      </p:sp>
      <p:sp>
        <p:nvSpPr>
          <p:cNvPr id="4" name="Rectangle 3"/>
          <p:cNvSpPr/>
          <p:nvPr/>
        </p:nvSpPr>
        <p:spPr>
          <a:xfrm>
            <a:off x="4191000" y="4953000"/>
            <a:ext cx="4724400" cy="1477328"/>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dirty="0" smtClean="0">
                <a:solidFill>
                  <a:schemeClr val="tx1"/>
                </a:solidFill>
              </a:rPr>
              <a:t>Hudhur (aba)  </a:t>
            </a:r>
            <a:r>
              <a:rPr lang="en-GB" dirty="0">
                <a:solidFill>
                  <a:schemeClr val="tx1"/>
                </a:solidFill>
              </a:rPr>
              <a:t>said special prayers should be made for the security of the Community; our detractors are increasing in their enmity, may God rebound all their wickedness on them and protect us each moment</a:t>
            </a:r>
          </a:p>
        </p:txBody>
      </p:sp>
      <p:sp>
        <p:nvSpPr>
          <p:cNvPr id="7" name="Rounded Rectangle 6"/>
          <p:cNvSpPr/>
          <p:nvPr/>
        </p:nvSpPr>
        <p:spPr>
          <a:xfrm>
            <a:off x="996124" y="6196856"/>
            <a:ext cx="28194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May 20</a:t>
            </a:r>
            <a:r>
              <a:rPr lang="en-GB" sz="2000" baseline="30000" dirty="0" smtClean="0"/>
              <a:t>th</a:t>
            </a:r>
            <a:r>
              <a:rPr lang="en-GB" sz="2000" dirty="0" smtClean="0"/>
              <a:t> 2011 </a:t>
            </a:r>
            <a:endParaRPr lang="en-GB" sz="2000" dirty="0"/>
          </a:p>
        </p:txBody>
      </p:sp>
    </p:spTree>
    <p:extLst>
      <p:ext uri="{BB962C8B-B14F-4D97-AF65-F5344CB8AC3E}">
        <p14:creationId xmlns:p14="http://schemas.microsoft.com/office/powerpoint/2010/main" val="39054853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2196" y="3733800"/>
            <a:ext cx="6731232" cy="830997"/>
          </a:xfrm>
          <a:prstGeom prst="rect">
            <a:avLst/>
          </a:prstGeom>
          <a:blipFill>
            <a:blip r:embed="rId3"/>
            <a:tile tx="0" ty="0" sx="100000" sy="100000" flip="none" algn="tl"/>
          </a:blipFill>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GB" dirty="0" smtClean="0">
                <a:latin typeface="Elephant" pitchFamily="18" charset="0"/>
              </a:rPr>
              <a:t>O </a:t>
            </a:r>
            <a:r>
              <a:rPr lang="en-GB" dirty="0">
                <a:latin typeface="Elephant" pitchFamily="18" charset="0"/>
              </a:rPr>
              <a:t>my Lord everything serves You. So O my Lord, protect me and help me and have mercy on me. </a:t>
            </a:r>
            <a:endParaRPr lang="en-GB" sz="1200" dirty="0" smtClean="0">
              <a:latin typeface="Elephant" pitchFamily="18" charset="0"/>
            </a:endParaRPr>
          </a:p>
          <a:p>
            <a:pPr algn="ctr"/>
            <a:r>
              <a:rPr lang="en-GB" sz="1200" dirty="0" err="1" smtClean="0">
                <a:latin typeface="Elephant" pitchFamily="18" charset="0"/>
              </a:rPr>
              <a:t>Tadhkirah</a:t>
            </a:r>
            <a:r>
              <a:rPr lang="en-GB" sz="1200" dirty="0" smtClean="0">
                <a:latin typeface="Elephant" pitchFamily="18" charset="0"/>
              </a:rPr>
              <a:t> </a:t>
            </a:r>
            <a:r>
              <a:rPr lang="en-GB" sz="1200" dirty="0">
                <a:latin typeface="Elephant" pitchFamily="18" charset="0"/>
              </a:rPr>
              <a:t>page No 571</a:t>
            </a:r>
          </a:p>
        </p:txBody>
      </p:sp>
      <p:sp>
        <p:nvSpPr>
          <p:cNvPr id="3" name="Rectangle 2"/>
          <p:cNvSpPr/>
          <p:nvPr/>
        </p:nvSpPr>
        <p:spPr>
          <a:xfrm>
            <a:off x="2229404" y="2941821"/>
            <a:ext cx="6676816" cy="760134"/>
          </a:xfrm>
          <a:prstGeom prst="rect">
            <a:avLst/>
          </a:prstGeom>
          <a:blipFill>
            <a:blip r:embed="rId3"/>
            <a:tile tx="0" ty="0" sx="100000" sy="100000" flip="none" algn="tl"/>
          </a:blipFill>
        </p:spPr>
        <p:style>
          <a:lnRef idx="1">
            <a:schemeClr val="accent4"/>
          </a:lnRef>
          <a:fillRef idx="2">
            <a:schemeClr val="accent4"/>
          </a:fillRef>
          <a:effectRef idx="1">
            <a:schemeClr val="accent4"/>
          </a:effectRef>
          <a:fontRef idx="minor">
            <a:schemeClr val="dk1"/>
          </a:fontRef>
        </p:style>
        <p:txBody>
          <a:bodyPr wrap="square">
            <a:spAutoFit/>
          </a:bodyPr>
          <a:lstStyle/>
          <a:p>
            <a:r>
              <a:rPr lang="ur-PK" sz="3200" dirty="0">
                <a:latin typeface="Elephant" pitchFamily="18" charset="0"/>
                <a:cs typeface="_PDMS_Saleem_QuranFont" pitchFamily="2" charset="-78"/>
              </a:rPr>
              <a:t>رَبِّ ڪُلُّ شَـیْءٍ خَادِمُكَ رَبِّ فَاحْفَظْنـِیْ وَانْصُرْنـِیْ وَارْحَـمْنـِیْ</a:t>
            </a:r>
            <a:endParaRPr lang="en-GB" sz="3200" dirty="0">
              <a:latin typeface="Elephant" pitchFamily="18" charset="0"/>
              <a:cs typeface="_PDMS_Saleem_QuranFont" pitchFamily="2" charset="-78"/>
            </a:endParaRPr>
          </a:p>
        </p:txBody>
      </p:sp>
      <p:sp>
        <p:nvSpPr>
          <p:cNvPr id="4" name="Rectangle 3"/>
          <p:cNvSpPr/>
          <p:nvPr/>
        </p:nvSpPr>
        <p:spPr>
          <a:xfrm>
            <a:off x="2229405" y="228600"/>
            <a:ext cx="6704025" cy="584775"/>
          </a:xfrm>
          <a:prstGeom prst="rect">
            <a:avLst/>
          </a:prstGeom>
          <a:solidFill>
            <a:srgbClr val="043A0D"/>
          </a:solidFill>
        </p:spPr>
        <p:txBody>
          <a:bodyPr wrap="square">
            <a:spAutoFit/>
          </a:bodyPr>
          <a:lstStyle/>
          <a:p>
            <a:pPr algn="ctr"/>
            <a:r>
              <a:rPr lang="ar-SA" sz="3200" dirty="0">
                <a:solidFill>
                  <a:schemeClr val="bg1"/>
                </a:solidFill>
                <a:latin typeface="Lucida Calligraphy" pitchFamily="66" charset="0"/>
                <a:cs typeface="_PDMS_Saleem_QuranFont" pitchFamily="2" charset="-78"/>
              </a:rPr>
              <a:t>	اَللَّھُمَّ اِنَّا نَجْعَلُكَ </a:t>
            </a:r>
            <a:r>
              <a:rPr lang="ur-PK" sz="3200" dirty="0">
                <a:solidFill>
                  <a:schemeClr val="bg1"/>
                </a:solidFill>
                <a:latin typeface="Lucida Calligraphy" pitchFamily="66" charset="0"/>
                <a:cs typeface="_PDMS_Saleem_QuranFont" pitchFamily="2" charset="-78"/>
              </a:rPr>
              <a:t>فِـیْ نُحُوْرِ ھِمْ وَنَعُوْذُبِكَ مِنْ شُرُوْرِ </a:t>
            </a:r>
            <a:r>
              <a:rPr lang="ur-PK" sz="3200" dirty="0" smtClean="0">
                <a:solidFill>
                  <a:schemeClr val="bg1"/>
                </a:solidFill>
                <a:latin typeface="Lucida Calligraphy" pitchFamily="66" charset="0"/>
                <a:cs typeface="_PDMS_Saleem_QuranFont" pitchFamily="2" charset="-78"/>
              </a:rPr>
              <a:t>ھِمْ</a:t>
            </a:r>
            <a:endParaRPr lang="en-GB" sz="3200" dirty="0">
              <a:solidFill>
                <a:schemeClr val="bg1"/>
              </a:solidFill>
              <a:latin typeface="Lucida Calligraphy" pitchFamily="66" charset="0"/>
              <a:cs typeface="_PDMS_Saleem_QuranFont" pitchFamily="2" charset="-78"/>
            </a:endParaRPr>
          </a:p>
        </p:txBody>
      </p:sp>
      <p:sp>
        <p:nvSpPr>
          <p:cNvPr id="7" name="Horizontal Scroll 6"/>
          <p:cNvSpPr/>
          <p:nvPr/>
        </p:nvSpPr>
        <p:spPr>
          <a:xfrm>
            <a:off x="4227490" y="520987"/>
            <a:ext cx="4650297" cy="2453878"/>
          </a:xfrm>
          <a:prstGeom prst="horizontalScroll">
            <a:avLst/>
          </a:prstGeom>
          <a:solidFill>
            <a:srgbClr val="043A0D"/>
          </a:solidFill>
        </p:spPr>
        <p:txBody>
          <a:bodyPr wrap="square">
            <a:spAutoFit/>
          </a:bodyPr>
          <a:lstStyle/>
          <a:p>
            <a:pPr algn="ctr"/>
            <a:r>
              <a:rPr lang="en-GB" dirty="0">
                <a:solidFill>
                  <a:schemeClr val="bg1"/>
                </a:solidFill>
                <a:latin typeface="Lucida Calligraphy" pitchFamily="66" charset="0"/>
              </a:rPr>
              <a:t>O Allah, we make You a shield against the enemy and we seek Your protection against their evil </a:t>
            </a:r>
            <a:r>
              <a:rPr lang="en-GB" dirty="0" smtClean="0">
                <a:solidFill>
                  <a:schemeClr val="bg1"/>
                </a:solidFill>
                <a:latin typeface="Lucida Calligraphy" pitchFamily="66" charset="0"/>
              </a:rPr>
              <a:t>designs</a:t>
            </a:r>
          </a:p>
          <a:p>
            <a:pPr algn="ctr"/>
            <a:endParaRPr lang="en-GB" sz="1200" dirty="0" smtClean="0">
              <a:solidFill>
                <a:schemeClr val="bg1"/>
              </a:solidFill>
              <a:latin typeface="Lucida Calligraphy" pitchFamily="66" charset="0"/>
            </a:endParaRPr>
          </a:p>
          <a:p>
            <a:pPr algn="ctr"/>
            <a:r>
              <a:rPr lang="en-GB" sz="1200" dirty="0" smtClean="0">
                <a:solidFill>
                  <a:schemeClr val="bg1"/>
                </a:solidFill>
                <a:latin typeface="Lucida Calligraphy" pitchFamily="66" charset="0"/>
              </a:rPr>
              <a:t>(Abu </a:t>
            </a:r>
            <a:r>
              <a:rPr lang="en-GB" sz="1200" dirty="0" err="1">
                <a:solidFill>
                  <a:schemeClr val="bg1"/>
                </a:solidFill>
                <a:latin typeface="Lucida Calligraphy" pitchFamily="66" charset="0"/>
              </a:rPr>
              <a:t>Dawud</a:t>
            </a:r>
            <a:r>
              <a:rPr lang="en-GB" sz="1200" dirty="0">
                <a:solidFill>
                  <a:schemeClr val="bg1"/>
                </a:solidFill>
                <a:latin typeface="Lucida Calligraphy" pitchFamily="66" charset="0"/>
              </a:rPr>
              <a:t> </a:t>
            </a:r>
            <a:r>
              <a:rPr lang="en-GB" sz="1200" dirty="0" err="1">
                <a:solidFill>
                  <a:schemeClr val="bg1"/>
                </a:solidFill>
                <a:latin typeface="Lucida Calligraphy" pitchFamily="66" charset="0"/>
              </a:rPr>
              <a:t>Kitabul</a:t>
            </a:r>
            <a:r>
              <a:rPr lang="en-GB" sz="1200" dirty="0">
                <a:solidFill>
                  <a:schemeClr val="bg1"/>
                </a:solidFill>
                <a:latin typeface="Lucida Calligraphy" pitchFamily="66" charset="0"/>
              </a:rPr>
              <a:t> </a:t>
            </a:r>
            <a:r>
              <a:rPr lang="en-GB" sz="1200" dirty="0" err="1">
                <a:solidFill>
                  <a:schemeClr val="bg1"/>
                </a:solidFill>
                <a:latin typeface="Lucida Calligraphy" pitchFamily="66" charset="0"/>
              </a:rPr>
              <a:t>Salat</a:t>
            </a:r>
            <a:r>
              <a:rPr lang="en-GB" sz="1200" dirty="0">
                <a:solidFill>
                  <a:schemeClr val="bg1"/>
                </a:solidFill>
                <a:latin typeface="Lucida Calligraphy" pitchFamily="66" charset="0"/>
              </a:rPr>
              <a:t>)</a:t>
            </a:r>
          </a:p>
          <a:p>
            <a:pPr rtl="1"/>
            <a:r>
              <a:rPr lang="en-GB" dirty="0">
                <a:solidFill>
                  <a:schemeClr val="bg1"/>
                </a:solidFill>
                <a:latin typeface="Lucida Calligraphy" pitchFamily="66" charset="0"/>
              </a:rPr>
              <a:t> </a:t>
            </a:r>
          </a:p>
        </p:txBody>
      </p:sp>
      <p:sp>
        <p:nvSpPr>
          <p:cNvPr id="10" name="Text Placeholder 9"/>
          <p:cNvSpPr>
            <a:spLocks noGrp="1"/>
          </p:cNvSpPr>
          <p:nvPr>
            <p:ph type="body" sz="quarter" idx="14"/>
          </p:nvPr>
        </p:nvSpPr>
        <p:spPr>
          <a:xfrm>
            <a:off x="3830224" y="4724400"/>
            <a:ext cx="4914807" cy="523220"/>
          </a:xfrm>
          <a:prstGeom prst="rect">
            <a:avLst/>
          </a:prstGeom>
        </p:spPr>
        <p:txBody>
          <a:bodyPr wrap="none">
            <a:spAutoFit/>
          </a:bodyPr>
          <a:lstStyle/>
          <a:p>
            <a:r>
              <a:rPr lang="en-GB" sz="2800" b="1" u="sng" dirty="0" smtClean="0">
                <a:solidFill>
                  <a:schemeClr val="bg1"/>
                </a:solidFill>
                <a:effectLst>
                  <a:outerShdw blurRad="38100" dist="38100" dir="2700000" algn="tl">
                    <a:srgbClr val="000000">
                      <a:alpha val="43137"/>
                    </a:srgbClr>
                  </a:outerShdw>
                </a:effectLst>
              </a:rPr>
              <a:t>We should recite the prayers</a:t>
            </a:r>
            <a:endParaRPr lang="en-GB" sz="2800" b="1" u="sng" dirty="0">
              <a:solidFill>
                <a:schemeClr val="bg1"/>
              </a:solidFill>
              <a:effectLst>
                <a:outerShdw blurRad="38100" dist="38100" dir="2700000" algn="tl">
                  <a:srgbClr val="000000">
                    <a:alpha val="43137"/>
                  </a:srgbClr>
                </a:outerShdw>
              </a:effectLst>
            </a:endParaRPr>
          </a:p>
        </p:txBody>
      </p:sp>
      <p:sp>
        <p:nvSpPr>
          <p:cNvPr id="12" name="Rounded Rectangle 11"/>
          <p:cNvSpPr/>
          <p:nvPr/>
        </p:nvSpPr>
        <p:spPr>
          <a:xfrm>
            <a:off x="6135425" y="6008428"/>
            <a:ext cx="28194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May 20</a:t>
            </a:r>
            <a:r>
              <a:rPr lang="en-GB" sz="2000" baseline="30000" dirty="0" smtClean="0"/>
              <a:t>th</a:t>
            </a:r>
            <a:r>
              <a:rPr lang="en-GB" sz="2000" dirty="0" smtClean="0"/>
              <a:t> 2011 </a:t>
            </a:r>
            <a:endParaRPr lang="en-GB" sz="2000" dirty="0"/>
          </a:p>
        </p:txBody>
      </p:sp>
      <p:sp>
        <p:nvSpPr>
          <p:cNvPr id="13" name="Rectangle 12"/>
          <p:cNvSpPr/>
          <p:nvPr/>
        </p:nvSpPr>
        <p:spPr>
          <a:xfrm>
            <a:off x="126347" y="1378475"/>
            <a:ext cx="3717684" cy="584775"/>
          </a:xfrm>
          <a:prstGeom prst="rect">
            <a:avLst/>
          </a:prstGeom>
          <a:blipFill>
            <a:blip r:embed="rId3"/>
            <a:tile tx="0" ty="0" sx="100000" sy="100000" flip="none" algn="tl"/>
          </a:blipFill>
          <a:ln>
            <a:solidFill>
              <a:schemeClr val="accent4">
                <a:lumMod val="50000"/>
              </a:schemeClr>
            </a:solidFill>
          </a:ln>
        </p:spPr>
        <p:txBody>
          <a:bodyPr wrap="none">
            <a:spAutoFit/>
          </a:bodyPr>
          <a:lstStyle/>
          <a:p>
            <a:r>
              <a:rPr lang="ar-AE" sz="3200" dirty="0">
                <a:latin typeface="_PDMS_Saleem_QuranFont" pitchFamily="2" charset="-78"/>
                <a:cs typeface="_PDMS_Saleem_QuranFont" pitchFamily="2" charset="-78"/>
              </a:rPr>
              <a:t>رَ بّ ِ تَوَ فنیْ ممسلماً والحقنیْ </a:t>
            </a:r>
            <a:r>
              <a:rPr lang="ar-AE" sz="3200" dirty="0" smtClean="0">
                <a:latin typeface="_PDMS_Saleem_QuranFont" pitchFamily="2" charset="-78"/>
                <a:cs typeface="_PDMS_Saleem_QuranFont" pitchFamily="2" charset="-78"/>
              </a:rPr>
              <a:t>بالصالحینَ</a:t>
            </a:r>
            <a:endParaRPr lang="en-GB" sz="3200" dirty="0">
              <a:latin typeface="_PDMS_Saleem_QuranFont" pitchFamily="2" charset="-78"/>
              <a:cs typeface="_PDMS_Saleem_QuranFont" pitchFamily="2" charset="-78"/>
            </a:endParaRPr>
          </a:p>
        </p:txBody>
      </p:sp>
      <p:sp>
        <p:nvSpPr>
          <p:cNvPr id="14" name="Rectangle 13"/>
          <p:cNvSpPr/>
          <p:nvPr/>
        </p:nvSpPr>
        <p:spPr>
          <a:xfrm>
            <a:off x="1460045" y="5378706"/>
            <a:ext cx="2383986" cy="584775"/>
          </a:xfrm>
          <a:prstGeom prst="rect">
            <a:avLst/>
          </a:prstGeom>
          <a:blipFill>
            <a:blip r:embed="rId3"/>
            <a:tile tx="0" ty="0" sx="100000" sy="100000" flip="none" algn="tl"/>
          </a:blipFill>
        </p:spPr>
        <p:style>
          <a:lnRef idx="1">
            <a:schemeClr val="accent4"/>
          </a:lnRef>
          <a:fillRef idx="2">
            <a:schemeClr val="accent4"/>
          </a:fillRef>
          <a:effectRef idx="1">
            <a:schemeClr val="accent4"/>
          </a:effectRef>
          <a:fontRef idx="minor">
            <a:schemeClr val="dk1"/>
          </a:fontRef>
        </p:style>
        <p:txBody>
          <a:bodyPr wrap="none">
            <a:spAutoFit/>
          </a:bodyPr>
          <a:lstStyle/>
          <a:p>
            <a:r>
              <a:rPr lang="ar-AE" sz="3200" dirty="0">
                <a:latin typeface="_PDMS_Saleem_QuranFont" pitchFamily="2" charset="-78"/>
                <a:cs typeface="_PDMS_Saleem_QuranFont" pitchFamily="2" charset="-78"/>
              </a:rPr>
              <a:t> ربّ ِ انیْ مظلوْ مٌ فانتصرْ</a:t>
            </a:r>
            <a:endParaRPr lang="en-GB" sz="3200" dirty="0">
              <a:latin typeface="_PDMS_Saleem_QuranFont" pitchFamily="2" charset="-78"/>
              <a:cs typeface="_PDMS_Saleem_QuranFont" pitchFamily="2" charset="-78"/>
            </a:endParaRPr>
          </a:p>
        </p:txBody>
      </p:sp>
      <p:sp>
        <p:nvSpPr>
          <p:cNvPr id="15" name="Rectangle 14"/>
          <p:cNvSpPr/>
          <p:nvPr/>
        </p:nvSpPr>
        <p:spPr>
          <a:xfrm>
            <a:off x="640534" y="6008428"/>
            <a:ext cx="3812082" cy="646331"/>
          </a:xfrm>
          <a:prstGeom prst="rect">
            <a:avLst/>
          </a:prstGeom>
          <a:blipFill>
            <a:blip r:embed="rId3"/>
            <a:tile tx="0" ty="0" sx="100000" sy="100000" flip="none" algn="tl"/>
          </a:blipFill>
        </p:spPr>
        <p:txBody>
          <a:bodyPr wrap="square">
            <a:spAutoFit/>
          </a:bodyPr>
          <a:lstStyle/>
          <a:p>
            <a:pPr algn="ctr"/>
            <a:r>
              <a:rPr lang="en-GB" dirty="0">
                <a:latin typeface="Elephant" pitchFamily="18" charset="0"/>
              </a:rPr>
              <a:t>‘O my Lord, I have been wronged; You avenge me.</a:t>
            </a:r>
          </a:p>
        </p:txBody>
      </p:sp>
      <p:sp>
        <p:nvSpPr>
          <p:cNvPr id="16" name="Rectangle 15"/>
          <p:cNvSpPr/>
          <p:nvPr/>
        </p:nvSpPr>
        <p:spPr>
          <a:xfrm>
            <a:off x="92331" y="1963250"/>
            <a:ext cx="3844031" cy="923330"/>
          </a:xfrm>
          <a:prstGeom prst="rect">
            <a:avLst/>
          </a:prstGeom>
          <a:blipFill>
            <a:blip r:embed="rId3"/>
            <a:tile tx="0" ty="0" sx="100000" sy="100000" flip="none" algn="tl"/>
          </a:blipFill>
          <a:ln>
            <a:solidFill>
              <a:schemeClr val="accent4">
                <a:lumMod val="50000"/>
              </a:schemeClr>
            </a:solidFill>
          </a:ln>
        </p:spPr>
        <p:txBody>
          <a:bodyPr wrap="square">
            <a:spAutoFit/>
          </a:bodyPr>
          <a:lstStyle/>
          <a:p>
            <a:pPr algn="ctr"/>
            <a:r>
              <a:rPr lang="en-GB" dirty="0">
                <a:latin typeface="Elephant" pitchFamily="18" charset="0"/>
              </a:rPr>
              <a:t>‘O my God, cause me to die a Muslim and join me to the pious.’</a:t>
            </a:r>
          </a:p>
        </p:txBody>
      </p:sp>
    </p:spTree>
    <p:extLst>
      <p:ext uri="{BB962C8B-B14F-4D97-AF65-F5344CB8AC3E}">
        <p14:creationId xmlns:p14="http://schemas.microsoft.com/office/powerpoint/2010/main" val="1451800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322997" y="4885198"/>
            <a:ext cx="4495800" cy="1940957"/>
          </a:xfrm>
          <a:prstGeom prst="round2Diag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dirty="0">
                <a:solidFill>
                  <a:schemeClr val="tx1"/>
                </a:solidFill>
              </a:rPr>
              <a:t>Then came the era of his ardent devotee, who </a:t>
            </a:r>
            <a:r>
              <a:rPr lang="en-GB" dirty="0" smtClean="0">
                <a:solidFill>
                  <a:schemeClr val="tx1"/>
                </a:solidFill>
              </a:rPr>
              <a:t>held </a:t>
            </a:r>
            <a:r>
              <a:rPr lang="en-GB" dirty="0">
                <a:solidFill>
                  <a:schemeClr val="tx1"/>
                </a:solidFill>
              </a:rPr>
              <a:t>many assemblies with his </a:t>
            </a:r>
            <a:r>
              <a:rPr lang="en-GB" dirty="0" smtClean="0">
                <a:solidFill>
                  <a:schemeClr val="tx1"/>
                </a:solidFill>
              </a:rPr>
              <a:t>companion, made speeches </a:t>
            </a:r>
            <a:r>
              <a:rPr lang="en-GB" dirty="0">
                <a:solidFill>
                  <a:schemeClr val="tx1"/>
                </a:solidFill>
              </a:rPr>
              <a:t>made at </a:t>
            </a:r>
            <a:r>
              <a:rPr lang="en-GB" dirty="0" smtClean="0">
                <a:solidFill>
                  <a:schemeClr val="tx1"/>
                </a:solidFill>
              </a:rPr>
              <a:t>Jalsa, the </a:t>
            </a:r>
            <a:r>
              <a:rPr lang="en-GB" dirty="0">
                <a:solidFill>
                  <a:schemeClr val="tx1"/>
                </a:solidFill>
              </a:rPr>
              <a:t>Jama’at newspapers of the time secured these pronouncements. </a:t>
            </a:r>
          </a:p>
        </p:txBody>
      </p:sp>
      <p:sp>
        <p:nvSpPr>
          <p:cNvPr id="5" name="Hexagon 4"/>
          <p:cNvSpPr/>
          <p:nvPr/>
        </p:nvSpPr>
        <p:spPr>
          <a:xfrm>
            <a:off x="701154" y="163773"/>
            <a:ext cx="7696200" cy="1137642"/>
          </a:xfrm>
          <a:prstGeom prst="hexagon">
            <a:avLst/>
          </a:prstGeom>
          <a:solidFill>
            <a:srgbClr val="043A0D"/>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eaLnBrk="0" hangingPunct="0">
              <a:defRPr/>
            </a:pPr>
            <a:r>
              <a:rPr lang="en-GB" dirty="0">
                <a:solidFill>
                  <a:schemeClr val="bg1"/>
                </a:solidFill>
              </a:rPr>
              <a:t>We could not thank God adequately for His blessing in sending the true and ardent devotee of the Holy Prophet (</a:t>
            </a:r>
            <a:r>
              <a:rPr lang="en-GB" dirty="0" smtClean="0">
                <a:solidFill>
                  <a:schemeClr val="bg1"/>
                </a:solidFill>
              </a:rPr>
              <a:t>pbuh) </a:t>
            </a:r>
            <a:r>
              <a:rPr lang="en-GB" dirty="0">
                <a:solidFill>
                  <a:schemeClr val="bg1"/>
                </a:solidFill>
              </a:rPr>
              <a:t>and the Imam of the age, as </a:t>
            </a:r>
            <a:r>
              <a:rPr lang="en-GB" dirty="0" smtClean="0">
                <a:solidFill>
                  <a:schemeClr val="bg1"/>
                </a:solidFill>
              </a:rPr>
              <a:t>foretold</a:t>
            </a:r>
            <a:endParaRPr lang="en-GB" dirty="0">
              <a:solidFill>
                <a:schemeClr val="bg1"/>
              </a:solidFill>
            </a:endParaRPr>
          </a:p>
        </p:txBody>
      </p:sp>
      <p:graphicFrame>
        <p:nvGraphicFramePr>
          <p:cNvPr id="2" name="Diagram 1"/>
          <p:cNvGraphicFramePr/>
          <p:nvPr>
            <p:extLst>
              <p:ext uri="{D42A27DB-BD31-4B8C-83A1-F6EECF244321}">
                <p14:modId xmlns:p14="http://schemas.microsoft.com/office/powerpoint/2010/main" val="4094493167"/>
              </p:ext>
            </p:extLst>
          </p:nvPr>
        </p:nvGraphicFramePr>
        <p:xfrm>
          <a:off x="205854" y="990600"/>
          <a:ext cx="8686800" cy="3800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quarter" idx="14"/>
          </p:nvPr>
        </p:nvSpPr>
        <p:spPr>
          <a:xfrm>
            <a:off x="2570897" y="4724400"/>
            <a:ext cx="6327648" cy="566928"/>
          </a:xfrm>
        </p:spPr>
        <p:txBody>
          <a:bodyPr/>
          <a:lstStyle/>
          <a:p>
            <a:r>
              <a:rPr lang="en-GB" b="1" u="sng" dirty="0" smtClean="0"/>
              <a:t>Sagacious </a:t>
            </a:r>
            <a:r>
              <a:rPr lang="en-GB" b="1" u="sng" dirty="0"/>
              <a:t>discourses</a:t>
            </a:r>
          </a:p>
          <a:p>
            <a:endParaRPr lang="en-GB" b="1" u="sng" dirty="0"/>
          </a:p>
        </p:txBody>
      </p:sp>
      <p:sp>
        <p:nvSpPr>
          <p:cNvPr id="3" name="Rectangle 2"/>
          <p:cNvSpPr/>
          <p:nvPr/>
        </p:nvSpPr>
        <p:spPr>
          <a:xfrm>
            <a:off x="4800600" y="5410200"/>
            <a:ext cx="3832746"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GB" dirty="0"/>
              <a:t>We are also grateful to those who sat in those assembles, asked questions, and saved those sagacious </a:t>
            </a:r>
            <a:r>
              <a:rPr lang="en-GB" dirty="0" smtClean="0"/>
              <a:t>discourses</a:t>
            </a:r>
            <a:endParaRPr lang="en-GB" dirty="0"/>
          </a:p>
        </p:txBody>
      </p:sp>
      <p:sp>
        <p:nvSpPr>
          <p:cNvPr id="7" name="Rounded Rectangle 6"/>
          <p:cNvSpPr/>
          <p:nvPr/>
        </p:nvSpPr>
        <p:spPr>
          <a:xfrm>
            <a:off x="3276600" y="3770364"/>
            <a:ext cx="28194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May 20</a:t>
            </a:r>
            <a:r>
              <a:rPr lang="en-GB" sz="2000" baseline="30000" dirty="0" smtClean="0"/>
              <a:t>th</a:t>
            </a:r>
            <a:r>
              <a:rPr lang="en-GB" sz="2000" dirty="0" smtClean="0"/>
              <a:t> 2011 </a:t>
            </a:r>
            <a:endParaRPr lang="en-GB" sz="2000" dirty="0"/>
          </a:p>
        </p:txBody>
      </p:sp>
    </p:spTree>
    <p:extLst>
      <p:ext uri="{BB962C8B-B14F-4D97-AF65-F5344CB8AC3E}">
        <p14:creationId xmlns:p14="http://schemas.microsoft.com/office/powerpoint/2010/main" val="347314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Graphic spid="2" grpId="0">
        <p:bldAsOne/>
      </p:bldGraphic>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orizontal Scroll 8"/>
          <p:cNvSpPr/>
          <p:nvPr/>
        </p:nvSpPr>
        <p:spPr>
          <a:xfrm>
            <a:off x="3810000" y="883124"/>
            <a:ext cx="5029200" cy="2043752"/>
          </a:xfrm>
          <a:prstGeom prst="horizont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a:r>
              <a:rPr lang="en-GB" dirty="0">
                <a:solidFill>
                  <a:schemeClr val="bg1"/>
                </a:solidFill>
                <a:latin typeface="Lucida Calligraphy" pitchFamily="66" charset="0"/>
              </a:rPr>
              <a:t>As a hadith relates: All are lifeless except one whom God grants life. All are astray except one whom God guides. And all are blind except one whom God gives sight.</a:t>
            </a:r>
          </a:p>
        </p:txBody>
      </p:sp>
      <p:sp>
        <p:nvSpPr>
          <p:cNvPr id="2" name="Text Placeholder 1"/>
          <p:cNvSpPr>
            <a:spLocks noGrp="1"/>
          </p:cNvSpPr>
          <p:nvPr>
            <p:ph type="body" sz="quarter" idx="4294967295"/>
          </p:nvPr>
        </p:nvSpPr>
        <p:spPr>
          <a:xfrm>
            <a:off x="4310405" y="152400"/>
            <a:ext cx="4221162" cy="566737"/>
          </a:xfrm>
        </p:spPr>
        <p:txBody>
          <a:bodyPr/>
          <a:lstStyle/>
          <a:p>
            <a:pPr marL="0" indent="0" algn="ctr" eaLnBrk="1" hangingPunct="1">
              <a:buNone/>
              <a:defRPr/>
            </a:pPr>
            <a:r>
              <a:rPr lang="en-GB" sz="2800" b="1" u="sng" kern="1200" dirty="0"/>
              <a:t>Salat,</a:t>
            </a:r>
            <a:r>
              <a:rPr lang="en-GB" sz="2800" b="1" i="1" u="sng" kern="1200" dirty="0"/>
              <a:t> dua</a:t>
            </a:r>
            <a:r>
              <a:rPr lang="en-GB" sz="2800" b="1" u="sng" kern="1200" dirty="0"/>
              <a:t> (prayer) and connection with God</a:t>
            </a:r>
            <a:endParaRPr lang="en-GB" sz="2800" b="1" u="sng" dirty="0" smtClean="0">
              <a:effectLst>
                <a:outerShdw blurRad="38100" dist="38100" dir="2700000" algn="tl">
                  <a:srgbClr val="000000">
                    <a:alpha val="43137"/>
                  </a:srgbClr>
                </a:outerShdw>
              </a:effectLst>
            </a:endParaRPr>
          </a:p>
        </p:txBody>
      </p:sp>
      <p:sp>
        <p:nvSpPr>
          <p:cNvPr id="31749" name="TextBox 5"/>
          <p:cNvSpPr txBox="1">
            <a:spLocks noChangeArrowheads="1"/>
          </p:cNvSpPr>
          <p:nvPr/>
        </p:nvSpPr>
        <p:spPr bwMode="auto">
          <a:xfrm>
            <a:off x="6172200" y="6172200"/>
            <a:ext cx="248786" cy="369332"/>
          </a:xfrm>
          <a:prstGeom prst="rect">
            <a:avLst/>
          </a:prstGeom>
          <a:noFill/>
          <a:ln w="9525">
            <a:noFill/>
            <a:miter lim="800000"/>
            <a:headEnd/>
            <a:tailEnd/>
          </a:ln>
        </p:spPr>
        <p:txBody>
          <a:bodyPr wrap="none">
            <a:spAutoFit/>
          </a:bodyPr>
          <a:lstStyle/>
          <a:p>
            <a:r>
              <a:rPr lang="en-GB" dirty="0" smtClean="0"/>
              <a:t> </a:t>
            </a:r>
            <a:endParaRPr lang="en-GB" dirty="0"/>
          </a:p>
        </p:txBody>
      </p:sp>
      <p:sp>
        <p:nvSpPr>
          <p:cNvPr id="7" name="Content Placeholder 3"/>
          <p:cNvSpPr txBox="1">
            <a:spLocks/>
          </p:cNvSpPr>
          <p:nvPr/>
        </p:nvSpPr>
        <p:spPr>
          <a:xfrm>
            <a:off x="0" y="346292"/>
            <a:ext cx="4191000" cy="4495800"/>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GB" dirty="0" smtClean="0">
                <a:solidFill>
                  <a:schemeClr val="bg1"/>
                </a:solidFill>
                <a:latin typeface="Berlin Sans FB" pitchFamily="34" charset="0"/>
              </a:rPr>
              <a:t>God </a:t>
            </a:r>
            <a:r>
              <a:rPr lang="en-GB" dirty="0">
                <a:solidFill>
                  <a:schemeClr val="bg1"/>
                </a:solidFill>
                <a:latin typeface="Berlin Sans FB" pitchFamily="34" charset="0"/>
              </a:rPr>
              <a:t>began the Qur’an with </a:t>
            </a:r>
            <a:r>
              <a:rPr lang="en-GB" i="1" dirty="0">
                <a:solidFill>
                  <a:schemeClr val="bg1"/>
                </a:solidFill>
                <a:latin typeface="Berlin Sans FB" pitchFamily="34" charset="0"/>
              </a:rPr>
              <a:t>dua</a:t>
            </a:r>
            <a:r>
              <a:rPr lang="en-GB" dirty="0">
                <a:solidFill>
                  <a:schemeClr val="bg1"/>
                </a:solidFill>
                <a:latin typeface="Berlin Sans FB" pitchFamily="34" charset="0"/>
              </a:rPr>
              <a:t> and ended it on </a:t>
            </a:r>
            <a:r>
              <a:rPr lang="en-GB" i="1" dirty="0">
                <a:solidFill>
                  <a:schemeClr val="bg1"/>
                </a:solidFill>
                <a:latin typeface="Berlin Sans FB" pitchFamily="34" charset="0"/>
              </a:rPr>
              <a:t>dua</a:t>
            </a:r>
            <a:r>
              <a:rPr lang="en-GB" dirty="0">
                <a:solidFill>
                  <a:schemeClr val="bg1"/>
                </a:solidFill>
                <a:latin typeface="Berlin Sans FB" pitchFamily="34" charset="0"/>
              </a:rPr>
              <a:t>. This signifies that mankind is weak and cannot be purified without the grace of God. Until God’s help and succour is forthcoming, one cannot develop in piety</a:t>
            </a:r>
            <a:endParaRPr lang="en-GB" dirty="0" smtClean="0">
              <a:solidFill>
                <a:schemeClr val="bg1"/>
              </a:solidFill>
              <a:latin typeface="Berlin Sans FB" pitchFamily="34" charset="0"/>
            </a:endParaRPr>
          </a:p>
        </p:txBody>
      </p:sp>
      <p:sp>
        <p:nvSpPr>
          <p:cNvPr id="3" name="Round Diagonal Corner Rectangle 2"/>
          <p:cNvSpPr/>
          <p:nvPr/>
        </p:nvSpPr>
        <p:spPr>
          <a:xfrm>
            <a:off x="152400" y="4267200"/>
            <a:ext cx="4724400" cy="1940957"/>
          </a:xfrm>
          <a:prstGeom prst="round2Diag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GB" dirty="0">
                <a:solidFill>
                  <a:schemeClr val="tx1"/>
                </a:solidFill>
              </a:rPr>
              <a:t>Until there is blessing of God, the yoke of this world’s adoration remains around one’s neck. Only those are saved from this on whom there is God’s grace but it should be remembered that God’s beneficence also starts with </a:t>
            </a:r>
            <a:r>
              <a:rPr lang="en-GB" i="1" dirty="0">
                <a:solidFill>
                  <a:schemeClr val="tx1"/>
                </a:solidFill>
              </a:rPr>
              <a:t>dua</a:t>
            </a:r>
            <a:r>
              <a:rPr lang="en-GB" dirty="0">
                <a:solidFill>
                  <a:schemeClr val="tx1"/>
                </a:solidFill>
              </a:rPr>
              <a:t>.</a:t>
            </a:r>
          </a:p>
        </p:txBody>
      </p:sp>
      <p:sp>
        <p:nvSpPr>
          <p:cNvPr id="4" name="Vertical Scroll 3"/>
          <p:cNvSpPr/>
          <p:nvPr/>
        </p:nvSpPr>
        <p:spPr>
          <a:xfrm>
            <a:off x="4724400" y="2845648"/>
            <a:ext cx="4419600" cy="3837623"/>
          </a:xfrm>
          <a:prstGeom prst="verticalScroll">
            <a:avLst/>
          </a:prstGeom>
          <a:ln>
            <a:solidFill>
              <a:schemeClr val="tx2"/>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GB" dirty="0" smtClean="0">
                <a:latin typeface="Berlin Sans FB" pitchFamily="34" charset="0"/>
              </a:rPr>
              <a:t>Regarding </a:t>
            </a:r>
            <a:r>
              <a:rPr lang="en-GB" dirty="0">
                <a:latin typeface="Berlin Sans FB" pitchFamily="34" charset="0"/>
              </a:rPr>
              <a:t>ridding oneself of evil temptations during Salat, the Promised Messiah (on whom be peace) said that what sort of </a:t>
            </a:r>
            <a:r>
              <a:rPr lang="en-GB" i="1" dirty="0">
                <a:latin typeface="Berlin Sans FB" pitchFamily="34" charset="0"/>
              </a:rPr>
              <a:t>dua</a:t>
            </a:r>
            <a:r>
              <a:rPr lang="en-GB" dirty="0">
                <a:latin typeface="Berlin Sans FB" pitchFamily="34" charset="0"/>
              </a:rPr>
              <a:t> would it be if one utters the words: </a:t>
            </a:r>
            <a:r>
              <a:rPr lang="en-GB" b="1" dirty="0">
                <a:latin typeface="Berlin Sans FB" pitchFamily="34" charset="0"/>
              </a:rPr>
              <a:t>‘Guide us in the right path’</a:t>
            </a:r>
            <a:r>
              <a:rPr lang="en-GB" dirty="0">
                <a:latin typeface="Berlin Sans FB" pitchFamily="34" charset="0"/>
              </a:rPr>
              <a:t>(1:6) while imagining and thinking about making business deals. Unless God is given precedence over everything else, Salat is merely a waste of time</a:t>
            </a:r>
            <a:r>
              <a:rPr lang="en-GB" dirty="0" smtClean="0">
                <a:latin typeface="Berlin Sans FB" pitchFamily="34" charset="0"/>
              </a:rPr>
              <a:t>.</a:t>
            </a:r>
            <a:endParaRPr lang="en-GB" dirty="0">
              <a:latin typeface="Berlin Sans FB" pitchFamily="34" charset="0"/>
            </a:endParaRPr>
          </a:p>
        </p:txBody>
      </p:sp>
      <p:sp>
        <p:nvSpPr>
          <p:cNvPr id="13" name="Rounded Rectangle 12"/>
          <p:cNvSpPr/>
          <p:nvPr/>
        </p:nvSpPr>
        <p:spPr>
          <a:xfrm>
            <a:off x="914400" y="6172201"/>
            <a:ext cx="28194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May 20</a:t>
            </a:r>
            <a:r>
              <a:rPr lang="en-GB" sz="2000" baseline="30000" dirty="0" smtClean="0"/>
              <a:t>th</a:t>
            </a:r>
            <a:r>
              <a:rPr lang="en-GB" sz="2000" dirty="0" smtClean="0"/>
              <a:t> 2011 </a:t>
            </a:r>
            <a:endParaRPr lang="en-GB" sz="2000" dirty="0"/>
          </a:p>
        </p:txBody>
      </p:sp>
    </p:spTree>
    <p:extLst>
      <p:ext uri="{BB962C8B-B14F-4D97-AF65-F5344CB8AC3E}">
        <p14:creationId xmlns:p14="http://schemas.microsoft.com/office/powerpoint/2010/main" val="215099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152400" y="1447800"/>
            <a:ext cx="4572000" cy="4495800"/>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GB" dirty="0">
                <a:solidFill>
                  <a:schemeClr val="bg1"/>
                </a:solidFill>
                <a:latin typeface="Berlin Sans FB" pitchFamily="34" charset="0"/>
              </a:rPr>
              <a:t>T</a:t>
            </a:r>
            <a:r>
              <a:rPr lang="en-GB" dirty="0" smtClean="0">
                <a:solidFill>
                  <a:schemeClr val="bg1"/>
                </a:solidFill>
                <a:latin typeface="Berlin Sans FB" pitchFamily="34" charset="0"/>
              </a:rPr>
              <a:t>he </a:t>
            </a:r>
            <a:r>
              <a:rPr lang="en-GB" dirty="0">
                <a:solidFill>
                  <a:schemeClr val="bg1"/>
                </a:solidFill>
                <a:latin typeface="Berlin Sans FB" pitchFamily="34" charset="0"/>
              </a:rPr>
              <a:t>Promised Messiah (on whom be </a:t>
            </a:r>
            <a:r>
              <a:rPr lang="en-GB" dirty="0" smtClean="0">
                <a:solidFill>
                  <a:schemeClr val="bg1"/>
                </a:solidFill>
                <a:latin typeface="Berlin Sans FB" pitchFamily="34" charset="0"/>
              </a:rPr>
              <a:t>peace)  </a:t>
            </a:r>
            <a:r>
              <a:rPr lang="en-GB" dirty="0">
                <a:solidFill>
                  <a:schemeClr val="bg1"/>
                </a:solidFill>
                <a:latin typeface="Berlin Sans FB" pitchFamily="34" charset="0"/>
              </a:rPr>
              <a:t>said: </a:t>
            </a:r>
            <a:endParaRPr lang="en-GB" dirty="0" smtClean="0">
              <a:solidFill>
                <a:schemeClr val="bg1"/>
              </a:solidFill>
              <a:latin typeface="Berlin Sans FB" pitchFamily="34" charset="0"/>
            </a:endParaRPr>
          </a:p>
          <a:p>
            <a:pPr algn="ctr" fontAlgn="auto">
              <a:spcBef>
                <a:spcPts val="0"/>
              </a:spcBef>
              <a:spcAft>
                <a:spcPts val="0"/>
              </a:spcAft>
              <a:defRPr/>
            </a:pPr>
            <a:endParaRPr lang="en-GB" dirty="0">
              <a:solidFill>
                <a:schemeClr val="bg1"/>
              </a:solidFill>
              <a:latin typeface="Berlin Sans FB" pitchFamily="34" charset="0"/>
            </a:endParaRPr>
          </a:p>
          <a:p>
            <a:pPr algn="ctr" fontAlgn="auto">
              <a:spcBef>
                <a:spcPts val="0"/>
              </a:spcBef>
              <a:spcAft>
                <a:spcPts val="0"/>
              </a:spcAft>
              <a:defRPr/>
            </a:pPr>
            <a:r>
              <a:rPr lang="en-GB" dirty="0" smtClean="0">
                <a:solidFill>
                  <a:schemeClr val="bg1"/>
                </a:solidFill>
                <a:latin typeface="Berlin Sans FB" pitchFamily="34" charset="0"/>
              </a:rPr>
              <a:t>‘</a:t>
            </a:r>
            <a:r>
              <a:rPr lang="en-GB" i="1" dirty="0">
                <a:solidFill>
                  <a:schemeClr val="bg1"/>
                </a:solidFill>
                <a:latin typeface="Berlin Sans FB" pitchFamily="34" charset="0"/>
              </a:rPr>
              <a:t>Salat </a:t>
            </a:r>
            <a:r>
              <a:rPr lang="en-GB" dirty="0">
                <a:solidFill>
                  <a:schemeClr val="bg1"/>
                </a:solidFill>
                <a:latin typeface="Berlin Sans FB" pitchFamily="34" charset="0"/>
              </a:rPr>
              <a:t>is a prayer which is submitted to God in travail and burning with a heart aflame, so that vicious thoughts and evil designs may be got rid of and a holy love and a pure relationship may be established and one may be enabled to keep God’s </a:t>
            </a:r>
            <a:r>
              <a:rPr lang="en-GB" dirty="0" smtClean="0">
                <a:solidFill>
                  <a:schemeClr val="bg1"/>
                </a:solidFill>
                <a:latin typeface="Berlin Sans FB" pitchFamily="34" charset="0"/>
              </a:rPr>
              <a:t>commandments</a:t>
            </a:r>
            <a:endParaRPr lang="en-GB" dirty="0">
              <a:solidFill>
                <a:schemeClr val="bg1"/>
              </a:solidFill>
              <a:latin typeface="Berlin Sans FB" pitchFamily="34" charset="0"/>
            </a:endParaRPr>
          </a:p>
        </p:txBody>
      </p:sp>
      <p:sp>
        <p:nvSpPr>
          <p:cNvPr id="4" name="Title 3"/>
          <p:cNvSpPr>
            <a:spLocks noGrp="1"/>
          </p:cNvSpPr>
          <p:nvPr>
            <p:ph type="title"/>
          </p:nvPr>
        </p:nvSpPr>
        <p:spPr/>
        <p:txBody>
          <a:bodyPr/>
          <a:lstStyle/>
          <a:p>
            <a:pPr algn="ctr"/>
            <a:r>
              <a:rPr lang="en-GB" sz="3600" b="1" u="sng" kern="1200" dirty="0" smtClean="0"/>
              <a:t>The philosophy of offering Salat </a:t>
            </a:r>
            <a:r>
              <a:rPr lang="en-GB" sz="3600" b="1" i="1" u="sng" kern="1200" dirty="0"/>
              <a:t> </a:t>
            </a:r>
            <a:endParaRPr lang="en-GB" sz="3600" dirty="0"/>
          </a:p>
        </p:txBody>
      </p:sp>
      <p:sp>
        <p:nvSpPr>
          <p:cNvPr id="6" name="Vertical Scroll 5"/>
          <p:cNvSpPr/>
          <p:nvPr/>
        </p:nvSpPr>
        <p:spPr>
          <a:xfrm>
            <a:off x="4724400" y="1421642"/>
            <a:ext cx="4230425" cy="4495800"/>
          </a:xfrm>
          <a:prstGeom prst="verticalScroll">
            <a:avLst/>
          </a:prstGeom>
          <a:ln>
            <a:solidFill>
              <a:schemeClr val="tx2"/>
            </a:solidFill>
          </a:ln>
        </p:spPr>
        <p:style>
          <a:lnRef idx="0">
            <a:schemeClr val="accent4"/>
          </a:lnRef>
          <a:fillRef idx="3">
            <a:schemeClr val="accent4"/>
          </a:fillRef>
          <a:effectRef idx="3">
            <a:schemeClr val="accent4"/>
          </a:effectRef>
          <a:fontRef idx="minor">
            <a:schemeClr val="lt1"/>
          </a:fontRef>
        </p:style>
        <p:txBody>
          <a:bodyPr anchor="ctr"/>
          <a:lstStyle/>
          <a:p>
            <a:pPr algn="ctr"/>
            <a:r>
              <a:rPr lang="en-GB" dirty="0">
                <a:solidFill>
                  <a:schemeClr val="tx1"/>
                </a:solidFill>
                <a:latin typeface="Berlin Sans FB" pitchFamily="34" charset="0"/>
              </a:rPr>
              <a:t>The word </a:t>
            </a:r>
            <a:r>
              <a:rPr lang="en-GB" i="1" dirty="0">
                <a:solidFill>
                  <a:schemeClr val="tx1"/>
                </a:solidFill>
                <a:latin typeface="Berlin Sans FB" pitchFamily="34" charset="0"/>
              </a:rPr>
              <a:t>Salat </a:t>
            </a:r>
            <a:r>
              <a:rPr lang="en-GB" dirty="0">
                <a:solidFill>
                  <a:schemeClr val="tx1"/>
                </a:solidFill>
                <a:latin typeface="Berlin Sans FB" pitchFamily="34" charset="0"/>
              </a:rPr>
              <a:t>indicates that true Prayer is not offered only with the tongue but must be accompanied by burning and sizzling and being consumed by fire</a:t>
            </a:r>
            <a:r>
              <a:rPr lang="en-GB" dirty="0" smtClean="0">
                <a:solidFill>
                  <a:schemeClr val="tx1"/>
                </a:solidFill>
                <a:latin typeface="Berlin Sans FB" pitchFamily="34" charset="0"/>
              </a:rPr>
              <a:t>.</a:t>
            </a:r>
          </a:p>
          <a:p>
            <a:pPr algn="ctr"/>
            <a:endParaRPr lang="en-GB" dirty="0">
              <a:solidFill>
                <a:schemeClr val="tx1"/>
              </a:solidFill>
              <a:latin typeface="Berlin Sans FB" pitchFamily="34" charset="0"/>
            </a:endParaRPr>
          </a:p>
          <a:p>
            <a:pPr algn="ctr"/>
            <a:r>
              <a:rPr lang="en-GB" dirty="0" smtClean="0">
                <a:solidFill>
                  <a:schemeClr val="tx1"/>
                </a:solidFill>
                <a:latin typeface="Berlin Sans FB" pitchFamily="34" charset="0"/>
              </a:rPr>
              <a:t> </a:t>
            </a:r>
            <a:r>
              <a:rPr lang="en-GB" dirty="0">
                <a:solidFill>
                  <a:schemeClr val="tx1"/>
                </a:solidFill>
                <a:latin typeface="Berlin Sans FB" pitchFamily="34" charset="0"/>
              </a:rPr>
              <a:t>God Almighty does not accept Prayer until the worshipper at the time of prayer arrives a kind of death….</a:t>
            </a:r>
          </a:p>
        </p:txBody>
      </p:sp>
      <p:sp>
        <p:nvSpPr>
          <p:cNvPr id="8" name="Rectangle 7"/>
          <p:cNvSpPr/>
          <p:nvPr/>
        </p:nvSpPr>
        <p:spPr>
          <a:xfrm>
            <a:off x="3200400" y="5521069"/>
            <a:ext cx="3544625"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GB" dirty="0"/>
              <a:t>[Essence of Islam, Vol. II, p. 296]</a:t>
            </a:r>
          </a:p>
        </p:txBody>
      </p:sp>
      <p:sp>
        <p:nvSpPr>
          <p:cNvPr id="9" name="Rounded Rectangle 8"/>
          <p:cNvSpPr/>
          <p:nvPr/>
        </p:nvSpPr>
        <p:spPr>
          <a:xfrm>
            <a:off x="6135425" y="6008428"/>
            <a:ext cx="28194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May 20</a:t>
            </a:r>
            <a:r>
              <a:rPr lang="en-GB" sz="2000" baseline="30000" dirty="0" smtClean="0"/>
              <a:t>th</a:t>
            </a:r>
            <a:r>
              <a:rPr lang="en-GB" sz="2000" dirty="0" smtClean="0"/>
              <a:t> 2011 </a:t>
            </a:r>
            <a:endParaRPr lang="en-GB" sz="2000" dirty="0"/>
          </a:p>
        </p:txBody>
      </p:sp>
    </p:spTree>
    <p:extLst>
      <p:ext uri="{BB962C8B-B14F-4D97-AF65-F5344CB8AC3E}">
        <p14:creationId xmlns:p14="http://schemas.microsoft.com/office/powerpoint/2010/main" val="312872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228600" y="1445527"/>
            <a:ext cx="4648200" cy="4876800"/>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a:r>
              <a:rPr lang="en-GB" dirty="0">
                <a:solidFill>
                  <a:schemeClr val="bg1"/>
                </a:solidFill>
                <a:latin typeface="Berlin Sans FB" pitchFamily="34" charset="0"/>
              </a:rPr>
              <a:t>Explaining the requisites of prayers, the Promised Messiah said prayer should be such that it makes: </a:t>
            </a:r>
            <a:endParaRPr lang="en-GB" dirty="0" smtClean="0">
              <a:solidFill>
                <a:schemeClr val="bg1"/>
              </a:solidFill>
              <a:latin typeface="Berlin Sans FB" pitchFamily="34" charset="0"/>
            </a:endParaRPr>
          </a:p>
          <a:p>
            <a:pPr algn="ctr"/>
            <a:endParaRPr lang="en-GB" dirty="0">
              <a:solidFill>
                <a:schemeClr val="bg1"/>
              </a:solidFill>
              <a:latin typeface="Berlin Sans FB" pitchFamily="34" charset="0"/>
            </a:endParaRPr>
          </a:p>
          <a:p>
            <a:pPr algn="ctr"/>
            <a:r>
              <a:rPr lang="en-GB" dirty="0" smtClean="0">
                <a:solidFill>
                  <a:schemeClr val="bg1"/>
                </a:solidFill>
                <a:latin typeface="Berlin Sans FB" pitchFamily="34" charset="0"/>
              </a:rPr>
              <a:t>‘</a:t>
            </a:r>
            <a:r>
              <a:rPr lang="en-GB" dirty="0">
                <a:solidFill>
                  <a:schemeClr val="bg1"/>
                </a:solidFill>
                <a:latin typeface="Berlin Sans FB" pitchFamily="34" charset="0"/>
              </a:rPr>
              <a:t>The heart melt and the soul flow at the Divine threshold with pain and anxiety instilled in it…and one is not hasty and impatient, rather continues to pray with patience and steadfastness. It can then be expected that the </a:t>
            </a:r>
            <a:r>
              <a:rPr lang="en-GB" i="1" dirty="0">
                <a:solidFill>
                  <a:schemeClr val="bg1"/>
                </a:solidFill>
                <a:latin typeface="Berlin Sans FB" pitchFamily="34" charset="0"/>
              </a:rPr>
              <a:t>dua</a:t>
            </a:r>
            <a:r>
              <a:rPr lang="en-GB" dirty="0">
                <a:solidFill>
                  <a:schemeClr val="bg1"/>
                </a:solidFill>
                <a:latin typeface="Berlin Sans FB" pitchFamily="34" charset="0"/>
              </a:rPr>
              <a:t> will gain acceptance</a:t>
            </a:r>
          </a:p>
        </p:txBody>
      </p:sp>
      <p:sp>
        <p:nvSpPr>
          <p:cNvPr id="4" name="Title 3"/>
          <p:cNvSpPr>
            <a:spLocks noGrp="1"/>
          </p:cNvSpPr>
          <p:nvPr>
            <p:ph type="title"/>
          </p:nvPr>
        </p:nvSpPr>
        <p:spPr/>
        <p:txBody>
          <a:bodyPr/>
          <a:lstStyle/>
          <a:p>
            <a:pPr algn="ctr"/>
            <a:r>
              <a:rPr lang="en-GB" sz="3200" b="1" u="sng" kern="1200" dirty="0" smtClean="0">
                <a:solidFill>
                  <a:schemeClr val="tx1"/>
                </a:solidFill>
              </a:rPr>
              <a:t>The </a:t>
            </a:r>
            <a:r>
              <a:rPr lang="en-GB" sz="3200" b="1" u="sng" kern="1200" dirty="0">
                <a:solidFill>
                  <a:schemeClr val="tx1"/>
                </a:solidFill>
              </a:rPr>
              <a:t>requisites of prayers</a:t>
            </a:r>
            <a:endParaRPr lang="en-GB" b="1" u="sng" dirty="0"/>
          </a:p>
        </p:txBody>
      </p:sp>
      <p:sp>
        <p:nvSpPr>
          <p:cNvPr id="8" name="Rounded Rectangle 7"/>
          <p:cNvSpPr/>
          <p:nvPr/>
        </p:nvSpPr>
        <p:spPr>
          <a:xfrm>
            <a:off x="5486400" y="6008428"/>
            <a:ext cx="28194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May 20</a:t>
            </a:r>
            <a:r>
              <a:rPr lang="en-GB" sz="2000" baseline="30000" dirty="0" smtClean="0"/>
              <a:t>th</a:t>
            </a:r>
            <a:r>
              <a:rPr lang="en-GB" sz="2000" dirty="0" smtClean="0"/>
              <a:t> 2011 </a:t>
            </a:r>
            <a:endParaRPr lang="en-GB" sz="2000" dirty="0"/>
          </a:p>
        </p:txBody>
      </p:sp>
      <p:pic>
        <p:nvPicPr>
          <p:cNvPr id="9" name="Picture 4" descr="http://farm3.static.flickr.com/2185/2091846465_7b7792997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191906"/>
            <a:ext cx="340042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10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228600" y="949657"/>
            <a:ext cx="2438400" cy="5791200"/>
          </a:xfrm>
          <a:prstGeom prst="verticalScroll">
            <a:avLst/>
          </a:prstGeom>
          <a:ln>
            <a:solidFill>
              <a:schemeClr val="tx2"/>
            </a:solidFill>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GB" sz="2800" i="1" u="sng" dirty="0" smtClean="0">
                <a:solidFill>
                  <a:schemeClr val="tx1"/>
                </a:solidFill>
                <a:latin typeface="Berlin Sans FB" pitchFamily="34" charset="0"/>
              </a:rPr>
              <a:t>Salat</a:t>
            </a:r>
            <a:r>
              <a:rPr lang="en-GB" sz="2800" i="1" u="sng" dirty="0">
                <a:solidFill>
                  <a:schemeClr val="tx1"/>
                </a:solidFill>
                <a:latin typeface="Berlin Sans FB" pitchFamily="34" charset="0"/>
              </a:rPr>
              <a:t> </a:t>
            </a:r>
            <a:r>
              <a:rPr lang="en-GB" sz="2800" u="sng" dirty="0">
                <a:solidFill>
                  <a:schemeClr val="tx1"/>
                </a:solidFill>
                <a:latin typeface="Berlin Sans FB" pitchFamily="34" charset="0"/>
              </a:rPr>
              <a:t>is prayer at a very high level, </a:t>
            </a:r>
            <a:endParaRPr lang="en-GB" sz="2800" u="sng" dirty="0" smtClean="0">
              <a:solidFill>
                <a:schemeClr val="tx1"/>
              </a:solidFill>
              <a:latin typeface="Berlin Sans FB" pitchFamily="34" charset="0"/>
            </a:endParaRPr>
          </a:p>
          <a:p>
            <a:pPr algn="ctr" fontAlgn="auto">
              <a:spcBef>
                <a:spcPts val="0"/>
              </a:spcBef>
              <a:spcAft>
                <a:spcPts val="0"/>
              </a:spcAft>
              <a:defRPr/>
            </a:pPr>
            <a:r>
              <a:rPr lang="en-GB" sz="2800" u="sng" dirty="0" smtClean="0">
                <a:solidFill>
                  <a:schemeClr val="tx1"/>
                </a:solidFill>
                <a:latin typeface="Berlin Sans FB" pitchFamily="34" charset="0"/>
              </a:rPr>
              <a:t>but </a:t>
            </a:r>
            <a:r>
              <a:rPr lang="en-GB" sz="2800" u="sng" dirty="0">
                <a:solidFill>
                  <a:schemeClr val="tx1"/>
                </a:solidFill>
                <a:latin typeface="Berlin Sans FB" pitchFamily="34" charset="0"/>
              </a:rPr>
              <a:t>people do not appreciate it duly</a:t>
            </a:r>
          </a:p>
        </p:txBody>
      </p:sp>
      <p:sp>
        <p:nvSpPr>
          <p:cNvPr id="7" name="Vertical Scroll 6"/>
          <p:cNvSpPr/>
          <p:nvPr/>
        </p:nvSpPr>
        <p:spPr>
          <a:xfrm>
            <a:off x="5867400" y="946245"/>
            <a:ext cx="3387675" cy="4766481"/>
          </a:xfrm>
          <a:prstGeom prst="verticalScroll">
            <a:avLst/>
          </a:prstGeom>
          <a:ln>
            <a:solidFill>
              <a:schemeClr val="tx2"/>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GB" dirty="0" smtClean="0">
                <a:solidFill>
                  <a:schemeClr val="bg1"/>
                </a:solidFill>
                <a:latin typeface="Berlin Sans FB" pitchFamily="34" charset="0"/>
              </a:rPr>
              <a:t>‘It should be prayed to </a:t>
            </a:r>
            <a:r>
              <a:rPr lang="en-GB" dirty="0">
                <a:solidFill>
                  <a:schemeClr val="bg1"/>
                </a:solidFill>
                <a:latin typeface="Berlin Sans FB" pitchFamily="34" charset="0"/>
              </a:rPr>
              <a:t>God with extreme tenderness and passion that just as He has bestowed fruits and various other pleasures</a:t>
            </a:r>
            <a:r>
              <a:rPr lang="en-GB" dirty="0" smtClean="0">
                <a:solidFill>
                  <a:schemeClr val="bg1"/>
                </a:solidFill>
                <a:latin typeface="Berlin Sans FB" pitchFamily="34" charset="0"/>
              </a:rPr>
              <a:t>,</a:t>
            </a:r>
          </a:p>
          <a:p>
            <a:pPr algn="ctr" fontAlgn="auto">
              <a:spcBef>
                <a:spcPts val="0"/>
              </a:spcBef>
              <a:spcAft>
                <a:spcPts val="0"/>
              </a:spcAft>
              <a:defRPr/>
            </a:pPr>
            <a:endParaRPr lang="en-GB" dirty="0">
              <a:solidFill>
                <a:schemeClr val="bg1"/>
              </a:solidFill>
              <a:latin typeface="Berlin Sans FB" pitchFamily="34" charset="0"/>
            </a:endParaRPr>
          </a:p>
          <a:p>
            <a:pPr algn="ctr" fontAlgn="auto">
              <a:spcBef>
                <a:spcPts val="0"/>
              </a:spcBef>
              <a:spcAft>
                <a:spcPts val="0"/>
              </a:spcAft>
              <a:defRPr/>
            </a:pPr>
            <a:r>
              <a:rPr lang="en-GB" dirty="0" smtClean="0">
                <a:solidFill>
                  <a:schemeClr val="bg1"/>
                </a:solidFill>
                <a:latin typeface="Berlin Sans FB" pitchFamily="34" charset="0"/>
              </a:rPr>
              <a:t> </a:t>
            </a:r>
            <a:r>
              <a:rPr lang="en-GB" sz="2000" u="sng" dirty="0">
                <a:solidFill>
                  <a:schemeClr val="bg1"/>
                </a:solidFill>
                <a:latin typeface="Berlin Sans FB" pitchFamily="34" charset="0"/>
              </a:rPr>
              <a:t>He lets us savour the pleasure of worship and Salat once</a:t>
            </a:r>
            <a:r>
              <a:rPr lang="en-GB" dirty="0">
                <a:solidFill>
                  <a:schemeClr val="bg1"/>
                </a:solidFill>
                <a:latin typeface="Berlin Sans FB" pitchFamily="34" charset="0"/>
              </a:rPr>
              <a:t>. </a:t>
            </a:r>
            <a:endParaRPr lang="en-GB" dirty="0" smtClean="0">
              <a:solidFill>
                <a:schemeClr val="bg1"/>
              </a:solidFill>
              <a:latin typeface="Berlin Sans FB" pitchFamily="34" charset="0"/>
            </a:endParaRPr>
          </a:p>
          <a:p>
            <a:pPr algn="ctr" fontAlgn="auto">
              <a:spcBef>
                <a:spcPts val="0"/>
              </a:spcBef>
              <a:spcAft>
                <a:spcPts val="0"/>
              </a:spcAft>
              <a:defRPr/>
            </a:pPr>
            <a:endParaRPr lang="en-GB" dirty="0">
              <a:solidFill>
                <a:schemeClr val="bg1"/>
              </a:solidFill>
              <a:latin typeface="Berlin Sans FB" pitchFamily="34" charset="0"/>
            </a:endParaRPr>
          </a:p>
          <a:p>
            <a:pPr algn="ctr" fontAlgn="auto">
              <a:spcBef>
                <a:spcPts val="0"/>
              </a:spcBef>
              <a:spcAft>
                <a:spcPts val="0"/>
              </a:spcAft>
              <a:defRPr/>
            </a:pPr>
            <a:r>
              <a:rPr lang="en-GB" dirty="0" smtClean="0">
                <a:solidFill>
                  <a:schemeClr val="bg1"/>
                </a:solidFill>
                <a:latin typeface="Berlin Sans FB" pitchFamily="34" charset="0"/>
              </a:rPr>
              <a:t>One </a:t>
            </a:r>
            <a:r>
              <a:rPr lang="en-GB" dirty="0">
                <a:solidFill>
                  <a:schemeClr val="bg1"/>
                </a:solidFill>
                <a:latin typeface="Berlin Sans FB" pitchFamily="34" charset="0"/>
              </a:rPr>
              <a:t>remembers what one has tasted.’ </a:t>
            </a:r>
          </a:p>
        </p:txBody>
      </p:sp>
      <p:sp>
        <p:nvSpPr>
          <p:cNvPr id="8" name="Rounded Rectangle 7"/>
          <p:cNvSpPr/>
          <p:nvPr/>
        </p:nvSpPr>
        <p:spPr>
          <a:xfrm>
            <a:off x="6142249" y="6092589"/>
            <a:ext cx="28194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May 20</a:t>
            </a:r>
            <a:r>
              <a:rPr lang="en-GB" sz="2000" baseline="30000" dirty="0" smtClean="0"/>
              <a:t>th</a:t>
            </a:r>
            <a:r>
              <a:rPr lang="en-GB" sz="2000" dirty="0" smtClean="0"/>
              <a:t> 2011 </a:t>
            </a:r>
            <a:endParaRPr lang="en-GB" sz="2000" dirty="0"/>
          </a:p>
        </p:txBody>
      </p:sp>
      <p:sp>
        <p:nvSpPr>
          <p:cNvPr id="9" name="Vertical Scroll 8"/>
          <p:cNvSpPr/>
          <p:nvPr/>
        </p:nvSpPr>
        <p:spPr>
          <a:xfrm>
            <a:off x="3050275" y="1447800"/>
            <a:ext cx="2971800" cy="5147481"/>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a:r>
              <a:rPr lang="en-GB" dirty="0">
                <a:solidFill>
                  <a:schemeClr val="bg1"/>
                </a:solidFill>
                <a:latin typeface="Berlin Sans FB" pitchFamily="34" charset="0"/>
              </a:rPr>
              <a:t>The way of the Holy Prophet </a:t>
            </a:r>
            <a:r>
              <a:rPr lang="en-GB" dirty="0" smtClean="0">
                <a:solidFill>
                  <a:schemeClr val="bg1"/>
                </a:solidFill>
                <a:latin typeface="Berlin Sans FB" pitchFamily="34" charset="0"/>
              </a:rPr>
              <a:t>(pbuh) </a:t>
            </a:r>
            <a:r>
              <a:rPr lang="en-GB" dirty="0">
                <a:solidFill>
                  <a:schemeClr val="bg1"/>
                </a:solidFill>
                <a:latin typeface="Berlin Sans FB" pitchFamily="34" charset="0"/>
              </a:rPr>
              <a:t>was that at a time of difficulty… he stood up in </a:t>
            </a:r>
            <a:r>
              <a:rPr lang="en-GB" i="1" dirty="0">
                <a:solidFill>
                  <a:schemeClr val="bg1"/>
                </a:solidFill>
                <a:latin typeface="Berlin Sans FB" pitchFamily="34" charset="0"/>
              </a:rPr>
              <a:t>Salat </a:t>
            </a:r>
            <a:r>
              <a:rPr lang="en-GB" dirty="0">
                <a:solidFill>
                  <a:schemeClr val="bg1"/>
                </a:solidFill>
                <a:latin typeface="Berlin Sans FB" pitchFamily="34" charset="0"/>
              </a:rPr>
              <a:t>and made his supplications in the </a:t>
            </a:r>
            <a:r>
              <a:rPr lang="en-GB" i="1" dirty="0" smtClean="0">
                <a:solidFill>
                  <a:schemeClr val="bg1"/>
                </a:solidFill>
                <a:latin typeface="Berlin Sans FB" pitchFamily="34" charset="0"/>
              </a:rPr>
              <a:t>Salat</a:t>
            </a:r>
            <a:r>
              <a:rPr lang="en-GB" dirty="0">
                <a:solidFill>
                  <a:schemeClr val="bg1"/>
                </a:solidFill>
                <a:latin typeface="Berlin Sans FB" pitchFamily="34" charset="0"/>
              </a:rPr>
              <a:t> </a:t>
            </a:r>
            <a:endParaRPr lang="en-GB" dirty="0" smtClean="0">
              <a:solidFill>
                <a:schemeClr val="bg1"/>
              </a:solidFill>
              <a:latin typeface="Berlin Sans FB" pitchFamily="34" charset="0"/>
            </a:endParaRPr>
          </a:p>
          <a:p>
            <a:pPr algn="ctr"/>
            <a:endParaRPr lang="en-GB" dirty="0">
              <a:solidFill>
                <a:schemeClr val="bg1"/>
              </a:solidFill>
              <a:latin typeface="Berlin Sans FB" pitchFamily="34" charset="0"/>
            </a:endParaRPr>
          </a:p>
          <a:p>
            <a:pPr algn="ctr"/>
            <a:r>
              <a:rPr lang="en-GB" dirty="0" smtClean="0">
                <a:solidFill>
                  <a:schemeClr val="bg1"/>
                </a:solidFill>
                <a:latin typeface="Berlin Sans FB" pitchFamily="34" charset="0"/>
              </a:rPr>
              <a:t>My </a:t>
            </a:r>
            <a:r>
              <a:rPr lang="en-GB" dirty="0">
                <a:solidFill>
                  <a:schemeClr val="bg1"/>
                </a:solidFill>
                <a:latin typeface="Berlin Sans FB" pitchFamily="34" charset="0"/>
              </a:rPr>
              <a:t>experience is that nothing takes one so near to God as </a:t>
            </a:r>
            <a:r>
              <a:rPr lang="en-GB" i="1" dirty="0">
                <a:solidFill>
                  <a:schemeClr val="bg1"/>
                </a:solidFill>
                <a:latin typeface="Berlin Sans FB" pitchFamily="34" charset="0"/>
              </a:rPr>
              <a:t>Salat</a:t>
            </a:r>
            <a:r>
              <a:rPr lang="en-GB" dirty="0" smtClean="0">
                <a:solidFill>
                  <a:schemeClr val="bg1"/>
                </a:solidFill>
                <a:latin typeface="Berlin Sans FB" pitchFamily="34" charset="0"/>
              </a:rPr>
              <a:t>.</a:t>
            </a:r>
          </a:p>
          <a:p>
            <a:pPr algn="ctr"/>
            <a:endParaRPr lang="en-GB" dirty="0">
              <a:solidFill>
                <a:schemeClr val="bg1"/>
              </a:solidFill>
              <a:latin typeface="Berlin Sans FB" pitchFamily="34" charset="0"/>
            </a:endParaRPr>
          </a:p>
          <a:p>
            <a:pPr algn="ctr"/>
            <a:r>
              <a:rPr lang="en-GB" dirty="0" smtClean="0">
                <a:solidFill>
                  <a:schemeClr val="bg1"/>
                </a:solidFill>
                <a:latin typeface="Berlin Sans FB" pitchFamily="34" charset="0"/>
              </a:rPr>
              <a:t> </a:t>
            </a:r>
            <a:endParaRPr lang="en-GB" dirty="0">
              <a:solidFill>
                <a:schemeClr val="bg1"/>
              </a:solidFill>
              <a:latin typeface="Berlin Sans FB" pitchFamily="34" charset="0"/>
            </a:endParaRPr>
          </a:p>
        </p:txBody>
      </p:sp>
      <p:sp>
        <p:nvSpPr>
          <p:cNvPr id="3" name="Title 2"/>
          <p:cNvSpPr>
            <a:spLocks noGrp="1"/>
          </p:cNvSpPr>
          <p:nvPr>
            <p:ph type="title"/>
          </p:nvPr>
        </p:nvSpPr>
        <p:spPr>
          <a:xfrm>
            <a:off x="609600" y="212109"/>
            <a:ext cx="8229600" cy="914400"/>
          </a:xfrm>
        </p:spPr>
        <p:txBody>
          <a:bodyPr/>
          <a:lstStyle/>
          <a:p>
            <a:pPr algn="ctr"/>
            <a:r>
              <a:rPr lang="en-GB" sz="3600" b="1" u="sng" dirty="0" smtClean="0"/>
              <a:t>Salat, an underappreciated </a:t>
            </a:r>
            <a:r>
              <a:rPr lang="en-GB" sz="3600" b="1" u="sng" dirty="0" smtClean="0"/>
              <a:t>blessing</a:t>
            </a:r>
            <a:endParaRPr lang="en-GB" sz="3600" b="1" u="sng" dirty="0"/>
          </a:p>
        </p:txBody>
      </p:sp>
    </p:spTree>
    <p:extLst>
      <p:ext uri="{BB962C8B-B14F-4D97-AF65-F5344CB8AC3E}">
        <p14:creationId xmlns:p14="http://schemas.microsoft.com/office/powerpoint/2010/main" val="252781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alat Postures spell Ahmad"/>
          <p:cNvPicPr>
            <a:picLocks noChangeAspect="1" noChangeArrowheads="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artisticFilmGrain/>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093135" y="284328"/>
            <a:ext cx="3723033" cy="4143376"/>
          </a:xfrm>
          <a:prstGeom prst="round2DiagRect">
            <a:avLst/>
          </a:prstGeom>
          <a:noFill/>
          <a:extLst>
            <a:ext uri="{909E8E84-426E-40DD-AFC4-6F175D3DCCD1}">
              <a14:hiddenFill xmlns:a14="http://schemas.microsoft.com/office/drawing/2010/main">
                <a:solidFill>
                  <a:srgbClr val="FFFFFF"/>
                </a:solidFill>
              </a14:hiddenFill>
            </a:ext>
          </a:extLst>
        </p:spPr>
      </p:pic>
      <p:sp>
        <p:nvSpPr>
          <p:cNvPr id="3" name="Vertical Scroll 2"/>
          <p:cNvSpPr/>
          <p:nvPr/>
        </p:nvSpPr>
        <p:spPr>
          <a:xfrm>
            <a:off x="152400" y="304800"/>
            <a:ext cx="4648200" cy="6343934"/>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a:endParaRPr lang="en-GB" dirty="0">
              <a:solidFill>
                <a:schemeClr val="bg1"/>
              </a:solidFill>
              <a:latin typeface="Berlin Sans FB" pitchFamily="34" charset="0"/>
            </a:endParaRPr>
          </a:p>
          <a:p>
            <a:pPr algn="ctr"/>
            <a:r>
              <a:rPr lang="en-GB" dirty="0" smtClean="0">
                <a:solidFill>
                  <a:schemeClr val="bg1"/>
                </a:solidFill>
                <a:latin typeface="Berlin Sans FB" pitchFamily="34" charset="0"/>
              </a:rPr>
              <a:t> </a:t>
            </a:r>
            <a:r>
              <a:rPr lang="en-GB" dirty="0">
                <a:solidFill>
                  <a:schemeClr val="bg1"/>
                </a:solidFill>
                <a:latin typeface="Berlin Sans FB" pitchFamily="34" charset="0"/>
              </a:rPr>
              <a:t>The various postures of the </a:t>
            </a:r>
            <a:r>
              <a:rPr lang="en-GB" i="1" dirty="0">
                <a:solidFill>
                  <a:schemeClr val="bg1"/>
                </a:solidFill>
                <a:latin typeface="Berlin Sans FB" pitchFamily="34" charset="0"/>
              </a:rPr>
              <a:t>Salat </a:t>
            </a:r>
            <a:r>
              <a:rPr lang="en-GB" dirty="0">
                <a:solidFill>
                  <a:schemeClr val="bg1"/>
                </a:solidFill>
                <a:latin typeface="Berlin Sans FB" pitchFamily="34" charset="0"/>
              </a:rPr>
              <a:t>demonstrate respect, humility and meekness</a:t>
            </a:r>
            <a:r>
              <a:rPr lang="en-GB" dirty="0" smtClean="0">
                <a:solidFill>
                  <a:schemeClr val="bg1"/>
                </a:solidFill>
                <a:latin typeface="Berlin Sans FB" pitchFamily="34" charset="0"/>
              </a:rPr>
              <a:t>.</a:t>
            </a:r>
          </a:p>
          <a:p>
            <a:pPr algn="ctr"/>
            <a:endParaRPr lang="en-GB" dirty="0" smtClean="0">
              <a:solidFill>
                <a:schemeClr val="bg1"/>
              </a:solidFill>
              <a:latin typeface="Berlin Sans FB" pitchFamily="34" charset="0"/>
            </a:endParaRPr>
          </a:p>
          <a:p>
            <a:pPr algn="ctr"/>
            <a:r>
              <a:rPr lang="en-GB" dirty="0" smtClean="0">
                <a:solidFill>
                  <a:schemeClr val="bg1"/>
                </a:solidFill>
                <a:latin typeface="Berlin Sans FB" pitchFamily="34" charset="0"/>
              </a:rPr>
              <a:t> </a:t>
            </a:r>
            <a:r>
              <a:rPr lang="en-GB" dirty="0">
                <a:solidFill>
                  <a:schemeClr val="bg1"/>
                </a:solidFill>
                <a:latin typeface="Berlin Sans FB" pitchFamily="34" charset="0"/>
              </a:rPr>
              <a:t>In </a:t>
            </a:r>
            <a:r>
              <a:rPr lang="en-GB" i="1" u="sng" dirty="0" err="1">
                <a:solidFill>
                  <a:schemeClr val="bg1"/>
                </a:solidFill>
                <a:latin typeface="Berlin Sans FB" pitchFamily="34" charset="0"/>
              </a:rPr>
              <a:t>Qiyam</a:t>
            </a:r>
            <a:r>
              <a:rPr lang="en-GB" i="1" u="sng" dirty="0">
                <a:solidFill>
                  <a:schemeClr val="bg1"/>
                </a:solidFill>
                <a:latin typeface="Berlin Sans FB" pitchFamily="34" charset="0"/>
              </a:rPr>
              <a:t> </a:t>
            </a:r>
            <a:r>
              <a:rPr lang="en-GB" u="sng" dirty="0">
                <a:solidFill>
                  <a:schemeClr val="bg1"/>
                </a:solidFill>
                <a:latin typeface="Berlin Sans FB" pitchFamily="34" charset="0"/>
              </a:rPr>
              <a:t>(standing posture)</a:t>
            </a:r>
            <a:r>
              <a:rPr lang="en-GB" dirty="0">
                <a:solidFill>
                  <a:schemeClr val="bg1"/>
                </a:solidFill>
                <a:latin typeface="Berlin Sans FB" pitchFamily="34" charset="0"/>
              </a:rPr>
              <a:t> the worshipper stands with his arms folded as a slave stands respectfully before his master and king</a:t>
            </a:r>
            <a:r>
              <a:rPr lang="en-GB" dirty="0" smtClean="0">
                <a:solidFill>
                  <a:schemeClr val="bg1"/>
                </a:solidFill>
                <a:latin typeface="Berlin Sans FB" pitchFamily="34" charset="0"/>
              </a:rPr>
              <a:t>.</a:t>
            </a:r>
          </a:p>
          <a:p>
            <a:pPr algn="ctr"/>
            <a:endParaRPr lang="en-GB" dirty="0" smtClean="0">
              <a:solidFill>
                <a:schemeClr val="bg1"/>
              </a:solidFill>
              <a:latin typeface="Berlin Sans FB" pitchFamily="34" charset="0"/>
            </a:endParaRPr>
          </a:p>
          <a:p>
            <a:pPr algn="ctr"/>
            <a:r>
              <a:rPr lang="en-GB" dirty="0" smtClean="0">
                <a:solidFill>
                  <a:schemeClr val="bg1"/>
                </a:solidFill>
                <a:latin typeface="Berlin Sans FB" pitchFamily="34" charset="0"/>
              </a:rPr>
              <a:t> </a:t>
            </a:r>
            <a:r>
              <a:rPr lang="en-GB" u="sng" dirty="0">
                <a:solidFill>
                  <a:schemeClr val="bg1"/>
                </a:solidFill>
                <a:latin typeface="Berlin Sans FB" pitchFamily="34" charset="0"/>
              </a:rPr>
              <a:t>In </a:t>
            </a:r>
            <a:r>
              <a:rPr lang="en-GB" i="1" u="sng" dirty="0" err="1">
                <a:solidFill>
                  <a:schemeClr val="bg1"/>
                </a:solidFill>
                <a:latin typeface="Berlin Sans FB" pitchFamily="34" charset="0"/>
              </a:rPr>
              <a:t>Ruku</a:t>
            </a:r>
            <a:r>
              <a:rPr lang="en-GB" i="1" u="sng" dirty="0">
                <a:solidFill>
                  <a:schemeClr val="bg1"/>
                </a:solidFill>
                <a:latin typeface="Berlin Sans FB" pitchFamily="34" charset="0"/>
              </a:rPr>
              <a:t>‘ </a:t>
            </a:r>
            <a:r>
              <a:rPr lang="en-GB" u="sng" dirty="0">
                <a:solidFill>
                  <a:schemeClr val="bg1"/>
                </a:solidFill>
                <a:latin typeface="Berlin Sans FB" pitchFamily="34" charset="0"/>
              </a:rPr>
              <a:t>(bowing) </a:t>
            </a:r>
            <a:r>
              <a:rPr lang="en-GB" dirty="0">
                <a:solidFill>
                  <a:schemeClr val="bg1"/>
                </a:solidFill>
                <a:latin typeface="Berlin Sans FB" pitchFamily="34" charset="0"/>
              </a:rPr>
              <a:t>the worshipper bends down in humility</a:t>
            </a:r>
            <a:r>
              <a:rPr lang="en-GB" dirty="0" smtClean="0">
                <a:solidFill>
                  <a:schemeClr val="bg1"/>
                </a:solidFill>
                <a:latin typeface="Berlin Sans FB" pitchFamily="34" charset="0"/>
              </a:rPr>
              <a:t>.</a:t>
            </a:r>
          </a:p>
          <a:p>
            <a:pPr algn="ctr"/>
            <a:r>
              <a:rPr lang="en-GB" dirty="0" smtClean="0">
                <a:solidFill>
                  <a:schemeClr val="bg1"/>
                </a:solidFill>
                <a:latin typeface="Berlin Sans FB" pitchFamily="34" charset="0"/>
              </a:rPr>
              <a:t> </a:t>
            </a:r>
          </a:p>
          <a:p>
            <a:pPr algn="ctr"/>
            <a:r>
              <a:rPr lang="en-GB" dirty="0" smtClean="0">
                <a:solidFill>
                  <a:schemeClr val="bg1"/>
                </a:solidFill>
                <a:latin typeface="Berlin Sans FB" pitchFamily="34" charset="0"/>
              </a:rPr>
              <a:t>The </a:t>
            </a:r>
            <a:r>
              <a:rPr lang="en-GB" dirty="0">
                <a:solidFill>
                  <a:schemeClr val="bg1"/>
                </a:solidFill>
                <a:latin typeface="Berlin Sans FB" pitchFamily="34" charset="0"/>
              </a:rPr>
              <a:t>climax of humility is reached </a:t>
            </a:r>
            <a:r>
              <a:rPr lang="en-GB" u="sng" dirty="0">
                <a:solidFill>
                  <a:schemeClr val="bg1"/>
                </a:solidFill>
                <a:latin typeface="Berlin Sans FB" pitchFamily="34" charset="0"/>
              </a:rPr>
              <a:t>in </a:t>
            </a:r>
            <a:r>
              <a:rPr lang="en-GB" i="1" u="sng" dirty="0" err="1">
                <a:solidFill>
                  <a:schemeClr val="bg1"/>
                </a:solidFill>
                <a:latin typeface="Berlin Sans FB" pitchFamily="34" charset="0"/>
              </a:rPr>
              <a:t>Sajdah</a:t>
            </a:r>
            <a:r>
              <a:rPr lang="en-GB" i="1" u="sng" dirty="0">
                <a:solidFill>
                  <a:schemeClr val="bg1"/>
                </a:solidFill>
                <a:latin typeface="Berlin Sans FB" pitchFamily="34" charset="0"/>
              </a:rPr>
              <a:t> </a:t>
            </a:r>
            <a:r>
              <a:rPr lang="en-GB" u="sng" dirty="0">
                <a:solidFill>
                  <a:schemeClr val="bg1"/>
                </a:solidFill>
                <a:latin typeface="Berlin Sans FB" pitchFamily="34" charset="0"/>
              </a:rPr>
              <a:t>(prostration)</a:t>
            </a:r>
            <a:r>
              <a:rPr lang="en-GB" dirty="0">
                <a:solidFill>
                  <a:schemeClr val="bg1"/>
                </a:solidFill>
                <a:latin typeface="Berlin Sans FB" pitchFamily="34" charset="0"/>
              </a:rPr>
              <a:t>, which indicates extreme helplessness.’</a:t>
            </a:r>
          </a:p>
          <a:p>
            <a:pPr algn="ctr"/>
            <a:r>
              <a:rPr lang="en-GB" dirty="0">
                <a:solidFill>
                  <a:schemeClr val="bg1"/>
                </a:solidFill>
                <a:latin typeface="Berlin Sans FB" pitchFamily="34" charset="0"/>
              </a:rPr>
              <a:t>[Essence of Islam, Vol. II, pp. 296-297].</a:t>
            </a:r>
          </a:p>
        </p:txBody>
      </p:sp>
      <p:sp>
        <p:nvSpPr>
          <p:cNvPr id="2" name="Text Placeholder 1"/>
          <p:cNvSpPr>
            <a:spLocks noGrp="1"/>
          </p:cNvSpPr>
          <p:nvPr>
            <p:ph type="body" sz="quarter" idx="14"/>
          </p:nvPr>
        </p:nvSpPr>
        <p:spPr>
          <a:xfrm>
            <a:off x="3733800" y="4600576"/>
            <a:ext cx="5288280" cy="566928"/>
          </a:xfrm>
        </p:spPr>
        <p:txBody>
          <a:bodyPr/>
          <a:lstStyle/>
          <a:p>
            <a:r>
              <a:rPr lang="en-GB" sz="2800" b="1" u="sng" dirty="0">
                <a:latin typeface="+mj-lt"/>
              </a:rPr>
              <a:t>The </a:t>
            </a:r>
            <a:r>
              <a:rPr lang="en-GB" sz="2800" b="1" u="sng" dirty="0" smtClean="0">
                <a:latin typeface="+mj-lt"/>
              </a:rPr>
              <a:t>postures </a:t>
            </a:r>
            <a:r>
              <a:rPr lang="en-GB" sz="2800" b="1" u="sng" dirty="0">
                <a:latin typeface="+mj-lt"/>
              </a:rPr>
              <a:t>of the </a:t>
            </a:r>
            <a:r>
              <a:rPr lang="en-GB" sz="2800" b="1" i="1" u="sng" dirty="0">
                <a:latin typeface="+mj-lt"/>
              </a:rPr>
              <a:t>Salat </a:t>
            </a:r>
            <a:endParaRPr lang="en-GB" sz="2800" b="1" u="sng" dirty="0">
              <a:latin typeface="+mj-lt"/>
            </a:endParaRPr>
          </a:p>
        </p:txBody>
      </p:sp>
      <p:sp>
        <p:nvSpPr>
          <p:cNvPr id="5" name="Rounded Rectangle 4"/>
          <p:cNvSpPr/>
          <p:nvPr/>
        </p:nvSpPr>
        <p:spPr>
          <a:xfrm>
            <a:off x="6142249" y="6092589"/>
            <a:ext cx="28194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May 20</a:t>
            </a:r>
            <a:r>
              <a:rPr lang="en-GB" sz="2000" baseline="30000" dirty="0" smtClean="0"/>
              <a:t>th</a:t>
            </a:r>
            <a:r>
              <a:rPr lang="en-GB" sz="2000" dirty="0" smtClean="0"/>
              <a:t> 2011 </a:t>
            </a:r>
            <a:endParaRPr lang="en-GB" sz="2000" dirty="0"/>
          </a:p>
        </p:txBody>
      </p:sp>
    </p:spTree>
    <p:extLst>
      <p:ext uri="{BB962C8B-B14F-4D97-AF65-F5344CB8AC3E}">
        <p14:creationId xmlns:p14="http://schemas.microsoft.com/office/powerpoint/2010/main" val="89024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199030" y="1164610"/>
            <a:ext cx="4419600" cy="5410200"/>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GB" dirty="0">
                <a:solidFill>
                  <a:schemeClr val="bg1"/>
                </a:solidFill>
                <a:latin typeface="Berlin Sans FB" pitchFamily="34" charset="0"/>
              </a:rPr>
              <a:t>The Promised Messiah (on whom be peace) said that steadfastness is the condition for acceptance of </a:t>
            </a:r>
            <a:r>
              <a:rPr lang="en-GB" i="1" dirty="0">
                <a:solidFill>
                  <a:schemeClr val="bg1"/>
                </a:solidFill>
                <a:latin typeface="Berlin Sans FB" pitchFamily="34" charset="0"/>
              </a:rPr>
              <a:t>dua</a:t>
            </a:r>
            <a:r>
              <a:rPr lang="en-GB" i="1" dirty="0" smtClean="0">
                <a:solidFill>
                  <a:schemeClr val="bg1"/>
                </a:solidFill>
                <a:latin typeface="Berlin Sans FB" pitchFamily="34" charset="0"/>
              </a:rPr>
              <a:t>.</a:t>
            </a:r>
          </a:p>
          <a:p>
            <a:pPr algn="ctr" fontAlgn="auto">
              <a:spcBef>
                <a:spcPts val="0"/>
              </a:spcBef>
              <a:spcAft>
                <a:spcPts val="0"/>
              </a:spcAft>
              <a:defRPr/>
            </a:pPr>
            <a:endParaRPr lang="en-GB" i="1" dirty="0">
              <a:solidFill>
                <a:schemeClr val="bg1"/>
              </a:solidFill>
              <a:latin typeface="Berlin Sans FB" pitchFamily="34" charset="0"/>
            </a:endParaRPr>
          </a:p>
          <a:p>
            <a:pPr algn="ctr" fontAlgn="auto">
              <a:spcBef>
                <a:spcPts val="0"/>
              </a:spcBef>
              <a:spcAft>
                <a:spcPts val="0"/>
              </a:spcAft>
              <a:defRPr/>
            </a:pPr>
            <a:r>
              <a:rPr lang="en-GB" i="1" dirty="0">
                <a:solidFill>
                  <a:schemeClr val="bg1"/>
                </a:solidFill>
                <a:latin typeface="Berlin Sans FB" pitchFamily="34" charset="0"/>
              </a:rPr>
              <a:t> </a:t>
            </a:r>
            <a:r>
              <a:rPr lang="en-GB" dirty="0">
                <a:solidFill>
                  <a:schemeClr val="bg1"/>
                </a:solidFill>
                <a:latin typeface="Berlin Sans FB" pitchFamily="34" charset="0"/>
              </a:rPr>
              <a:t>He also said that it is not wise to offer Salat as a mere ritual because God has condemned such worshippers: </a:t>
            </a:r>
            <a:r>
              <a:rPr lang="en-GB" b="1" dirty="0">
                <a:solidFill>
                  <a:schemeClr val="bg1"/>
                </a:solidFill>
                <a:latin typeface="Berlin Sans FB" pitchFamily="34" charset="0"/>
              </a:rPr>
              <a:t>‘So woe to those who pray’</a:t>
            </a:r>
            <a:r>
              <a:rPr lang="en-GB" dirty="0">
                <a:solidFill>
                  <a:schemeClr val="bg1"/>
                </a:solidFill>
                <a:latin typeface="Berlin Sans FB" pitchFamily="34" charset="0"/>
              </a:rPr>
              <a:t> (107:5) let alone their </a:t>
            </a:r>
            <a:r>
              <a:rPr lang="en-GB" i="1" dirty="0">
                <a:solidFill>
                  <a:schemeClr val="bg1"/>
                </a:solidFill>
                <a:latin typeface="Berlin Sans FB" pitchFamily="34" charset="0"/>
              </a:rPr>
              <a:t>dua</a:t>
            </a:r>
            <a:r>
              <a:rPr lang="en-GB" dirty="0">
                <a:solidFill>
                  <a:schemeClr val="bg1"/>
                </a:solidFill>
                <a:latin typeface="Berlin Sans FB" pitchFamily="34" charset="0"/>
              </a:rPr>
              <a:t> gaining acceptance</a:t>
            </a:r>
            <a:r>
              <a:rPr lang="en-GB" dirty="0" smtClean="0">
                <a:solidFill>
                  <a:schemeClr val="bg1"/>
                </a:solidFill>
                <a:latin typeface="Berlin Sans FB" pitchFamily="34" charset="0"/>
              </a:rPr>
              <a:t>.</a:t>
            </a:r>
          </a:p>
          <a:p>
            <a:pPr algn="ctr" fontAlgn="auto">
              <a:spcBef>
                <a:spcPts val="0"/>
              </a:spcBef>
              <a:spcAft>
                <a:spcPts val="0"/>
              </a:spcAft>
              <a:defRPr/>
            </a:pPr>
            <a:r>
              <a:rPr lang="en-GB" dirty="0" smtClean="0">
                <a:solidFill>
                  <a:schemeClr val="bg1"/>
                </a:solidFill>
                <a:latin typeface="Berlin Sans FB" pitchFamily="34" charset="0"/>
              </a:rPr>
              <a:t> </a:t>
            </a:r>
          </a:p>
          <a:p>
            <a:pPr algn="ctr" fontAlgn="auto">
              <a:spcBef>
                <a:spcPts val="0"/>
              </a:spcBef>
              <a:spcAft>
                <a:spcPts val="0"/>
              </a:spcAft>
              <a:defRPr/>
            </a:pPr>
            <a:r>
              <a:rPr lang="en-GB" dirty="0" smtClean="0">
                <a:solidFill>
                  <a:schemeClr val="bg1"/>
                </a:solidFill>
                <a:latin typeface="Berlin Sans FB" pitchFamily="34" charset="0"/>
              </a:rPr>
              <a:t>This </a:t>
            </a:r>
            <a:r>
              <a:rPr lang="en-GB" dirty="0">
                <a:solidFill>
                  <a:schemeClr val="bg1"/>
                </a:solidFill>
                <a:latin typeface="Berlin Sans FB" pitchFamily="34" charset="0"/>
              </a:rPr>
              <a:t>is about those worshippers who are unaware about the significance of Salat. </a:t>
            </a:r>
          </a:p>
        </p:txBody>
      </p:sp>
      <p:sp>
        <p:nvSpPr>
          <p:cNvPr id="4" name="Title 3"/>
          <p:cNvSpPr>
            <a:spLocks noGrp="1"/>
          </p:cNvSpPr>
          <p:nvPr>
            <p:ph type="title"/>
          </p:nvPr>
        </p:nvSpPr>
        <p:spPr/>
        <p:txBody>
          <a:bodyPr/>
          <a:lstStyle/>
          <a:p>
            <a:pPr algn="ctr"/>
            <a:r>
              <a:rPr lang="en-GB" b="1" u="sng" dirty="0" smtClean="0">
                <a:solidFill>
                  <a:schemeClr val="tx1"/>
                </a:solidFill>
              </a:rPr>
              <a:t>It </a:t>
            </a:r>
            <a:r>
              <a:rPr lang="en-GB" b="1" u="sng" dirty="0">
                <a:solidFill>
                  <a:schemeClr val="tx1"/>
                </a:solidFill>
              </a:rPr>
              <a:t>is not wise to offer Salat as a mere ritual</a:t>
            </a:r>
          </a:p>
        </p:txBody>
      </p:sp>
      <p:sp>
        <p:nvSpPr>
          <p:cNvPr id="6" name="Vertical Scroll 5"/>
          <p:cNvSpPr/>
          <p:nvPr/>
        </p:nvSpPr>
        <p:spPr>
          <a:xfrm>
            <a:off x="4648200" y="1371600"/>
            <a:ext cx="3810000" cy="4495800"/>
          </a:xfrm>
          <a:prstGeom prst="verticalScroll">
            <a:avLst/>
          </a:prstGeom>
          <a:ln>
            <a:solidFill>
              <a:srgbClr val="1F2C16"/>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GB" dirty="0" smtClean="0">
                <a:solidFill>
                  <a:schemeClr val="tx1"/>
                </a:solidFill>
                <a:latin typeface="Berlin Sans FB" pitchFamily="34" charset="0"/>
              </a:rPr>
              <a:t>It </a:t>
            </a:r>
            <a:r>
              <a:rPr lang="en-GB" dirty="0">
                <a:solidFill>
                  <a:schemeClr val="tx1"/>
                </a:solidFill>
                <a:latin typeface="Berlin Sans FB" pitchFamily="34" charset="0"/>
              </a:rPr>
              <a:t>is important for us to understand the meanings of the prayers made in Salat</a:t>
            </a:r>
            <a:r>
              <a:rPr lang="en-GB" dirty="0" smtClean="0">
                <a:solidFill>
                  <a:schemeClr val="tx1"/>
                </a:solidFill>
                <a:latin typeface="Berlin Sans FB" pitchFamily="34" charset="0"/>
              </a:rPr>
              <a:t>.</a:t>
            </a:r>
          </a:p>
          <a:p>
            <a:pPr algn="ctr" fontAlgn="auto">
              <a:spcBef>
                <a:spcPts val="0"/>
              </a:spcBef>
              <a:spcAft>
                <a:spcPts val="0"/>
              </a:spcAft>
              <a:defRPr/>
            </a:pPr>
            <a:endParaRPr lang="en-GB" dirty="0">
              <a:solidFill>
                <a:schemeClr val="tx1"/>
              </a:solidFill>
              <a:latin typeface="Berlin Sans FB" pitchFamily="34" charset="0"/>
            </a:endParaRPr>
          </a:p>
          <a:p>
            <a:pPr algn="ctr" fontAlgn="auto">
              <a:spcBef>
                <a:spcPts val="0"/>
              </a:spcBef>
              <a:spcAft>
                <a:spcPts val="0"/>
              </a:spcAft>
              <a:defRPr/>
            </a:pPr>
            <a:r>
              <a:rPr lang="en-GB" dirty="0" smtClean="0">
                <a:solidFill>
                  <a:schemeClr val="tx1"/>
                </a:solidFill>
                <a:latin typeface="Berlin Sans FB" pitchFamily="34" charset="0"/>
              </a:rPr>
              <a:t> </a:t>
            </a:r>
            <a:r>
              <a:rPr lang="en-GB" dirty="0">
                <a:solidFill>
                  <a:schemeClr val="tx1"/>
                </a:solidFill>
                <a:latin typeface="Berlin Sans FB" pitchFamily="34" charset="0"/>
              </a:rPr>
              <a:t>There is no advantage to God in this, rather it is beneficial to man that he is given the opportunity and the honour to supplicate to God. And this can get him out of many of his </a:t>
            </a:r>
            <a:r>
              <a:rPr lang="en-GB" dirty="0" smtClean="0">
                <a:solidFill>
                  <a:schemeClr val="tx1"/>
                </a:solidFill>
                <a:latin typeface="Berlin Sans FB" pitchFamily="34" charset="0"/>
              </a:rPr>
              <a:t>problems</a:t>
            </a:r>
            <a:endParaRPr lang="en-GB" dirty="0">
              <a:solidFill>
                <a:schemeClr val="tx1"/>
              </a:solidFill>
              <a:latin typeface="Berlin Sans FB" pitchFamily="34" charset="0"/>
            </a:endParaRPr>
          </a:p>
        </p:txBody>
      </p:sp>
      <p:sp>
        <p:nvSpPr>
          <p:cNvPr id="8" name="Rounded Rectangle 7"/>
          <p:cNvSpPr/>
          <p:nvPr/>
        </p:nvSpPr>
        <p:spPr>
          <a:xfrm>
            <a:off x="6135425" y="6008428"/>
            <a:ext cx="28194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May 20</a:t>
            </a:r>
            <a:r>
              <a:rPr lang="en-GB" sz="2000" baseline="30000" dirty="0" smtClean="0"/>
              <a:t>th</a:t>
            </a:r>
            <a:r>
              <a:rPr lang="en-GB" sz="2000" dirty="0" smtClean="0"/>
              <a:t> 2011 </a:t>
            </a:r>
            <a:endParaRPr lang="en-GB" sz="2000" dirty="0"/>
          </a:p>
        </p:txBody>
      </p:sp>
    </p:spTree>
    <p:extLst>
      <p:ext uri="{BB962C8B-B14F-4D97-AF65-F5344CB8AC3E}">
        <p14:creationId xmlns:p14="http://schemas.microsoft.com/office/powerpoint/2010/main" val="271992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theme/theme1.xml><?xml version="1.0" encoding="utf-8"?>
<a:theme xmlns:a="http://schemas.openxmlformats.org/drawingml/2006/main" name="Al Islam Slide Master">
  <a:themeElements>
    <a:clrScheme name="MDAS Color Palette">
      <a:dk1>
        <a:srgbClr val="000000"/>
      </a:dk1>
      <a:lt1>
        <a:srgbClr val="FFFFFF"/>
      </a:lt1>
      <a:dk2>
        <a:srgbClr val="000000"/>
      </a:dk2>
      <a:lt2>
        <a:srgbClr val="FFFFFF"/>
      </a:lt2>
      <a:accent1>
        <a:srgbClr val="557EB9"/>
      </a:accent1>
      <a:accent2>
        <a:srgbClr val="66BD49"/>
      </a:accent2>
      <a:accent3>
        <a:srgbClr val="FE5A1D"/>
      </a:accent3>
      <a:accent4>
        <a:srgbClr val="FFB10F"/>
      </a:accent4>
      <a:accent5>
        <a:srgbClr val="D4D4D4"/>
      </a:accent5>
      <a:accent6>
        <a:srgbClr val="A1A1A1"/>
      </a:accent6>
      <a:hlink>
        <a:srgbClr val="1E77D3"/>
      </a:hlink>
      <a:folHlink>
        <a:srgbClr val="1E77D3"/>
      </a:folHlink>
    </a:clrScheme>
    <a:fontScheme name="MDAS Font Arial">
      <a:majorFont>
        <a:latin typeface="Arial"/>
        <a:ea typeface="ＭＳ Ｐゴシック"/>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ank Presentation 1">
        <a:dk1>
          <a:srgbClr val="000000"/>
        </a:dk1>
        <a:lt1>
          <a:srgbClr val="FFFFFF"/>
        </a:lt1>
        <a:dk2>
          <a:srgbClr val="5087BE"/>
        </a:dk2>
        <a:lt2>
          <a:srgbClr val="808080"/>
        </a:lt2>
        <a:accent1>
          <a:srgbClr val="5087BE"/>
        </a:accent1>
        <a:accent2>
          <a:srgbClr val="73C045"/>
        </a:accent2>
        <a:accent3>
          <a:srgbClr val="FFFFFF"/>
        </a:accent3>
        <a:accent4>
          <a:srgbClr val="000000"/>
        </a:accent4>
        <a:accent5>
          <a:srgbClr val="B3C3DB"/>
        </a:accent5>
        <a:accent6>
          <a:srgbClr val="68AE3E"/>
        </a:accent6>
        <a:hlink>
          <a:srgbClr val="F9461C"/>
        </a:hlink>
        <a:folHlink>
          <a:srgbClr val="FDC800"/>
        </a:folHlink>
      </a:clrScheme>
      <a:clrMap bg1="lt1" tx1="dk1" bg2="lt2" tx2="dk2" accent1="accent1" accent2="accent2" accent3="accent3" accent4="accent4" accent5="accent5" accent6="accent6" hlink="hlink" folHlink="folHlink"/>
    </a:extraClrScheme>
    <a:extraClrScheme>
      <a:clrScheme name="2_Blank Presentation 2">
        <a:dk1>
          <a:srgbClr val="5087BE"/>
        </a:dk1>
        <a:lt1>
          <a:srgbClr val="FFFFFF"/>
        </a:lt1>
        <a:dk2>
          <a:srgbClr val="FFFFFF"/>
        </a:dk2>
        <a:lt2>
          <a:srgbClr val="808080"/>
        </a:lt2>
        <a:accent1>
          <a:srgbClr val="5087BE"/>
        </a:accent1>
        <a:accent2>
          <a:srgbClr val="73C045"/>
        </a:accent2>
        <a:accent3>
          <a:srgbClr val="FFFFFF"/>
        </a:accent3>
        <a:accent4>
          <a:srgbClr val="4372A2"/>
        </a:accent4>
        <a:accent5>
          <a:srgbClr val="B3C3DB"/>
        </a:accent5>
        <a:accent6>
          <a:srgbClr val="68AE3E"/>
        </a:accent6>
        <a:hlink>
          <a:srgbClr val="F9461C"/>
        </a:hlink>
        <a:folHlink>
          <a:srgbClr val="FDC8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5087BE"/>
        </a:dk2>
        <a:lt2>
          <a:srgbClr val="808080"/>
        </a:lt2>
        <a:accent1>
          <a:srgbClr val="CCCCCC"/>
        </a:accent1>
        <a:accent2>
          <a:srgbClr val="73C045"/>
        </a:accent2>
        <a:accent3>
          <a:srgbClr val="FFFFFF"/>
        </a:accent3>
        <a:accent4>
          <a:srgbClr val="000000"/>
        </a:accent4>
        <a:accent5>
          <a:srgbClr val="E2E2E2"/>
        </a:accent5>
        <a:accent6>
          <a:srgbClr val="68AE3E"/>
        </a:accent6>
        <a:hlink>
          <a:srgbClr val="F9461C"/>
        </a:hlink>
        <a:folHlink>
          <a:srgbClr val="FDC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LastUpdated xmlns="e853240d-4d7e-4d05-833e-7d99f6039805" xsi:nil="true"/>
    <LastUpdatedBy xmlns="e853240d-4d7e-4d05-833e-7d99f603980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14EEAC859A4904E859504B31E996A8D" ma:contentTypeVersion="2" ma:contentTypeDescription="Create a new document." ma:contentTypeScope="" ma:versionID="390459f02a79490dd75354b313a7d135">
  <xsd:schema xmlns:xsd="http://www.w3.org/2001/XMLSchema" xmlns:p="http://schemas.microsoft.com/office/2006/metadata/properties" xmlns:ns2="e853240d-4d7e-4d05-833e-7d99f6039805" targetNamespace="http://schemas.microsoft.com/office/2006/metadata/properties" ma:root="true" ma:fieldsID="9f1216c191a5773dcc9756eacb10c8c5" ns2:_="">
    <xsd:import namespace="e853240d-4d7e-4d05-833e-7d99f6039805"/>
    <xsd:element name="properties">
      <xsd:complexType>
        <xsd:sequence>
          <xsd:element name="documentManagement">
            <xsd:complexType>
              <xsd:all>
                <xsd:element ref="ns2:LastUpdated" minOccurs="0"/>
                <xsd:element ref="ns2:LastUpdatedBy" minOccurs="0"/>
              </xsd:all>
            </xsd:complexType>
          </xsd:element>
        </xsd:sequence>
      </xsd:complexType>
    </xsd:element>
  </xsd:schema>
  <xsd:schema xmlns:xsd="http://www.w3.org/2001/XMLSchema" xmlns:dms="http://schemas.microsoft.com/office/2006/documentManagement/types" targetNamespace="e853240d-4d7e-4d05-833e-7d99f6039805" elementFormDefault="qualified">
    <xsd:import namespace="http://schemas.microsoft.com/office/2006/documentManagement/types"/>
    <xsd:element name="LastUpdated" ma:index="8" nillable="true" ma:displayName="LastUpdated" ma:internalName="LastUpdated">
      <xsd:simpleType>
        <xsd:restriction base="dms:Text">
          <xsd:maxLength value="255"/>
        </xsd:restriction>
      </xsd:simpleType>
    </xsd:element>
    <xsd:element name="LastUpdatedBy" ma:index="9" nillable="true" ma:displayName="LastUpdatedBy" ma:internalName="LastUpdatedB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9F41D6F-BB03-4425-A03C-ABBB86B887C7}">
  <ds:schemaRefs>
    <ds:schemaRef ds:uri="http://schemas.microsoft.com/sharepoint/v3/contenttype/forms"/>
  </ds:schemaRefs>
</ds:datastoreItem>
</file>

<file path=customXml/itemProps2.xml><?xml version="1.0" encoding="utf-8"?>
<ds:datastoreItem xmlns:ds="http://schemas.openxmlformats.org/officeDocument/2006/customXml" ds:itemID="{976C3CC6-7723-4589-B7EA-11C28EF1C054}">
  <ds:schemaRefs>
    <ds:schemaRef ds:uri="http://schemas.openxmlformats.org/package/2006/metadata/core-properties"/>
    <ds:schemaRef ds:uri="http://purl.org/dc/elements/1.1/"/>
    <ds:schemaRef ds:uri="http://purl.org/dc/terms/"/>
    <ds:schemaRef ds:uri="http://schemas.microsoft.com/office/2006/documentManagement/types"/>
    <ds:schemaRef ds:uri="http://purl.org/dc/dcmitype/"/>
    <ds:schemaRef ds:uri="e853240d-4d7e-4d05-833e-7d99f6039805"/>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60011E9-8029-46C7-B7A8-543D68D660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53240d-4d7e-4d05-833e-7d99f6039805"/>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MDAS_4logo_White_Template_080207_1230pmPST</Template>
  <TotalTime>2509</TotalTime>
  <Words>2635</Words>
  <Application>Microsoft Office PowerPoint</Application>
  <PresentationFormat>On-screen Show (4:3)</PresentationFormat>
  <Paragraphs>287</Paragraphs>
  <Slides>23</Slides>
  <Notes>20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Al Islam Slide Master</vt:lpstr>
      <vt:lpstr>PowerPoint Presentation</vt:lpstr>
      <vt:lpstr>SUMMARY</vt:lpstr>
      <vt:lpstr>PowerPoint Presentation</vt:lpstr>
      <vt:lpstr>PowerPoint Presentation</vt:lpstr>
      <vt:lpstr>The philosophy of offering Salat  </vt:lpstr>
      <vt:lpstr>The requisites of prayers</vt:lpstr>
      <vt:lpstr>Salat, an underappreciated blessing</vt:lpstr>
      <vt:lpstr>PowerPoint Presentation</vt:lpstr>
      <vt:lpstr>It is not wise to offer Salat as a mere ritual</vt:lpstr>
      <vt:lpstr>PowerPoint Presentation</vt:lpstr>
      <vt:lpstr>Prayer and a clean heart</vt:lpstr>
      <vt:lpstr>PowerPoint Presentation</vt:lpstr>
      <vt:lpstr>PowerPoint Presentation</vt:lpstr>
      <vt:lpstr>PowerPoint Presentation</vt:lpstr>
      <vt:lpstr>It is very important to seek spiritual knowledge from God through dua</vt:lpstr>
      <vt:lpstr>It is important to seek spiritual progress through dua</vt:lpstr>
      <vt:lpstr>PowerPoint Presentation</vt:lpstr>
      <vt:lpstr>PowerPoint Presentation</vt:lpstr>
      <vt:lpstr>The main outcome of dua is Divine nearness </vt:lpstr>
      <vt:lpstr>Resolve of prophets comes from Dua</vt:lpstr>
      <vt:lpstr>Dua is our only weapon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Friday Sermon Slides July 31, 2009</dc:title>
  <dc:creator>AR Carmichael;AS Sami</dc:creator>
  <cp:lastModifiedBy>Homepac I</cp:lastModifiedBy>
  <cp:revision>220</cp:revision>
  <cp:lastPrinted>2011-05-21T11:56:54Z</cp:lastPrinted>
  <dcterms:created xsi:type="dcterms:W3CDTF">2007-11-23T00:40:03Z</dcterms:created>
  <dcterms:modified xsi:type="dcterms:W3CDTF">2011-05-21T11:59:59Z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0x010100014EEAC859A4904E859504B31E996A8D</vt:lpwstr>
  </property>
</Properties>
</file>