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25"/>
  </p:notesMasterIdLst>
  <p:sldIdLst>
    <p:sldId id="550" r:id="rId5"/>
    <p:sldId id="370" r:id="rId6"/>
    <p:sldId id="534" r:id="rId7"/>
    <p:sldId id="563" r:id="rId8"/>
    <p:sldId id="541" r:id="rId9"/>
    <p:sldId id="299" r:id="rId10"/>
    <p:sldId id="578" r:id="rId11"/>
    <p:sldId id="566" r:id="rId12"/>
    <p:sldId id="538" r:id="rId13"/>
    <p:sldId id="569" r:id="rId14"/>
    <p:sldId id="350" r:id="rId15"/>
    <p:sldId id="567" r:id="rId16"/>
    <p:sldId id="576" r:id="rId17"/>
    <p:sldId id="579" r:id="rId18"/>
    <p:sldId id="481" r:id="rId19"/>
    <p:sldId id="570" r:id="rId20"/>
    <p:sldId id="573" r:id="rId21"/>
    <p:sldId id="577" r:id="rId22"/>
    <p:sldId id="580" r:id="rId23"/>
    <p:sldId id="565" r:id="rId2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43A0D"/>
    <a:srgbClr val="FFFF15"/>
    <a:srgbClr val="FFFF6D"/>
    <a:srgbClr val="FFFF00"/>
    <a:srgbClr val="1F2C1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0947" autoAdjust="0"/>
  </p:normalViewPr>
  <p:slideViewPr>
    <p:cSldViewPr>
      <p:cViewPr>
        <p:scale>
          <a:sx n="70" d="100"/>
          <a:sy n="70" d="100"/>
        </p:scale>
        <p:origin x="-1572" y="-180"/>
      </p:cViewPr>
      <p:guideLst>
        <p:guide orient="horz" pos="2160"/>
        <p:guide pos="2880"/>
      </p:guideLst>
    </p:cSldViewPr>
  </p:slideViewPr>
  <p:notesTextViewPr>
    <p:cViewPr>
      <p:scale>
        <a:sx n="100" d="100"/>
        <a:sy n="100" d="100"/>
      </p:scale>
      <p:origin x="0" y="0"/>
    </p:cViewPr>
  </p:notesTextViewPr>
  <p:sorterViewPr>
    <p:cViewPr>
      <p:scale>
        <a:sx n="90" d="100"/>
        <a:sy n="9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2615AE4-BBDE-4F3B-9952-A1D14B33711B}" type="doc">
      <dgm:prSet loTypeId="urn:microsoft.com/office/officeart/2005/8/layout/vList4#1" loCatId="list" qsTypeId="urn:microsoft.com/office/officeart/2005/8/quickstyle/3d1" qsCatId="3D" csTypeId="urn:microsoft.com/office/officeart/2005/8/colors/accent1_4" csCatId="accent1" phldr="1"/>
      <dgm:spPr/>
      <dgm:t>
        <a:bodyPr/>
        <a:lstStyle/>
        <a:p>
          <a:endParaRPr lang="en-GB"/>
        </a:p>
      </dgm:t>
    </dgm:pt>
    <dgm:pt modelId="{00919851-6B67-4A97-9ED2-F4D05F505955}">
      <dgm:prSet custT="1"/>
      <dgm:spPr/>
      <dgm:t>
        <a:bodyPr/>
        <a:lstStyle/>
        <a:p>
          <a:pPr algn="ctr"/>
          <a:r>
            <a:rPr lang="en-GB" sz="1800" dirty="0" err="1" smtClean="0"/>
            <a:t>Hudhur</a:t>
          </a:r>
          <a:r>
            <a:rPr lang="en-GB" sz="1800" dirty="0" smtClean="0"/>
            <a:t> (aba) recited </a:t>
          </a:r>
          <a:r>
            <a:rPr lang="en-GB" sz="1800" i="1" dirty="0" err="1" smtClean="0"/>
            <a:t>Ayatul</a:t>
          </a:r>
          <a:r>
            <a:rPr lang="en-GB" sz="1800" dirty="0" smtClean="0"/>
            <a:t> </a:t>
          </a:r>
          <a:r>
            <a:rPr lang="en-GB" sz="1800" i="1" dirty="0" err="1" smtClean="0"/>
            <a:t>Kursi</a:t>
          </a:r>
          <a:r>
            <a:rPr lang="en-GB" sz="1800" dirty="0" smtClean="0"/>
            <a:t> at the beginning of his Friday Sermon and gave a discourse on the correct Islamic viewpoint of intercession. </a:t>
          </a:r>
          <a:endParaRPr lang="en-GB" sz="1800" b="0" u="none" dirty="0"/>
        </a:p>
      </dgm:t>
    </dgm:pt>
    <dgm:pt modelId="{2BF3932D-EB23-4A93-9999-EB61AE96628C}" type="parTrans" cxnId="{B870DA17-DC65-4B5E-9689-C49E829CD717}">
      <dgm:prSet/>
      <dgm:spPr/>
      <dgm:t>
        <a:bodyPr/>
        <a:lstStyle/>
        <a:p>
          <a:pPr algn="ctr"/>
          <a:endParaRPr lang="en-GB" sz="1800"/>
        </a:p>
      </dgm:t>
    </dgm:pt>
    <dgm:pt modelId="{355FF7CF-6660-481F-BAAD-41621CAAB4CF}" type="sibTrans" cxnId="{B870DA17-DC65-4B5E-9689-C49E829CD717}">
      <dgm:prSet/>
      <dgm:spPr/>
      <dgm:t>
        <a:bodyPr/>
        <a:lstStyle/>
        <a:p>
          <a:pPr algn="ctr"/>
          <a:endParaRPr lang="en-GB" sz="1800"/>
        </a:p>
      </dgm:t>
    </dgm:pt>
    <dgm:pt modelId="{F5541D7B-7F37-4BC6-B2F4-A149A5E77A7D}">
      <dgm:prSet custT="1"/>
      <dgm:spPr/>
      <dgm:t>
        <a:bodyPr/>
        <a:lstStyle/>
        <a:p>
          <a:pPr algn="ctr"/>
          <a:r>
            <a:rPr lang="en-GB" sz="1800" dirty="0" smtClean="0"/>
            <a:t>God alone is worthy of worship, therefore if one wishes to seek the beneficence of intercession, one should avoid open and hidden, overt and covert </a:t>
          </a:r>
          <a:r>
            <a:rPr lang="en-GB" sz="1800" i="1" dirty="0" smtClean="0"/>
            <a:t>shirk</a:t>
          </a:r>
          <a:r>
            <a:rPr lang="en-GB" sz="1800" dirty="0" smtClean="0"/>
            <a:t>. </a:t>
          </a:r>
          <a:endParaRPr lang="en-GB" sz="1800" i="1" dirty="0"/>
        </a:p>
      </dgm:t>
    </dgm:pt>
    <dgm:pt modelId="{4D0F540E-AE7B-4BC4-A3A8-5E3C55751DCB}" type="parTrans" cxnId="{E0A3850C-486C-4A55-8362-92CA253693C9}">
      <dgm:prSet/>
      <dgm:spPr/>
      <dgm:t>
        <a:bodyPr/>
        <a:lstStyle/>
        <a:p>
          <a:pPr algn="ctr"/>
          <a:endParaRPr lang="en-GB" sz="1800"/>
        </a:p>
      </dgm:t>
    </dgm:pt>
    <dgm:pt modelId="{C7A8B460-07ED-47CE-BB24-D64D88DAC5BD}" type="sibTrans" cxnId="{E0A3850C-486C-4A55-8362-92CA253693C9}">
      <dgm:prSet/>
      <dgm:spPr/>
      <dgm:t>
        <a:bodyPr/>
        <a:lstStyle/>
        <a:p>
          <a:pPr algn="ctr"/>
          <a:endParaRPr lang="en-GB" sz="1800"/>
        </a:p>
      </dgm:t>
    </dgm:pt>
    <dgm:pt modelId="{8EF92BDF-2F50-46CB-B8E4-71BDA63CB832}">
      <dgm:prSet custT="1"/>
      <dgm:spPr/>
      <dgm:t>
        <a:bodyPr/>
        <a:lstStyle/>
        <a:p>
          <a:pPr algn="ctr"/>
          <a:r>
            <a:rPr lang="en-GB" sz="1800" dirty="0" smtClean="0">
              <a:solidFill>
                <a:schemeClr val="tx1"/>
              </a:solidFill>
            </a:rPr>
            <a:t>If we wish to have a measure of his intercession, we must follow the blessed model of the Holy Prophet (peace and blessings of Allah be on him) and implement the commandments of the Qur’an in our lives</a:t>
          </a:r>
          <a:endParaRPr lang="en-GB" sz="1800" dirty="0">
            <a:solidFill>
              <a:schemeClr val="tx1"/>
            </a:solidFill>
          </a:endParaRPr>
        </a:p>
      </dgm:t>
    </dgm:pt>
    <dgm:pt modelId="{830AF81F-BA15-4F73-A9A4-86CE2DB83901}" type="parTrans" cxnId="{D704635E-3A44-412C-AA2C-AE70AD165DE2}">
      <dgm:prSet/>
      <dgm:spPr/>
      <dgm:t>
        <a:bodyPr/>
        <a:lstStyle/>
        <a:p>
          <a:pPr algn="ctr"/>
          <a:endParaRPr lang="en-GB" sz="1800"/>
        </a:p>
      </dgm:t>
    </dgm:pt>
    <dgm:pt modelId="{2D94CD7C-2789-4F48-B863-9C160BE036F5}" type="sibTrans" cxnId="{D704635E-3A44-412C-AA2C-AE70AD165DE2}">
      <dgm:prSet/>
      <dgm:spPr/>
      <dgm:t>
        <a:bodyPr/>
        <a:lstStyle/>
        <a:p>
          <a:pPr algn="ctr"/>
          <a:endParaRPr lang="en-GB" sz="1800"/>
        </a:p>
      </dgm:t>
    </dgm:pt>
    <dgm:pt modelId="{FED5B410-F734-4B73-81FE-A587787E3A1B}">
      <dgm:prSet custT="1"/>
      <dgm:spPr/>
      <dgm:t>
        <a:bodyPr/>
        <a:lstStyle/>
        <a:p>
          <a:pPr algn="ctr"/>
          <a:r>
            <a:rPr lang="en-GB" sz="1800" dirty="0" err="1" smtClean="0"/>
            <a:t>Hudhur</a:t>
          </a:r>
          <a:r>
            <a:rPr lang="en-GB" sz="1800" dirty="0" smtClean="0"/>
            <a:t> (aba) prayed that may God truly make us and our generations to come, part of the </a:t>
          </a:r>
          <a:r>
            <a:rPr lang="en-GB" sz="1800" i="1" dirty="0" err="1" smtClean="0"/>
            <a:t>Ummah</a:t>
          </a:r>
          <a:r>
            <a:rPr lang="en-GB" sz="1800" dirty="0" smtClean="0"/>
            <a:t> of the Holy Prophet (peace and blessings of Allah be on him), so that we may seek the beneficence of intercession.</a:t>
          </a:r>
          <a:endParaRPr lang="en-GB" sz="1800" dirty="0"/>
        </a:p>
      </dgm:t>
    </dgm:pt>
    <dgm:pt modelId="{831E2757-B06C-46B1-BCE4-6DAA677EE6C6}" type="parTrans" cxnId="{B8980B60-4340-4004-9D7E-AB165304B61F}">
      <dgm:prSet/>
      <dgm:spPr/>
      <dgm:t>
        <a:bodyPr/>
        <a:lstStyle/>
        <a:p>
          <a:pPr algn="ctr"/>
          <a:endParaRPr lang="en-GB" sz="1800"/>
        </a:p>
      </dgm:t>
    </dgm:pt>
    <dgm:pt modelId="{F5A95E9B-9AFB-4464-ABDA-5E67E2B5B69E}" type="sibTrans" cxnId="{B8980B60-4340-4004-9D7E-AB165304B61F}">
      <dgm:prSet/>
      <dgm:spPr/>
      <dgm:t>
        <a:bodyPr/>
        <a:lstStyle/>
        <a:p>
          <a:pPr algn="ctr"/>
          <a:endParaRPr lang="en-GB" sz="1800"/>
        </a:p>
      </dgm:t>
    </dgm:pt>
    <dgm:pt modelId="{A4E2225C-80A6-450D-9267-6B9E993D2581}" type="pres">
      <dgm:prSet presAssocID="{E2615AE4-BBDE-4F3B-9952-A1D14B33711B}" presName="linear" presStyleCnt="0">
        <dgm:presLayoutVars>
          <dgm:dir/>
          <dgm:resizeHandles val="exact"/>
        </dgm:presLayoutVars>
      </dgm:prSet>
      <dgm:spPr/>
      <dgm:t>
        <a:bodyPr/>
        <a:lstStyle/>
        <a:p>
          <a:endParaRPr lang="en-GB"/>
        </a:p>
      </dgm:t>
    </dgm:pt>
    <dgm:pt modelId="{5D9720D2-5AE1-4C2A-90FA-4BBCE2C75B63}" type="pres">
      <dgm:prSet presAssocID="{00919851-6B67-4A97-9ED2-F4D05F505955}" presName="comp" presStyleCnt="0"/>
      <dgm:spPr/>
      <dgm:t>
        <a:bodyPr/>
        <a:lstStyle/>
        <a:p>
          <a:endParaRPr lang="en-GB"/>
        </a:p>
      </dgm:t>
    </dgm:pt>
    <dgm:pt modelId="{C3F51F56-F2A9-4F47-97E1-90FC209DE1A1}" type="pres">
      <dgm:prSet presAssocID="{00919851-6B67-4A97-9ED2-F4D05F505955}" presName="box" presStyleLbl="node1" presStyleIdx="0" presStyleCnt="4"/>
      <dgm:spPr/>
      <dgm:t>
        <a:bodyPr/>
        <a:lstStyle/>
        <a:p>
          <a:endParaRPr lang="en-GB"/>
        </a:p>
      </dgm:t>
    </dgm:pt>
    <dgm:pt modelId="{13754A47-8F55-4C86-A11E-1C880B5A0F99}" type="pres">
      <dgm:prSet presAssocID="{00919851-6B67-4A97-9ED2-F4D05F505955}" presName="img" presStyleLbl="fgImgPlace1" presStyleIdx="0" presStyleCnt="4"/>
      <dgm:spPr/>
      <dgm:t>
        <a:bodyPr/>
        <a:lstStyle/>
        <a:p>
          <a:endParaRPr lang="en-GB"/>
        </a:p>
      </dgm:t>
    </dgm:pt>
    <dgm:pt modelId="{EF2E8CDD-057A-4505-BAAC-4A268E325B1E}" type="pres">
      <dgm:prSet presAssocID="{00919851-6B67-4A97-9ED2-F4D05F505955}" presName="text" presStyleLbl="node1" presStyleIdx="0" presStyleCnt="4">
        <dgm:presLayoutVars>
          <dgm:bulletEnabled val="1"/>
        </dgm:presLayoutVars>
      </dgm:prSet>
      <dgm:spPr/>
      <dgm:t>
        <a:bodyPr/>
        <a:lstStyle/>
        <a:p>
          <a:endParaRPr lang="en-GB"/>
        </a:p>
      </dgm:t>
    </dgm:pt>
    <dgm:pt modelId="{3B7FF8E2-4DFD-4F63-B711-BCC3C6269017}" type="pres">
      <dgm:prSet presAssocID="{355FF7CF-6660-481F-BAAD-41621CAAB4CF}" presName="spacer" presStyleCnt="0"/>
      <dgm:spPr/>
      <dgm:t>
        <a:bodyPr/>
        <a:lstStyle/>
        <a:p>
          <a:endParaRPr lang="en-GB"/>
        </a:p>
      </dgm:t>
    </dgm:pt>
    <dgm:pt modelId="{688F3D48-6260-41F0-984E-97C4139106C3}" type="pres">
      <dgm:prSet presAssocID="{F5541D7B-7F37-4BC6-B2F4-A149A5E77A7D}" presName="comp" presStyleCnt="0"/>
      <dgm:spPr/>
      <dgm:t>
        <a:bodyPr/>
        <a:lstStyle/>
        <a:p>
          <a:endParaRPr lang="en-GB"/>
        </a:p>
      </dgm:t>
    </dgm:pt>
    <dgm:pt modelId="{BA6914FF-CE80-4A93-9A46-63ACD6751986}" type="pres">
      <dgm:prSet presAssocID="{F5541D7B-7F37-4BC6-B2F4-A149A5E77A7D}" presName="box" presStyleLbl="node1" presStyleIdx="1" presStyleCnt="4"/>
      <dgm:spPr/>
      <dgm:t>
        <a:bodyPr/>
        <a:lstStyle/>
        <a:p>
          <a:endParaRPr lang="en-GB"/>
        </a:p>
      </dgm:t>
    </dgm:pt>
    <dgm:pt modelId="{6B96328D-C476-4F10-A6D3-C50723E786F6}" type="pres">
      <dgm:prSet presAssocID="{F5541D7B-7F37-4BC6-B2F4-A149A5E77A7D}" presName="img" presStyleLbl="fgImgPlace1" presStyleIdx="1" presStyleCnt="4"/>
      <dgm:spPr/>
      <dgm:t>
        <a:bodyPr/>
        <a:lstStyle/>
        <a:p>
          <a:endParaRPr lang="en-GB"/>
        </a:p>
      </dgm:t>
    </dgm:pt>
    <dgm:pt modelId="{23AA66CE-5DCA-4D15-8F48-26CD3E5C685B}" type="pres">
      <dgm:prSet presAssocID="{F5541D7B-7F37-4BC6-B2F4-A149A5E77A7D}" presName="text" presStyleLbl="node1" presStyleIdx="1" presStyleCnt="4">
        <dgm:presLayoutVars>
          <dgm:bulletEnabled val="1"/>
        </dgm:presLayoutVars>
      </dgm:prSet>
      <dgm:spPr/>
      <dgm:t>
        <a:bodyPr/>
        <a:lstStyle/>
        <a:p>
          <a:endParaRPr lang="en-GB"/>
        </a:p>
      </dgm:t>
    </dgm:pt>
    <dgm:pt modelId="{4D4326F3-3D3A-4564-8B07-200FFACC7670}" type="pres">
      <dgm:prSet presAssocID="{C7A8B460-07ED-47CE-BB24-D64D88DAC5BD}" presName="spacer" presStyleCnt="0"/>
      <dgm:spPr/>
    </dgm:pt>
    <dgm:pt modelId="{A86981E6-2B6C-4E92-B929-80984E9E01A7}" type="pres">
      <dgm:prSet presAssocID="{8EF92BDF-2F50-46CB-B8E4-71BDA63CB832}" presName="comp" presStyleCnt="0"/>
      <dgm:spPr/>
    </dgm:pt>
    <dgm:pt modelId="{E84AD649-0F65-405E-A14D-D289F49A1AC5}" type="pres">
      <dgm:prSet presAssocID="{8EF92BDF-2F50-46CB-B8E4-71BDA63CB832}" presName="box" presStyleLbl="node1" presStyleIdx="2" presStyleCnt="4" custLinFactNeighborX="926" custLinFactNeighborY="-4874"/>
      <dgm:spPr/>
      <dgm:t>
        <a:bodyPr/>
        <a:lstStyle/>
        <a:p>
          <a:endParaRPr lang="en-GB"/>
        </a:p>
      </dgm:t>
    </dgm:pt>
    <dgm:pt modelId="{9C018824-A47D-4517-8A77-735826720ACD}" type="pres">
      <dgm:prSet presAssocID="{8EF92BDF-2F50-46CB-B8E4-71BDA63CB832}" presName="img" presStyleLbl="fgImgPlace1" presStyleIdx="2" presStyleCnt="4"/>
      <dgm:spPr/>
    </dgm:pt>
    <dgm:pt modelId="{F4225D28-C42E-4925-873A-387F080DE633}" type="pres">
      <dgm:prSet presAssocID="{8EF92BDF-2F50-46CB-B8E4-71BDA63CB832}" presName="text" presStyleLbl="node1" presStyleIdx="2" presStyleCnt="4">
        <dgm:presLayoutVars>
          <dgm:bulletEnabled val="1"/>
        </dgm:presLayoutVars>
      </dgm:prSet>
      <dgm:spPr/>
      <dgm:t>
        <a:bodyPr/>
        <a:lstStyle/>
        <a:p>
          <a:endParaRPr lang="en-GB"/>
        </a:p>
      </dgm:t>
    </dgm:pt>
    <dgm:pt modelId="{F3014C06-DB7A-4F13-B1C4-BF0900F9D876}" type="pres">
      <dgm:prSet presAssocID="{2D94CD7C-2789-4F48-B863-9C160BE036F5}" presName="spacer" presStyleCnt="0"/>
      <dgm:spPr/>
    </dgm:pt>
    <dgm:pt modelId="{620A7747-AC87-4152-9FFC-BF20B3DCEDD1}" type="pres">
      <dgm:prSet presAssocID="{FED5B410-F734-4B73-81FE-A587787E3A1B}" presName="comp" presStyleCnt="0"/>
      <dgm:spPr/>
    </dgm:pt>
    <dgm:pt modelId="{F9D54F86-FACB-4803-826E-4D4858FCDC92}" type="pres">
      <dgm:prSet presAssocID="{FED5B410-F734-4B73-81FE-A587787E3A1B}" presName="box" presStyleLbl="node1" presStyleIdx="3" presStyleCnt="4" custLinFactNeighborY="-4324"/>
      <dgm:spPr/>
      <dgm:t>
        <a:bodyPr/>
        <a:lstStyle/>
        <a:p>
          <a:endParaRPr lang="en-GB"/>
        </a:p>
      </dgm:t>
    </dgm:pt>
    <dgm:pt modelId="{5636D13F-777A-49F5-A9B6-59B29342E9AB}" type="pres">
      <dgm:prSet presAssocID="{FED5B410-F734-4B73-81FE-A587787E3A1B}" presName="img" presStyleLbl="fgImgPlace1" presStyleIdx="3" presStyleCnt="4"/>
      <dgm:spPr/>
    </dgm:pt>
    <dgm:pt modelId="{587E9862-5FB2-4613-9B90-065584C84AD3}" type="pres">
      <dgm:prSet presAssocID="{FED5B410-F734-4B73-81FE-A587787E3A1B}" presName="text" presStyleLbl="node1" presStyleIdx="3" presStyleCnt="4">
        <dgm:presLayoutVars>
          <dgm:bulletEnabled val="1"/>
        </dgm:presLayoutVars>
      </dgm:prSet>
      <dgm:spPr/>
      <dgm:t>
        <a:bodyPr/>
        <a:lstStyle/>
        <a:p>
          <a:endParaRPr lang="en-GB"/>
        </a:p>
      </dgm:t>
    </dgm:pt>
  </dgm:ptLst>
  <dgm:cxnLst>
    <dgm:cxn modelId="{5317CC27-97D9-4E80-9C8E-E18483F9CB43}" type="presOf" srcId="{8EF92BDF-2F50-46CB-B8E4-71BDA63CB832}" destId="{E84AD649-0F65-405E-A14D-D289F49A1AC5}" srcOrd="0" destOrd="0" presId="urn:microsoft.com/office/officeart/2005/8/layout/vList4#1"/>
    <dgm:cxn modelId="{92AD20F5-F2CA-4A59-A4BA-5C9420D0E5E5}" type="presOf" srcId="{FED5B410-F734-4B73-81FE-A587787E3A1B}" destId="{F9D54F86-FACB-4803-826E-4D4858FCDC92}" srcOrd="0" destOrd="0" presId="urn:microsoft.com/office/officeart/2005/8/layout/vList4#1"/>
    <dgm:cxn modelId="{49D06E76-678B-4B5B-AF24-DFFACE72A701}" type="presOf" srcId="{E2615AE4-BBDE-4F3B-9952-A1D14B33711B}" destId="{A4E2225C-80A6-450D-9267-6B9E993D2581}" srcOrd="0" destOrd="0" presId="urn:microsoft.com/office/officeart/2005/8/layout/vList4#1"/>
    <dgm:cxn modelId="{FDEB2A1D-93B7-42E0-A371-112A8524E568}" type="presOf" srcId="{00919851-6B67-4A97-9ED2-F4D05F505955}" destId="{EF2E8CDD-057A-4505-BAAC-4A268E325B1E}" srcOrd="1" destOrd="0" presId="urn:microsoft.com/office/officeart/2005/8/layout/vList4#1"/>
    <dgm:cxn modelId="{A5404845-AEBC-4D00-81D0-2ABB14866E28}" type="presOf" srcId="{00919851-6B67-4A97-9ED2-F4D05F505955}" destId="{C3F51F56-F2A9-4F47-97E1-90FC209DE1A1}" srcOrd="0" destOrd="0" presId="urn:microsoft.com/office/officeart/2005/8/layout/vList4#1"/>
    <dgm:cxn modelId="{E0A3850C-486C-4A55-8362-92CA253693C9}" srcId="{E2615AE4-BBDE-4F3B-9952-A1D14B33711B}" destId="{F5541D7B-7F37-4BC6-B2F4-A149A5E77A7D}" srcOrd="1" destOrd="0" parTransId="{4D0F540E-AE7B-4BC4-A3A8-5E3C55751DCB}" sibTransId="{C7A8B460-07ED-47CE-BB24-D64D88DAC5BD}"/>
    <dgm:cxn modelId="{B870DA17-DC65-4B5E-9689-C49E829CD717}" srcId="{E2615AE4-BBDE-4F3B-9952-A1D14B33711B}" destId="{00919851-6B67-4A97-9ED2-F4D05F505955}" srcOrd="0" destOrd="0" parTransId="{2BF3932D-EB23-4A93-9999-EB61AE96628C}" sibTransId="{355FF7CF-6660-481F-BAAD-41621CAAB4CF}"/>
    <dgm:cxn modelId="{C8C30D0D-DF78-484F-9D0C-AD7D4855E442}" type="presOf" srcId="{FED5B410-F734-4B73-81FE-A587787E3A1B}" destId="{587E9862-5FB2-4613-9B90-065584C84AD3}" srcOrd="1" destOrd="0" presId="urn:microsoft.com/office/officeart/2005/8/layout/vList4#1"/>
    <dgm:cxn modelId="{B8980B60-4340-4004-9D7E-AB165304B61F}" srcId="{E2615AE4-BBDE-4F3B-9952-A1D14B33711B}" destId="{FED5B410-F734-4B73-81FE-A587787E3A1B}" srcOrd="3" destOrd="0" parTransId="{831E2757-B06C-46B1-BCE4-6DAA677EE6C6}" sibTransId="{F5A95E9B-9AFB-4464-ABDA-5E67E2B5B69E}"/>
    <dgm:cxn modelId="{0396A1AB-92B5-497B-84EC-BC22CFA55360}" type="presOf" srcId="{F5541D7B-7F37-4BC6-B2F4-A149A5E77A7D}" destId="{23AA66CE-5DCA-4D15-8F48-26CD3E5C685B}" srcOrd="1" destOrd="0" presId="urn:microsoft.com/office/officeart/2005/8/layout/vList4#1"/>
    <dgm:cxn modelId="{E15F5378-805C-46BD-AA2C-1B543A5ECDEB}" type="presOf" srcId="{8EF92BDF-2F50-46CB-B8E4-71BDA63CB832}" destId="{F4225D28-C42E-4925-873A-387F080DE633}" srcOrd="1" destOrd="0" presId="urn:microsoft.com/office/officeart/2005/8/layout/vList4#1"/>
    <dgm:cxn modelId="{9FDA83E5-D46C-4339-8C79-99DE956B6FF7}" type="presOf" srcId="{F5541D7B-7F37-4BC6-B2F4-A149A5E77A7D}" destId="{BA6914FF-CE80-4A93-9A46-63ACD6751986}" srcOrd="0" destOrd="0" presId="urn:microsoft.com/office/officeart/2005/8/layout/vList4#1"/>
    <dgm:cxn modelId="{D704635E-3A44-412C-AA2C-AE70AD165DE2}" srcId="{E2615AE4-BBDE-4F3B-9952-A1D14B33711B}" destId="{8EF92BDF-2F50-46CB-B8E4-71BDA63CB832}" srcOrd="2" destOrd="0" parTransId="{830AF81F-BA15-4F73-A9A4-86CE2DB83901}" sibTransId="{2D94CD7C-2789-4F48-B863-9C160BE036F5}"/>
    <dgm:cxn modelId="{D94BE8C6-BB3C-4D24-B5AA-C1C9857DA0FC}" type="presParOf" srcId="{A4E2225C-80A6-450D-9267-6B9E993D2581}" destId="{5D9720D2-5AE1-4C2A-90FA-4BBCE2C75B63}" srcOrd="0" destOrd="0" presId="urn:microsoft.com/office/officeart/2005/8/layout/vList4#1"/>
    <dgm:cxn modelId="{C5EAA56F-6764-4243-BC84-CD583FFC6BC0}" type="presParOf" srcId="{5D9720D2-5AE1-4C2A-90FA-4BBCE2C75B63}" destId="{C3F51F56-F2A9-4F47-97E1-90FC209DE1A1}" srcOrd="0" destOrd="0" presId="urn:microsoft.com/office/officeart/2005/8/layout/vList4#1"/>
    <dgm:cxn modelId="{A8EB096B-902F-4C8B-BBEC-22038B725CEA}" type="presParOf" srcId="{5D9720D2-5AE1-4C2A-90FA-4BBCE2C75B63}" destId="{13754A47-8F55-4C86-A11E-1C880B5A0F99}" srcOrd="1" destOrd="0" presId="urn:microsoft.com/office/officeart/2005/8/layout/vList4#1"/>
    <dgm:cxn modelId="{FCA65307-C371-4372-80CD-64F842C056CC}" type="presParOf" srcId="{5D9720D2-5AE1-4C2A-90FA-4BBCE2C75B63}" destId="{EF2E8CDD-057A-4505-BAAC-4A268E325B1E}" srcOrd="2" destOrd="0" presId="urn:microsoft.com/office/officeart/2005/8/layout/vList4#1"/>
    <dgm:cxn modelId="{302DB769-4057-4F0C-B8B8-CFB555DA9CDA}" type="presParOf" srcId="{A4E2225C-80A6-450D-9267-6B9E993D2581}" destId="{3B7FF8E2-4DFD-4F63-B711-BCC3C6269017}" srcOrd="1" destOrd="0" presId="urn:microsoft.com/office/officeart/2005/8/layout/vList4#1"/>
    <dgm:cxn modelId="{84011067-94AB-4960-B9D5-580FF70C4891}" type="presParOf" srcId="{A4E2225C-80A6-450D-9267-6B9E993D2581}" destId="{688F3D48-6260-41F0-984E-97C4139106C3}" srcOrd="2" destOrd="0" presId="urn:microsoft.com/office/officeart/2005/8/layout/vList4#1"/>
    <dgm:cxn modelId="{1B784238-003D-48B4-8A77-D7ECC1E09695}" type="presParOf" srcId="{688F3D48-6260-41F0-984E-97C4139106C3}" destId="{BA6914FF-CE80-4A93-9A46-63ACD6751986}" srcOrd="0" destOrd="0" presId="urn:microsoft.com/office/officeart/2005/8/layout/vList4#1"/>
    <dgm:cxn modelId="{34CF44D1-67B9-459B-909C-12E302A38CBA}" type="presParOf" srcId="{688F3D48-6260-41F0-984E-97C4139106C3}" destId="{6B96328D-C476-4F10-A6D3-C50723E786F6}" srcOrd="1" destOrd="0" presId="urn:microsoft.com/office/officeart/2005/8/layout/vList4#1"/>
    <dgm:cxn modelId="{BEAC633F-1C28-406E-A4DD-003C0C934A07}" type="presParOf" srcId="{688F3D48-6260-41F0-984E-97C4139106C3}" destId="{23AA66CE-5DCA-4D15-8F48-26CD3E5C685B}" srcOrd="2" destOrd="0" presId="urn:microsoft.com/office/officeart/2005/8/layout/vList4#1"/>
    <dgm:cxn modelId="{493975E7-5BA4-443C-9117-057EEF4A4051}" type="presParOf" srcId="{A4E2225C-80A6-450D-9267-6B9E993D2581}" destId="{4D4326F3-3D3A-4564-8B07-200FFACC7670}" srcOrd="3" destOrd="0" presId="urn:microsoft.com/office/officeart/2005/8/layout/vList4#1"/>
    <dgm:cxn modelId="{4E53BBCC-8173-46E6-9C90-87FD0601ED82}" type="presParOf" srcId="{A4E2225C-80A6-450D-9267-6B9E993D2581}" destId="{A86981E6-2B6C-4E92-B929-80984E9E01A7}" srcOrd="4" destOrd="0" presId="urn:microsoft.com/office/officeart/2005/8/layout/vList4#1"/>
    <dgm:cxn modelId="{9C43067B-402B-4716-A021-174E85633764}" type="presParOf" srcId="{A86981E6-2B6C-4E92-B929-80984E9E01A7}" destId="{E84AD649-0F65-405E-A14D-D289F49A1AC5}" srcOrd="0" destOrd="0" presId="urn:microsoft.com/office/officeart/2005/8/layout/vList4#1"/>
    <dgm:cxn modelId="{BCB599E5-38DD-47B8-8CC2-71E7C202C0AE}" type="presParOf" srcId="{A86981E6-2B6C-4E92-B929-80984E9E01A7}" destId="{9C018824-A47D-4517-8A77-735826720ACD}" srcOrd="1" destOrd="0" presId="urn:microsoft.com/office/officeart/2005/8/layout/vList4#1"/>
    <dgm:cxn modelId="{25A55C03-F915-4073-836A-ECC4AB458D31}" type="presParOf" srcId="{A86981E6-2B6C-4E92-B929-80984E9E01A7}" destId="{F4225D28-C42E-4925-873A-387F080DE633}" srcOrd="2" destOrd="0" presId="urn:microsoft.com/office/officeart/2005/8/layout/vList4#1"/>
    <dgm:cxn modelId="{D23D19D6-FFE4-4299-9A4F-EC8AC3922139}" type="presParOf" srcId="{A4E2225C-80A6-450D-9267-6B9E993D2581}" destId="{F3014C06-DB7A-4F13-B1C4-BF0900F9D876}" srcOrd="5" destOrd="0" presId="urn:microsoft.com/office/officeart/2005/8/layout/vList4#1"/>
    <dgm:cxn modelId="{4A536938-DFF9-4A96-8DBA-396D9A084E9A}" type="presParOf" srcId="{A4E2225C-80A6-450D-9267-6B9E993D2581}" destId="{620A7747-AC87-4152-9FFC-BF20B3DCEDD1}" srcOrd="6" destOrd="0" presId="urn:microsoft.com/office/officeart/2005/8/layout/vList4#1"/>
    <dgm:cxn modelId="{3E16104D-5BE1-4972-8EC0-3F22E47BE51B}" type="presParOf" srcId="{620A7747-AC87-4152-9FFC-BF20B3DCEDD1}" destId="{F9D54F86-FACB-4803-826E-4D4858FCDC92}" srcOrd="0" destOrd="0" presId="urn:microsoft.com/office/officeart/2005/8/layout/vList4#1"/>
    <dgm:cxn modelId="{F5EEA320-EA9D-4FE6-8A13-7B9D584038FD}" type="presParOf" srcId="{620A7747-AC87-4152-9FFC-BF20B3DCEDD1}" destId="{5636D13F-777A-49F5-A9B6-59B29342E9AB}" srcOrd="1" destOrd="0" presId="urn:microsoft.com/office/officeart/2005/8/layout/vList4#1"/>
    <dgm:cxn modelId="{E614E673-1DC7-44F1-B265-F98633CD3FE7}" type="presParOf" srcId="{620A7747-AC87-4152-9FFC-BF20B3DCEDD1}" destId="{587E9862-5FB2-4613-9B90-065584C84AD3}" srcOrd="2" destOrd="0" presId="urn:microsoft.com/office/officeart/2005/8/layout/vList4#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4F85103-1297-4A47-8907-EF4A28834B79}" type="doc">
      <dgm:prSet loTypeId="urn:microsoft.com/office/officeart/2005/8/layout/vProcess5" loCatId="process" qsTypeId="urn:microsoft.com/office/officeart/2005/8/quickstyle/3d2" qsCatId="3D" csTypeId="urn:microsoft.com/office/officeart/2005/8/colors/accent2_4" csCatId="accent2" phldr="1"/>
      <dgm:spPr/>
      <dgm:t>
        <a:bodyPr/>
        <a:lstStyle/>
        <a:p>
          <a:endParaRPr lang="en-GB"/>
        </a:p>
      </dgm:t>
    </dgm:pt>
    <dgm:pt modelId="{17458519-E97A-4B8F-A4DB-95DFB692758A}">
      <dgm:prSet phldrT="[Text]" custT="1"/>
      <dgm:spPr/>
      <dgm:t>
        <a:bodyPr/>
        <a:lstStyle/>
        <a:p>
          <a:pPr algn="ctr"/>
          <a:r>
            <a:rPr lang="en-GB" sz="1800" dirty="0" smtClean="0">
              <a:solidFill>
                <a:schemeClr val="tx1"/>
              </a:solidFill>
              <a:effectLst/>
              <a:latin typeface="+mn-lt"/>
              <a:ea typeface="+mn-ea"/>
              <a:cs typeface="+mn-cs"/>
            </a:rPr>
            <a:t>It was God’s great favour on us that He sent the true and ardent devotee of the Holy Prophet (pbuh) to  guide us</a:t>
          </a:r>
          <a:endParaRPr lang="en-GB" sz="1800" dirty="0"/>
        </a:p>
      </dgm:t>
    </dgm:pt>
    <dgm:pt modelId="{8D27AC84-826E-49D7-9DC0-535E5F325136}" type="parTrans" cxnId="{B7071D97-BD22-429C-B89C-4691CCD39131}">
      <dgm:prSet/>
      <dgm:spPr/>
      <dgm:t>
        <a:bodyPr/>
        <a:lstStyle/>
        <a:p>
          <a:pPr algn="ctr"/>
          <a:endParaRPr lang="en-GB" sz="1800"/>
        </a:p>
      </dgm:t>
    </dgm:pt>
    <dgm:pt modelId="{FEC50384-8A94-4F31-916D-1AF0D91FC431}" type="sibTrans" cxnId="{B7071D97-BD22-429C-B89C-4691CCD39131}">
      <dgm:prSet custT="1"/>
      <dgm:spPr/>
      <dgm:t>
        <a:bodyPr/>
        <a:lstStyle/>
        <a:p>
          <a:pPr algn="ctr"/>
          <a:endParaRPr lang="en-GB" sz="1800"/>
        </a:p>
      </dgm:t>
    </dgm:pt>
    <dgm:pt modelId="{BEFED12B-96EF-4153-8838-DBC6E97AF70C}">
      <dgm:prSet phldrT="[Text]" custT="1"/>
      <dgm:spPr/>
      <dgm:t>
        <a:bodyPr/>
        <a:lstStyle/>
        <a:p>
          <a:pPr algn="ctr"/>
          <a:r>
            <a:rPr lang="en-GB" sz="1800" dirty="0" smtClean="0">
              <a:solidFill>
                <a:schemeClr val="tx1"/>
              </a:solidFill>
              <a:effectLst/>
              <a:latin typeface="+mn-lt"/>
              <a:ea typeface="+mn-ea"/>
              <a:cs typeface="+mn-cs"/>
            </a:rPr>
            <a:t>He was the </a:t>
          </a:r>
          <a:r>
            <a:rPr lang="en-GB" sz="1800" b="1" i="1" dirty="0" err="1" smtClean="0">
              <a:solidFill>
                <a:schemeClr val="tx1"/>
              </a:solidFill>
              <a:effectLst/>
              <a:latin typeface="+mn-lt"/>
              <a:ea typeface="+mn-ea"/>
              <a:cs typeface="+mn-cs"/>
            </a:rPr>
            <a:t>Hakm</a:t>
          </a:r>
          <a:r>
            <a:rPr lang="en-GB" sz="1800" b="1" dirty="0" smtClean="0">
              <a:solidFill>
                <a:schemeClr val="tx1"/>
              </a:solidFill>
              <a:effectLst/>
              <a:latin typeface="+mn-lt"/>
              <a:ea typeface="+mn-ea"/>
              <a:cs typeface="+mn-cs"/>
            </a:rPr>
            <a:t> (Judge) </a:t>
          </a:r>
          <a:r>
            <a:rPr lang="en-GB" sz="1800" dirty="0" smtClean="0">
              <a:solidFill>
                <a:schemeClr val="tx1"/>
              </a:solidFill>
              <a:effectLst/>
              <a:latin typeface="+mn-lt"/>
              <a:ea typeface="+mn-ea"/>
              <a:cs typeface="+mn-cs"/>
            </a:rPr>
            <a:t>and the </a:t>
          </a:r>
          <a:r>
            <a:rPr lang="en-GB" sz="1800" b="1" i="1" dirty="0" err="1" smtClean="0">
              <a:solidFill>
                <a:schemeClr val="tx1"/>
              </a:solidFill>
              <a:effectLst/>
              <a:latin typeface="+mn-lt"/>
              <a:ea typeface="+mn-ea"/>
              <a:cs typeface="+mn-cs"/>
            </a:rPr>
            <a:t>Adl</a:t>
          </a:r>
          <a:r>
            <a:rPr lang="en-GB" sz="1800" b="1" dirty="0" smtClean="0">
              <a:solidFill>
                <a:schemeClr val="tx1"/>
              </a:solidFill>
              <a:effectLst/>
              <a:latin typeface="+mn-lt"/>
              <a:ea typeface="+mn-ea"/>
              <a:cs typeface="+mn-cs"/>
            </a:rPr>
            <a:t> (Arbiter) </a:t>
          </a:r>
          <a:r>
            <a:rPr lang="en-GB" sz="1800" dirty="0" smtClean="0">
              <a:solidFill>
                <a:schemeClr val="tx1"/>
              </a:solidFill>
              <a:effectLst/>
              <a:latin typeface="+mn-lt"/>
              <a:ea typeface="+mn-ea"/>
              <a:cs typeface="+mn-cs"/>
            </a:rPr>
            <a:t>of the age </a:t>
          </a:r>
          <a:endParaRPr lang="en-GB" sz="1800" dirty="0">
            <a:solidFill>
              <a:srgbClr val="043A0D"/>
            </a:solidFill>
          </a:endParaRPr>
        </a:p>
      </dgm:t>
    </dgm:pt>
    <dgm:pt modelId="{A1B90A16-5399-4AAB-8961-61D723F601F8}" type="parTrans" cxnId="{446C7882-3C53-4F3D-832B-EB52EEEFFC2D}">
      <dgm:prSet/>
      <dgm:spPr/>
      <dgm:t>
        <a:bodyPr/>
        <a:lstStyle/>
        <a:p>
          <a:pPr algn="ctr"/>
          <a:endParaRPr lang="en-GB" sz="1800"/>
        </a:p>
      </dgm:t>
    </dgm:pt>
    <dgm:pt modelId="{903C8367-251F-48E5-A5A3-80D479142531}" type="sibTrans" cxnId="{446C7882-3C53-4F3D-832B-EB52EEEFFC2D}">
      <dgm:prSet custT="1"/>
      <dgm:spPr/>
      <dgm:t>
        <a:bodyPr/>
        <a:lstStyle/>
        <a:p>
          <a:pPr algn="ctr"/>
          <a:endParaRPr lang="en-GB" sz="1800"/>
        </a:p>
      </dgm:t>
    </dgm:pt>
    <dgm:pt modelId="{4F7997A2-C9FD-44ED-B88D-757904D01FB3}">
      <dgm:prSet custT="1"/>
      <dgm:spPr>
        <a:solidFill>
          <a:schemeClr val="accent2">
            <a:lumMod val="75000"/>
          </a:schemeClr>
        </a:solidFill>
      </dgm:spPr>
      <dgm:t>
        <a:bodyPr/>
        <a:lstStyle/>
        <a:p>
          <a:pPr algn="ctr"/>
          <a:r>
            <a:rPr lang="en-GB" sz="1800" dirty="0" smtClean="0">
              <a:solidFill>
                <a:schemeClr val="tx1"/>
              </a:solidFill>
              <a:effectLst/>
              <a:latin typeface="+mn-lt"/>
              <a:ea typeface="+mn-ea"/>
              <a:cs typeface="+mn-cs"/>
            </a:rPr>
            <a:t>He guided us precisely in light of the teaching of the Quran, which had established the Oneness of God and which tells us about the true teachings of the Holy Prophet (pbuh)</a:t>
          </a:r>
          <a:endParaRPr lang="en-GB" sz="1800" dirty="0">
            <a:solidFill>
              <a:schemeClr val="tx1"/>
            </a:solidFill>
          </a:endParaRPr>
        </a:p>
      </dgm:t>
    </dgm:pt>
    <dgm:pt modelId="{57C3FA20-9A7D-4F11-B850-4F918016AF49}" type="parTrans" cxnId="{581017EF-B799-489F-8DBA-B2437CBCA9E3}">
      <dgm:prSet/>
      <dgm:spPr/>
      <dgm:t>
        <a:bodyPr/>
        <a:lstStyle/>
        <a:p>
          <a:pPr algn="ctr"/>
          <a:endParaRPr lang="en-GB" sz="1800"/>
        </a:p>
      </dgm:t>
    </dgm:pt>
    <dgm:pt modelId="{C27120C2-0154-446C-8211-CABB7F491D01}" type="sibTrans" cxnId="{581017EF-B799-489F-8DBA-B2437CBCA9E3}">
      <dgm:prSet/>
      <dgm:spPr/>
      <dgm:t>
        <a:bodyPr/>
        <a:lstStyle/>
        <a:p>
          <a:pPr algn="ctr"/>
          <a:endParaRPr lang="en-GB" sz="1800"/>
        </a:p>
      </dgm:t>
    </dgm:pt>
    <dgm:pt modelId="{1B0A502A-6E6B-4596-94D4-0523506FEA76}" type="pres">
      <dgm:prSet presAssocID="{94F85103-1297-4A47-8907-EF4A28834B79}" presName="outerComposite" presStyleCnt="0">
        <dgm:presLayoutVars>
          <dgm:chMax val="5"/>
          <dgm:dir/>
          <dgm:resizeHandles val="exact"/>
        </dgm:presLayoutVars>
      </dgm:prSet>
      <dgm:spPr/>
      <dgm:t>
        <a:bodyPr/>
        <a:lstStyle/>
        <a:p>
          <a:endParaRPr lang="en-GB"/>
        </a:p>
      </dgm:t>
    </dgm:pt>
    <dgm:pt modelId="{896ABA49-34AC-4481-A95C-D75E9E69EC71}" type="pres">
      <dgm:prSet presAssocID="{94F85103-1297-4A47-8907-EF4A28834B79}" presName="dummyMaxCanvas" presStyleCnt="0">
        <dgm:presLayoutVars/>
      </dgm:prSet>
      <dgm:spPr/>
    </dgm:pt>
    <dgm:pt modelId="{67822E56-4BC3-4BA7-9CD8-2F0637589B11}" type="pres">
      <dgm:prSet presAssocID="{94F85103-1297-4A47-8907-EF4A28834B79}" presName="ThreeNodes_1" presStyleLbl="node1" presStyleIdx="0" presStyleCnt="3" custScaleX="99238" custScaleY="57407">
        <dgm:presLayoutVars>
          <dgm:bulletEnabled val="1"/>
        </dgm:presLayoutVars>
      </dgm:prSet>
      <dgm:spPr/>
      <dgm:t>
        <a:bodyPr/>
        <a:lstStyle/>
        <a:p>
          <a:endParaRPr lang="en-GB"/>
        </a:p>
      </dgm:t>
    </dgm:pt>
    <dgm:pt modelId="{A8F28D3B-1F9E-44D8-8301-AEE69F4769C5}" type="pres">
      <dgm:prSet presAssocID="{94F85103-1297-4A47-8907-EF4A28834B79}" presName="ThreeNodes_2" presStyleLbl="node1" presStyleIdx="1" presStyleCnt="3" custScaleY="55556" custLinFactNeighborX="-1404" custLinFactNeighborY="-27778">
        <dgm:presLayoutVars>
          <dgm:bulletEnabled val="1"/>
        </dgm:presLayoutVars>
      </dgm:prSet>
      <dgm:spPr/>
      <dgm:t>
        <a:bodyPr/>
        <a:lstStyle/>
        <a:p>
          <a:endParaRPr lang="en-GB"/>
        </a:p>
      </dgm:t>
    </dgm:pt>
    <dgm:pt modelId="{48AB5800-B5B2-43E7-B4C1-BCE59FF0376F}" type="pres">
      <dgm:prSet presAssocID="{94F85103-1297-4A47-8907-EF4A28834B79}" presName="ThreeNodes_3" presStyleLbl="node1" presStyleIdx="2" presStyleCnt="3" custScaleY="75926" custLinFactNeighborX="371" custLinFactNeighborY="-37037">
        <dgm:presLayoutVars>
          <dgm:bulletEnabled val="1"/>
        </dgm:presLayoutVars>
      </dgm:prSet>
      <dgm:spPr/>
      <dgm:t>
        <a:bodyPr/>
        <a:lstStyle/>
        <a:p>
          <a:endParaRPr lang="en-GB"/>
        </a:p>
      </dgm:t>
    </dgm:pt>
    <dgm:pt modelId="{C316615D-EA9A-4F73-B5E0-3EF2D2265154}" type="pres">
      <dgm:prSet presAssocID="{94F85103-1297-4A47-8907-EF4A28834B79}" presName="ThreeConn_1-2" presStyleLbl="fgAccFollowNode1" presStyleIdx="0" presStyleCnt="2">
        <dgm:presLayoutVars>
          <dgm:bulletEnabled val="1"/>
        </dgm:presLayoutVars>
      </dgm:prSet>
      <dgm:spPr/>
      <dgm:t>
        <a:bodyPr/>
        <a:lstStyle/>
        <a:p>
          <a:endParaRPr lang="en-GB"/>
        </a:p>
      </dgm:t>
    </dgm:pt>
    <dgm:pt modelId="{6DC76179-D4FE-429D-85A5-9279ABD8BE25}" type="pres">
      <dgm:prSet presAssocID="{94F85103-1297-4A47-8907-EF4A28834B79}" presName="ThreeConn_2-3" presStyleLbl="fgAccFollowNode1" presStyleIdx="1" presStyleCnt="2" custScaleY="107465">
        <dgm:presLayoutVars>
          <dgm:bulletEnabled val="1"/>
        </dgm:presLayoutVars>
      </dgm:prSet>
      <dgm:spPr/>
      <dgm:t>
        <a:bodyPr/>
        <a:lstStyle/>
        <a:p>
          <a:endParaRPr lang="en-GB"/>
        </a:p>
      </dgm:t>
    </dgm:pt>
    <dgm:pt modelId="{8908420C-E89C-4303-BDD8-22E34E1FFBD4}" type="pres">
      <dgm:prSet presAssocID="{94F85103-1297-4A47-8907-EF4A28834B79}" presName="ThreeNodes_1_text" presStyleLbl="node1" presStyleIdx="2" presStyleCnt="3">
        <dgm:presLayoutVars>
          <dgm:bulletEnabled val="1"/>
        </dgm:presLayoutVars>
      </dgm:prSet>
      <dgm:spPr/>
      <dgm:t>
        <a:bodyPr/>
        <a:lstStyle/>
        <a:p>
          <a:endParaRPr lang="en-GB"/>
        </a:p>
      </dgm:t>
    </dgm:pt>
    <dgm:pt modelId="{32365A8E-7DF9-47B7-92AF-32A237F65273}" type="pres">
      <dgm:prSet presAssocID="{94F85103-1297-4A47-8907-EF4A28834B79}" presName="ThreeNodes_2_text" presStyleLbl="node1" presStyleIdx="2" presStyleCnt="3">
        <dgm:presLayoutVars>
          <dgm:bulletEnabled val="1"/>
        </dgm:presLayoutVars>
      </dgm:prSet>
      <dgm:spPr/>
      <dgm:t>
        <a:bodyPr/>
        <a:lstStyle/>
        <a:p>
          <a:endParaRPr lang="en-GB"/>
        </a:p>
      </dgm:t>
    </dgm:pt>
    <dgm:pt modelId="{9CBA7468-5307-410C-BF5D-5D5E9FDA17C0}" type="pres">
      <dgm:prSet presAssocID="{94F85103-1297-4A47-8907-EF4A28834B79}" presName="ThreeNodes_3_text" presStyleLbl="node1" presStyleIdx="2" presStyleCnt="3">
        <dgm:presLayoutVars>
          <dgm:bulletEnabled val="1"/>
        </dgm:presLayoutVars>
      </dgm:prSet>
      <dgm:spPr/>
      <dgm:t>
        <a:bodyPr/>
        <a:lstStyle/>
        <a:p>
          <a:endParaRPr lang="en-GB"/>
        </a:p>
      </dgm:t>
    </dgm:pt>
  </dgm:ptLst>
  <dgm:cxnLst>
    <dgm:cxn modelId="{47471EE6-D46F-4B5E-9F40-36AE7509AD1D}" type="presOf" srcId="{17458519-E97A-4B8F-A4DB-95DFB692758A}" destId="{8908420C-E89C-4303-BDD8-22E34E1FFBD4}" srcOrd="1" destOrd="0" presId="urn:microsoft.com/office/officeart/2005/8/layout/vProcess5"/>
    <dgm:cxn modelId="{6DC1D4F7-2DA6-4DB7-804C-A4F3DDD45366}" type="presOf" srcId="{903C8367-251F-48E5-A5A3-80D479142531}" destId="{6DC76179-D4FE-429D-85A5-9279ABD8BE25}" srcOrd="0" destOrd="0" presId="urn:microsoft.com/office/officeart/2005/8/layout/vProcess5"/>
    <dgm:cxn modelId="{B7071D97-BD22-429C-B89C-4691CCD39131}" srcId="{94F85103-1297-4A47-8907-EF4A28834B79}" destId="{17458519-E97A-4B8F-A4DB-95DFB692758A}" srcOrd="0" destOrd="0" parTransId="{8D27AC84-826E-49D7-9DC0-535E5F325136}" sibTransId="{FEC50384-8A94-4F31-916D-1AF0D91FC431}"/>
    <dgm:cxn modelId="{AC9C33F5-1070-4A0F-9801-3A64735E686D}" type="presOf" srcId="{17458519-E97A-4B8F-A4DB-95DFB692758A}" destId="{67822E56-4BC3-4BA7-9CD8-2F0637589B11}" srcOrd="0" destOrd="0" presId="urn:microsoft.com/office/officeart/2005/8/layout/vProcess5"/>
    <dgm:cxn modelId="{CD04BC3B-BC08-4648-BE25-B9976F6387E7}" type="presOf" srcId="{BEFED12B-96EF-4153-8838-DBC6E97AF70C}" destId="{32365A8E-7DF9-47B7-92AF-32A237F65273}" srcOrd="1" destOrd="0" presId="urn:microsoft.com/office/officeart/2005/8/layout/vProcess5"/>
    <dgm:cxn modelId="{CE02126E-3AC5-43A4-B2C5-754B9DF785D9}" type="presOf" srcId="{4F7997A2-C9FD-44ED-B88D-757904D01FB3}" destId="{9CBA7468-5307-410C-BF5D-5D5E9FDA17C0}" srcOrd="1" destOrd="0" presId="urn:microsoft.com/office/officeart/2005/8/layout/vProcess5"/>
    <dgm:cxn modelId="{6EDD561A-295E-40DF-BC26-5BF1561B6133}" type="presOf" srcId="{4F7997A2-C9FD-44ED-B88D-757904D01FB3}" destId="{48AB5800-B5B2-43E7-B4C1-BCE59FF0376F}" srcOrd="0" destOrd="0" presId="urn:microsoft.com/office/officeart/2005/8/layout/vProcess5"/>
    <dgm:cxn modelId="{581017EF-B799-489F-8DBA-B2437CBCA9E3}" srcId="{94F85103-1297-4A47-8907-EF4A28834B79}" destId="{4F7997A2-C9FD-44ED-B88D-757904D01FB3}" srcOrd="2" destOrd="0" parTransId="{57C3FA20-9A7D-4F11-B850-4F918016AF49}" sibTransId="{C27120C2-0154-446C-8211-CABB7F491D01}"/>
    <dgm:cxn modelId="{C0BECB94-ECC5-44E7-B192-C32A85435302}" type="presOf" srcId="{94F85103-1297-4A47-8907-EF4A28834B79}" destId="{1B0A502A-6E6B-4596-94D4-0523506FEA76}" srcOrd="0" destOrd="0" presId="urn:microsoft.com/office/officeart/2005/8/layout/vProcess5"/>
    <dgm:cxn modelId="{446C7882-3C53-4F3D-832B-EB52EEEFFC2D}" srcId="{94F85103-1297-4A47-8907-EF4A28834B79}" destId="{BEFED12B-96EF-4153-8838-DBC6E97AF70C}" srcOrd="1" destOrd="0" parTransId="{A1B90A16-5399-4AAB-8961-61D723F601F8}" sibTransId="{903C8367-251F-48E5-A5A3-80D479142531}"/>
    <dgm:cxn modelId="{3878E0FF-087A-4582-B710-97C3C39D80E9}" type="presOf" srcId="{BEFED12B-96EF-4153-8838-DBC6E97AF70C}" destId="{A8F28D3B-1F9E-44D8-8301-AEE69F4769C5}" srcOrd="0" destOrd="0" presId="urn:microsoft.com/office/officeart/2005/8/layout/vProcess5"/>
    <dgm:cxn modelId="{5E1E0B66-1018-4E7E-9261-A471FEC14CB7}" type="presOf" srcId="{FEC50384-8A94-4F31-916D-1AF0D91FC431}" destId="{C316615D-EA9A-4F73-B5E0-3EF2D2265154}" srcOrd="0" destOrd="0" presId="urn:microsoft.com/office/officeart/2005/8/layout/vProcess5"/>
    <dgm:cxn modelId="{B992A020-53A2-481F-AEE6-9B6CB6E77A18}" type="presParOf" srcId="{1B0A502A-6E6B-4596-94D4-0523506FEA76}" destId="{896ABA49-34AC-4481-A95C-D75E9E69EC71}" srcOrd="0" destOrd="0" presId="urn:microsoft.com/office/officeart/2005/8/layout/vProcess5"/>
    <dgm:cxn modelId="{AD59A54C-8925-4335-894E-A642BF1EA86B}" type="presParOf" srcId="{1B0A502A-6E6B-4596-94D4-0523506FEA76}" destId="{67822E56-4BC3-4BA7-9CD8-2F0637589B11}" srcOrd="1" destOrd="0" presId="urn:microsoft.com/office/officeart/2005/8/layout/vProcess5"/>
    <dgm:cxn modelId="{54C8FCC2-2528-46B7-ADFE-29B0AD87AA54}" type="presParOf" srcId="{1B0A502A-6E6B-4596-94D4-0523506FEA76}" destId="{A8F28D3B-1F9E-44D8-8301-AEE69F4769C5}" srcOrd="2" destOrd="0" presId="urn:microsoft.com/office/officeart/2005/8/layout/vProcess5"/>
    <dgm:cxn modelId="{ED12349E-D86C-44BD-9782-9A7EA4B455AD}" type="presParOf" srcId="{1B0A502A-6E6B-4596-94D4-0523506FEA76}" destId="{48AB5800-B5B2-43E7-B4C1-BCE59FF0376F}" srcOrd="3" destOrd="0" presId="urn:microsoft.com/office/officeart/2005/8/layout/vProcess5"/>
    <dgm:cxn modelId="{9807A0D6-2FDA-4DF2-9E43-C79BC8F51C30}" type="presParOf" srcId="{1B0A502A-6E6B-4596-94D4-0523506FEA76}" destId="{C316615D-EA9A-4F73-B5E0-3EF2D2265154}" srcOrd="4" destOrd="0" presId="urn:microsoft.com/office/officeart/2005/8/layout/vProcess5"/>
    <dgm:cxn modelId="{3A7E4D41-BF31-4F1F-95D4-E88B0ABB3A12}" type="presParOf" srcId="{1B0A502A-6E6B-4596-94D4-0523506FEA76}" destId="{6DC76179-D4FE-429D-85A5-9279ABD8BE25}" srcOrd="5" destOrd="0" presId="urn:microsoft.com/office/officeart/2005/8/layout/vProcess5"/>
    <dgm:cxn modelId="{2335E782-BEB5-498E-83D7-0428C7E9008A}" type="presParOf" srcId="{1B0A502A-6E6B-4596-94D4-0523506FEA76}" destId="{8908420C-E89C-4303-BDD8-22E34E1FFBD4}" srcOrd="6" destOrd="0" presId="urn:microsoft.com/office/officeart/2005/8/layout/vProcess5"/>
    <dgm:cxn modelId="{5C403C6D-64F2-48F3-9868-8882830092B5}" type="presParOf" srcId="{1B0A502A-6E6B-4596-94D4-0523506FEA76}" destId="{32365A8E-7DF9-47B7-92AF-32A237F65273}" srcOrd="7" destOrd="0" presId="urn:microsoft.com/office/officeart/2005/8/layout/vProcess5"/>
    <dgm:cxn modelId="{58502818-80A9-42D9-8065-1791D235CBD8}" type="presParOf" srcId="{1B0A502A-6E6B-4596-94D4-0523506FEA76}" destId="{9CBA7468-5307-410C-BF5D-5D5E9FDA17C0}"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D0412CF-E9BE-4214-A9F7-B8C223B312A6}" type="doc">
      <dgm:prSet loTypeId="urn:microsoft.com/office/officeart/2005/8/layout/process1" loCatId="process" qsTypeId="urn:microsoft.com/office/officeart/2005/8/quickstyle/3d2" qsCatId="3D" csTypeId="urn:microsoft.com/office/officeart/2005/8/colors/accent2_4" csCatId="accent2" phldr="1"/>
      <dgm:spPr/>
    </dgm:pt>
    <dgm:pt modelId="{CBCFD213-E403-4579-BA6E-DE17313FAD75}">
      <dgm:prSet phldrT="[Text]" custT="1"/>
      <dgm:spPr/>
      <dgm:t>
        <a:bodyPr/>
        <a:lstStyle/>
        <a:p>
          <a:r>
            <a:rPr lang="en-GB" sz="1800" dirty="0" smtClean="0">
              <a:solidFill>
                <a:schemeClr val="tx1"/>
              </a:solidFill>
              <a:effectLst/>
              <a:latin typeface="+mn-lt"/>
              <a:ea typeface="+mn-ea"/>
              <a:cs typeface="+mn-cs"/>
            </a:rPr>
            <a:t>Always remember that the lofty station of the Holy Prophet (peace and blessings of Allah be on him) is the real station of intercession. And his miracles have taken place from his lifetime to this day</a:t>
          </a:r>
          <a:endParaRPr lang="en-GB" sz="1800" dirty="0"/>
        </a:p>
      </dgm:t>
    </dgm:pt>
    <dgm:pt modelId="{1669EFBB-1E61-4304-B385-2C0441AA7DCD}" type="parTrans" cxnId="{5E23741B-51AD-4B0C-A48D-3A58DDBCF4CE}">
      <dgm:prSet/>
      <dgm:spPr/>
      <dgm:t>
        <a:bodyPr/>
        <a:lstStyle/>
        <a:p>
          <a:endParaRPr lang="en-GB" sz="1800"/>
        </a:p>
      </dgm:t>
    </dgm:pt>
    <dgm:pt modelId="{0E2F7409-E7CF-4000-8379-344C37DDE00A}" type="sibTrans" cxnId="{5E23741B-51AD-4B0C-A48D-3A58DDBCF4CE}">
      <dgm:prSet custT="1"/>
      <dgm:spPr/>
      <dgm:t>
        <a:bodyPr/>
        <a:lstStyle/>
        <a:p>
          <a:endParaRPr lang="en-GB" sz="1800"/>
        </a:p>
      </dgm:t>
    </dgm:pt>
    <dgm:pt modelId="{26AACB01-5D82-497C-9983-9A736CB8315D}">
      <dgm:prSet phldrT="[Text]" custT="1"/>
      <dgm:spPr/>
      <dgm:t>
        <a:bodyPr/>
        <a:lstStyle/>
        <a:p>
          <a:r>
            <a:rPr lang="en-GB" sz="1800" dirty="0" smtClean="0">
              <a:solidFill>
                <a:schemeClr val="tx1"/>
              </a:solidFill>
              <a:effectLst/>
              <a:latin typeface="+mn-lt"/>
              <a:ea typeface="+mn-ea"/>
              <a:cs typeface="+mn-cs"/>
            </a:rPr>
            <a:t>We Ahmadis, firmly believe that God continues to manifest His Powers through adherence to the Holy Prophet (peace and blessings of Allah be on him). </a:t>
          </a:r>
          <a:endParaRPr lang="en-GB" sz="1800" dirty="0">
            <a:solidFill>
              <a:schemeClr val="tx1"/>
            </a:solidFill>
          </a:endParaRPr>
        </a:p>
      </dgm:t>
    </dgm:pt>
    <dgm:pt modelId="{6DC27D78-F1D7-4E80-B19C-1C80ED971446}" type="parTrans" cxnId="{247DC563-9DE3-4CBC-B4BF-4661654BB4A3}">
      <dgm:prSet/>
      <dgm:spPr/>
      <dgm:t>
        <a:bodyPr/>
        <a:lstStyle/>
        <a:p>
          <a:endParaRPr lang="en-GB" sz="1800"/>
        </a:p>
      </dgm:t>
    </dgm:pt>
    <dgm:pt modelId="{841B6ED5-ED5C-4659-9CEC-6F3F6338B7FE}" type="sibTrans" cxnId="{247DC563-9DE3-4CBC-B4BF-4661654BB4A3}">
      <dgm:prSet custT="1"/>
      <dgm:spPr/>
      <dgm:t>
        <a:bodyPr/>
        <a:lstStyle/>
        <a:p>
          <a:endParaRPr lang="en-GB" sz="1800"/>
        </a:p>
      </dgm:t>
    </dgm:pt>
    <dgm:pt modelId="{8F47B59A-75D6-4E72-ABBE-D07110DB0773}">
      <dgm:prSet phldrT="[Text]" custT="1"/>
      <dgm:spPr/>
      <dgm:t>
        <a:bodyPr/>
        <a:lstStyle/>
        <a:p>
          <a:r>
            <a:rPr lang="en-GB" sz="1800" dirty="0" smtClean="0">
              <a:solidFill>
                <a:schemeClr val="tx1"/>
              </a:solidFill>
              <a:effectLst/>
              <a:latin typeface="+mn-lt"/>
              <a:ea typeface="+mn-ea"/>
              <a:cs typeface="+mn-cs"/>
            </a:rPr>
            <a:t>We are also firm on the belief that there is no need for any saint or any recommendation; God is found by following the teachings of the Holy Quran and the commandments of the Holy Prophet (peace and blessings of Allah be on him)</a:t>
          </a:r>
          <a:endParaRPr lang="en-GB" sz="1800" dirty="0">
            <a:solidFill>
              <a:schemeClr val="tx1"/>
            </a:solidFill>
          </a:endParaRPr>
        </a:p>
      </dgm:t>
    </dgm:pt>
    <dgm:pt modelId="{90BFB68D-D940-44E2-A743-93D173C39F76}" type="parTrans" cxnId="{04DBE9EA-BB77-41CA-91B4-922E610BBD31}">
      <dgm:prSet/>
      <dgm:spPr/>
      <dgm:t>
        <a:bodyPr/>
        <a:lstStyle/>
        <a:p>
          <a:endParaRPr lang="en-GB" sz="1800"/>
        </a:p>
      </dgm:t>
    </dgm:pt>
    <dgm:pt modelId="{7D2A0D37-2C64-4E5B-BEFE-5699FD43C8E4}" type="sibTrans" cxnId="{04DBE9EA-BB77-41CA-91B4-922E610BBD31}">
      <dgm:prSet/>
      <dgm:spPr/>
      <dgm:t>
        <a:bodyPr/>
        <a:lstStyle/>
        <a:p>
          <a:endParaRPr lang="en-GB" sz="1800"/>
        </a:p>
      </dgm:t>
    </dgm:pt>
    <dgm:pt modelId="{6C15E86E-F9C9-4FAA-81F2-DC2665478410}" type="pres">
      <dgm:prSet presAssocID="{5D0412CF-E9BE-4214-A9F7-B8C223B312A6}" presName="Name0" presStyleCnt="0">
        <dgm:presLayoutVars>
          <dgm:dir/>
          <dgm:resizeHandles val="exact"/>
        </dgm:presLayoutVars>
      </dgm:prSet>
      <dgm:spPr/>
    </dgm:pt>
    <dgm:pt modelId="{F66A1DE7-6CEF-4C11-9EED-B660096241DA}" type="pres">
      <dgm:prSet presAssocID="{CBCFD213-E403-4579-BA6E-DE17313FAD75}" presName="node" presStyleLbl="node1" presStyleIdx="0" presStyleCnt="3">
        <dgm:presLayoutVars>
          <dgm:bulletEnabled val="1"/>
        </dgm:presLayoutVars>
      </dgm:prSet>
      <dgm:spPr/>
      <dgm:t>
        <a:bodyPr/>
        <a:lstStyle/>
        <a:p>
          <a:endParaRPr lang="en-GB"/>
        </a:p>
      </dgm:t>
    </dgm:pt>
    <dgm:pt modelId="{3C786342-2723-4850-A69E-70064EAF79EF}" type="pres">
      <dgm:prSet presAssocID="{0E2F7409-E7CF-4000-8379-344C37DDE00A}" presName="sibTrans" presStyleLbl="sibTrans2D1" presStyleIdx="0" presStyleCnt="2"/>
      <dgm:spPr/>
      <dgm:t>
        <a:bodyPr/>
        <a:lstStyle/>
        <a:p>
          <a:endParaRPr lang="en-GB"/>
        </a:p>
      </dgm:t>
    </dgm:pt>
    <dgm:pt modelId="{8322418A-1016-42AE-9E39-5988A71E3D48}" type="pres">
      <dgm:prSet presAssocID="{0E2F7409-E7CF-4000-8379-344C37DDE00A}" presName="connectorText" presStyleLbl="sibTrans2D1" presStyleIdx="0" presStyleCnt="2"/>
      <dgm:spPr/>
      <dgm:t>
        <a:bodyPr/>
        <a:lstStyle/>
        <a:p>
          <a:endParaRPr lang="en-GB"/>
        </a:p>
      </dgm:t>
    </dgm:pt>
    <dgm:pt modelId="{8F6E852E-ED57-48AC-8885-E4E06DDEBB6B}" type="pres">
      <dgm:prSet presAssocID="{26AACB01-5D82-497C-9983-9A736CB8315D}" presName="node" presStyleLbl="node1" presStyleIdx="1" presStyleCnt="3">
        <dgm:presLayoutVars>
          <dgm:bulletEnabled val="1"/>
        </dgm:presLayoutVars>
      </dgm:prSet>
      <dgm:spPr/>
      <dgm:t>
        <a:bodyPr/>
        <a:lstStyle/>
        <a:p>
          <a:endParaRPr lang="en-GB"/>
        </a:p>
      </dgm:t>
    </dgm:pt>
    <dgm:pt modelId="{8D69E3CA-B424-4787-B293-9BF16460AA5D}" type="pres">
      <dgm:prSet presAssocID="{841B6ED5-ED5C-4659-9CEC-6F3F6338B7FE}" presName="sibTrans" presStyleLbl="sibTrans2D1" presStyleIdx="1" presStyleCnt="2"/>
      <dgm:spPr/>
      <dgm:t>
        <a:bodyPr/>
        <a:lstStyle/>
        <a:p>
          <a:endParaRPr lang="en-GB"/>
        </a:p>
      </dgm:t>
    </dgm:pt>
    <dgm:pt modelId="{8D4F7F9C-9FEF-4C79-B11A-1AD4CF59EF18}" type="pres">
      <dgm:prSet presAssocID="{841B6ED5-ED5C-4659-9CEC-6F3F6338B7FE}" presName="connectorText" presStyleLbl="sibTrans2D1" presStyleIdx="1" presStyleCnt="2"/>
      <dgm:spPr/>
      <dgm:t>
        <a:bodyPr/>
        <a:lstStyle/>
        <a:p>
          <a:endParaRPr lang="en-GB"/>
        </a:p>
      </dgm:t>
    </dgm:pt>
    <dgm:pt modelId="{26E17695-3320-4115-AB69-7D76E5AE1BA3}" type="pres">
      <dgm:prSet presAssocID="{8F47B59A-75D6-4E72-ABBE-D07110DB0773}" presName="node" presStyleLbl="node1" presStyleIdx="2" presStyleCnt="3">
        <dgm:presLayoutVars>
          <dgm:bulletEnabled val="1"/>
        </dgm:presLayoutVars>
      </dgm:prSet>
      <dgm:spPr/>
      <dgm:t>
        <a:bodyPr/>
        <a:lstStyle/>
        <a:p>
          <a:endParaRPr lang="en-GB"/>
        </a:p>
      </dgm:t>
    </dgm:pt>
  </dgm:ptLst>
  <dgm:cxnLst>
    <dgm:cxn modelId="{5E23741B-51AD-4B0C-A48D-3A58DDBCF4CE}" srcId="{5D0412CF-E9BE-4214-A9F7-B8C223B312A6}" destId="{CBCFD213-E403-4579-BA6E-DE17313FAD75}" srcOrd="0" destOrd="0" parTransId="{1669EFBB-1E61-4304-B385-2C0441AA7DCD}" sibTransId="{0E2F7409-E7CF-4000-8379-344C37DDE00A}"/>
    <dgm:cxn modelId="{247DC563-9DE3-4CBC-B4BF-4661654BB4A3}" srcId="{5D0412CF-E9BE-4214-A9F7-B8C223B312A6}" destId="{26AACB01-5D82-497C-9983-9A736CB8315D}" srcOrd="1" destOrd="0" parTransId="{6DC27D78-F1D7-4E80-B19C-1C80ED971446}" sibTransId="{841B6ED5-ED5C-4659-9CEC-6F3F6338B7FE}"/>
    <dgm:cxn modelId="{04DBE9EA-BB77-41CA-91B4-922E610BBD31}" srcId="{5D0412CF-E9BE-4214-A9F7-B8C223B312A6}" destId="{8F47B59A-75D6-4E72-ABBE-D07110DB0773}" srcOrd="2" destOrd="0" parTransId="{90BFB68D-D940-44E2-A743-93D173C39F76}" sibTransId="{7D2A0D37-2C64-4E5B-BEFE-5699FD43C8E4}"/>
    <dgm:cxn modelId="{4F487C01-7607-4300-9CBB-B92BE4735D3C}" type="presOf" srcId="{26AACB01-5D82-497C-9983-9A736CB8315D}" destId="{8F6E852E-ED57-48AC-8885-E4E06DDEBB6B}" srcOrd="0" destOrd="0" presId="urn:microsoft.com/office/officeart/2005/8/layout/process1"/>
    <dgm:cxn modelId="{DB472843-3094-4934-A97C-FD38B313EDCC}" type="presOf" srcId="{8F47B59A-75D6-4E72-ABBE-D07110DB0773}" destId="{26E17695-3320-4115-AB69-7D76E5AE1BA3}" srcOrd="0" destOrd="0" presId="urn:microsoft.com/office/officeart/2005/8/layout/process1"/>
    <dgm:cxn modelId="{09EAEB94-CB5E-4442-9408-01976AFCF0D9}" type="presOf" srcId="{841B6ED5-ED5C-4659-9CEC-6F3F6338B7FE}" destId="{8D4F7F9C-9FEF-4C79-B11A-1AD4CF59EF18}" srcOrd="1" destOrd="0" presId="urn:microsoft.com/office/officeart/2005/8/layout/process1"/>
    <dgm:cxn modelId="{A0E9D4C7-12F2-4B2F-89E4-DCA6163708DD}" type="presOf" srcId="{841B6ED5-ED5C-4659-9CEC-6F3F6338B7FE}" destId="{8D69E3CA-B424-4787-B293-9BF16460AA5D}" srcOrd="0" destOrd="0" presId="urn:microsoft.com/office/officeart/2005/8/layout/process1"/>
    <dgm:cxn modelId="{2D4466F0-E4D7-41B9-A0E4-DDB049757F93}" type="presOf" srcId="{0E2F7409-E7CF-4000-8379-344C37DDE00A}" destId="{8322418A-1016-42AE-9E39-5988A71E3D48}" srcOrd="1" destOrd="0" presId="urn:microsoft.com/office/officeart/2005/8/layout/process1"/>
    <dgm:cxn modelId="{61875B44-B2B9-4FEF-8D2A-8687F2E0044A}" type="presOf" srcId="{0E2F7409-E7CF-4000-8379-344C37DDE00A}" destId="{3C786342-2723-4850-A69E-70064EAF79EF}" srcOrd="0" destOrd="0" presId="urn:microsoft.com/office/officeart/2005/8/layout/process1"/>
    <dgm:cxn modelId="{CF48F0A9-A0C2-4923-A444-CDFFC274B6AD}" type="presOf" srcId="{5D0412CF-E9BE-4214-A9F7-B8C223B312A6}" destId="{6C15E86E-F9C9-4FAA-81F2-DC2665478410}" srcOrd="0" destOrd="0" presId="urn:microsoft.com/office/officeart/2005/8/layout/process1"/>
    <dgm:cxn modelId="{BACDB073-533A-4764-B87D-7ACEB74812E5}" type="presOf" srcId="{CBCFD213-E403-4579-BA6E-DE17313FAD75}" destId="{F66A1DE7-6CEF-4C11-9EED-B660096241DA}" srcOrd="0" destOrd="0" presId="urn:microsoft.com/office/officeart/2005/8/layout/process1"/>
    <dgm:cxn modelId="{E9F4B648-F6AC-4E9E-B40D-FD7620F941B8}" type="presParOf" srcId="{6C15E86E-F9C9-4FAA-81F2-DC2665478410}" destId="{F66A1DE7-6CEF-4C11-9EED-B660096241DA}" srcOrd="0" destOrd="0" presId="urn:microsoft.com/office/officeart/2005/8/layout/process1"/>
    <dgm:cxn modelId="{51CA20FD-0924-4D89-972E-79B29FB72C53}" type="presParOf" srcId="{6C15E86E-F9C9-4FAA-81F2-DC2665478410}" destId="{3C786342-2723-4850-A69E-70064EAF79EF}" srcOrd="1" destOrd="0" presId="urn:microsoft.com/office/officeart/2005/8/layout/process1"/>
    <dgm:cxn modelId="{769ECF21-8DBF-41E1-83ED-D8C5E0608B08}" type="presParOf" srcId="{3C786342-2723-4850-A69E-70064EAF79EF}" destId="{8322418A-1016-42AE-9E39-5988A71E3D48}" srcOrd="0" destOrd="0" presId="urn:microsoft.com/office/officeart/2005/8/layout/process1"/>
    <dgm:cxn modelId="{8E18E727-CC77-4E0A-AC02-67BC4B222EEB}" type="presParOf" srcId="{6C15E86E-F9C9-4FAA-81F2-DC2665478410}" destId="{8F6E852E-ED57-48AC-8885-E4E06DDEBB6B}" srcOrd="2" destOrd="0" presId="urn:microsoft.com/office/officeart/2005/8/layout/process1"/>
    <dgm:cxn modelId="{631ACA23-37CF-4BE8-B617-4D1AA7A675E7}" type="presParOf" srcId="{6C15E86E-F9C9-4FAA-81F2-DC2665478410}" destId="{8D69E3CA-B424-4787-B293-9BF16460AA5D}" srcOrd="3" destOrd="0" presId="urn:microsoft.com/office/officeart/2005/8/layout/process1"/>
    <dgm:cxn modelId="{3CA3A21C-B134-47AB-B849-63F0A1459331}" type="presParOf" srcId="{8D69E3CA-B424-4787-B293-9BF16460AA5D}" destId="{8D4F7F9C-9FEF-4C79-B11A-1AD4CF59EF18}" srcOrd="0" destOrd="0" presId="urn:microsoft.com/office/officeart/2005/8/layout/process1"/>
    <dgm:cxn modelId="{14A7D798-7A12-40DE-850F-506A9AA6D09E}" type="presParOf" srcId="{6C15E86E-F9C9-4FAA-81F2-DC2665478410}" destId="{26E17695-3320-4115-AB69-7D76E5AE1BA3}"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363224C-D551-41F0-BD73-7E2D0D5E5DC7}" type="doc">
      <dgm:prSet loTypeId="urn:microsoft.com/office/officeart/2005/8/layout/hierarchy4" loCatId="list" qsTypeId="urn:microsoft.com/office/officeart/2005/8/quickstyle/3d2" qsCatId="3D" csTypeId="urn:microsoft.com/office/officeart/2005/8/colors/accent2_4" csCatId="accent2" phldr="1"/>
      <dgm:spPr/>
      <dgm:t>
        <a:bodyPr/>
        <a:lstStyle/>
        <a:p>
          <a:endParaRPr lang="en-GB"/>
        </a:p>
      </dgm:t>
    </dgm:pt>
    <dgm:pt modelId="{57B24E8C-4AFD-4EB6-92BD-8880BC5A5A3E}">
      <dgm:prSet phldrT="[Text]" custT="1"/>
      <dgm:spPr>
        <a:solidFill>
          <a:schemeClr val="accent2">
            <a:lumMod val="60000"/>
            <a:lumOff val="40000"/>
          </a:schemeClr>
        </a:solidFill>
      </dgm:spPr>
      <dgm:t>
        <a:bodyPr/>
        <a:lstStyle/>
        <a:p>
          <a:r>
            <a:rPr lang="en-GB" sz="1800" dirty="0" smtClean="0">
              <a:solidFill>
                <a:schemeClr val="tx1"/>
              </a:solidFill>
              <a:effectLst/>
              <a:latin typeface="+mn-lt"/>
              <a:ea typeface="+mn-ea"/>
              <a:cs typeface="+mn-cs"/>
            </a:rPr>
            <a:t>The Qur’an mentions this subject in many places and the Promised Messiah (on whom be peace) has explained the concept to us in light of its verses</a:t>
          </a:r>
          <a:endParaRPr lang="en-GB" sz="1800" dirty="0"/>
        </a:p>
      </dgm:t>
    </dgm:pt>
    <dgm:pt modelId="{82953507-72A3-4D80-9D30-01349028C1BB}" type="parTrans" cxnId="{399DDBCC-E5CF-4ECE-B109-54C41A9443EE}">
      <dgm:prSet/>
      <dgm:spPr/>
      <dgm:t>
        <a:bodyPr/>
        <a:lstStyle/>
        <a:p>
          <a:endParaRPr lang="en-GB"/>
        </a:p>
      </dgm:t>
    </dgm:pt>
    <dgm:pt modelId="{5951DAF0-433E-43C7-973C-1070052FBF33}" type="sibTrans" cxnId="{399DDBCC-E5CF-4ECE-B109-54C41A9443EE}">
      <dgm:prSet/>
      <dgm:spPr/>
      <dgm:t>
        <a:bodyPr/>
        <a:lstStyle/>
        <a:p>
          <a:endParaRPr lang="en-GB"/>
        </a:p>
      </dgm:t>
    </dgm:pt>
    <dgm:pt modelId="{2D68975B-D810-4B58-B67C-D0CEB246F3A4}">
      <dgm:prSet phldrT="[Text]" custT="1"/>
      <dgm:spPr>
        <a:solidFill>
          <a:schemeClr val="accent2">
            <a:lumMod val="75000"/>
          </a:schemeClr>
        </a:solidFill>
      </dgm:spPr>
      <dgm:t>
        <a:bodyPr/>
        <a:lstStyle/>
        <a:p>
          <a:r>
            <a:rPr lang="en-GB" sz="1800" dirty="0" smtClean="0">
              <a:solidFill>
                <a:schemeClr val="tx1"/>
              </a:solidFill>
              <a:effectLst/>
              <a:latin typeface="+mn-lt"/>
              <a:ea typeface="+mn-ea"/>
              <a:cs typeface="+mn-cs"/>
            </a:rPr>
            <a:t>According to a tradition Satan runs away from the home of one who reads the first four verses of Surah Al </a:t>
          </a:r>
          <a:r>
            <a:rPr lang="en-GB" sz="1800" dirty="0" err="1" smtClean="0">
              <a:solidFill>
                <a:schemeClr val="tx1"/>
              </a:solidFill>
              <a:effectLst/>
              <a:latin typeface="+mn-lt"/>
              <a:ea typeface="+mn-ea"/>
              <a:cs typeface="+mn-cs"/>
            </a:rPr>
            <a:t>Baqarah</a:t>
          </a:r>
          <a:r>
            <a:rPr lang="en-GB" sz="1800" dirty="0" smtClean="0">
              <a:solidFill>
                <a:schemeClr val="tx1"/>
              </a:solidFill>
              <a:effectLst/>
              <a:latin typeface="+mn-lt"/>
              <a:ea typeface="+mn-ea"/>
              <a:cs typeface="+mn-cs"/>
            </a:rPr>
            <a:t>, </a:t>
          </a:r>
          <a:r>
            <a:rPr lang="en-GB" sz="1800" dirty="0" err="1" smtClean="0">
              <a:solidFill>
                <a:schemeClr val="tx1"/>
              </a:solidFill>
              <a:effectLst/>
              <a:latin typeface="+mn-lt"/>
              <a:ea typeface="+mn-ea"/>
              <a:cs typeface="+mn-cs"/>
            </a:rPr>
            <a:t>Ayatul</a:t>
          </a:r>
          <a:r>
            <a:rPr lang="en-GB" sz="1800" dirty="0" smtClean="0">
              <a:solidFill>
                <a:schemeClr val="tx1"/>
              </a:solidFill>
              <a:effectLst/>
              <a:latin typeface="+mn-lt"/>
              <a:ea typeface="+mn-ea"/>
              <a:cs typeface="+mn-cs"/>
            </a:rPr>
            <a:t> </a:t>
          </a:r>
          <a:r>
            <a:rPr lang="en-GB" sz="1800" dirty="0" err="1" smtClean="0">
              <a:solidFill>
                <a:schemeClr val="tx1"/>
              </a:solidFill>
              <a:effectLst/>
              <a:latin typeface="+mn-lt"/>
              <a:ea typeface="+mn-ea"/>
              <a:cs typeface="+mn-cs"/>
            </a:rPr>
            <a:t>Kursi</a:t>
          </a:r>
          <a:r>
            <a:rPr lang="en-GB" sz="1800" dirty="0" smtClean="0">
              <a:solidFill>
                <a:schemeClr val="tx1"/>
              </a:solidFill>
              <a:effectLst/>
              <a:latin typeface="+mn-lt"/>
              <a:ea typeface="+mn-ea"/>
              <a:cs typeface="+mn-cs"/>
            </a:rPr>
            <a:t> and its two adjoining verses and the last three verses</a:t>
          </a:r>
          <a:endParaRPr lang="en-GB" sz="1800" dirty="0"/>
        </a:p>
      </dgm:t>
    </dgm:pt>
    <dgm:pt modelId="{CB4D260A-ECBA-470D-BA91-3D1A46B81E71}" type="parTrans" cxnId="{42DDB912-8DFE-4897-9E11-BA6059A29774}">
      <dgm:prSet/>
      <dgm:spPr/>
      <dgm:t>
        <a:bodyPr/>
        <a:lstStyle/>
        <a:p>
          <a:endParaRPr lang="en-GB"/>
        </a:p>
      </dgm:t>
    </dgm:pt>
    <dgm:pt modelId="{C1F656CC-52EC-43E8-BBBF-0C188A869489}" type="sibTrans" cxnId="{42DDB912-8DFE-4897-9E11-BA6059A29774}">
      <dgm:prSet/>
      <dgm:spPr/>
      <dgm:t>
        <a:bodyPr/>
        <a:lstStyle/>
        <a:p>
          <a:endParaRPr lang="en-GB"/>
        </a:p>
      </dgm:t>
    </dgm:pt>
    <dgm:pt modelId="{558B7BEB-3509-43FD-9254-001849001798}">
      <dgm:prSet phldrT="[Text]" custT="1"/>
      <dgm:spPr>
        <a:solidFill>
          <a:schemeClr val="accent4">
            <a:lumMod val="60000"/>
            <a:lumOff val="40000"/>
          </a:schemeClr>
        </a:solidFill>
      </dgm:spPr>
      <dgm:t>
        <a:bodyPr/>
        <a:lstStyle/>
        <a:p>
          <a:r>
            <a:rPr lang="en-GB" sz="1800" dirty="0" err="1" smtClean="0">
              <a:solidFill>
                <a:schemeClr val="tx1"/>
              </a:solidFill>
              <a:effectLst/>
              <a:latin typeface="+mn-lt"/>
              <a:ea typeface="+mn-ea"/>
              <a:cs typeface="+mn-cs"/>
            </a:rPr>
            <a:t>Hudhur</a:t>
          </a:r>
          <a:r>
            <a:rPr lang="en-GB" sz="1800" dirty="0" smtClean="0">
              <a:solidFill>
                <a:schemeClr val="tx1"/>
              </a:solidFill>
              <a:effectLst/>
              <a:latin typeface="+mn-lt"/>
              <a:ea typeface="+mn-ea"/>
              <a:cs typeface="+mn-cs"/>
            </a:rPr>
            <a:t> said of course this entails that one reads these verses while fully understanding them and also tries to put them in practice. God has thus placed blessing in these verses</a:t>
          </a:r>
          <a:r>
            <a:rPr lang="en-GB" sz="1700" dirty="0" smtClean="0">
              <a:solidFill>
                <a:schemeClr val="tx1"/>
              </a:solidFill>
              <a:effectLst/>
              <a:latin typeface="+mn-lt"/>
              <a:ea typeface="+mn-ea"/>
              <a:cs typeface="+mn-cs"/>
            </a:rPr>
            <a:t>. </a:t>
          </a:r>
          <a:endParaRPr lang="en-GB" sz="1700" dirty="0"/>
        </a:p>
      </dgm:t>
    </dgm:pt>
    <dgm:pt modelId="{E9F7C4C2-AB9D-4EA2-92D9-D280D7FB58FC}" type="parTrans" cxnId="{41651AE2-F27B-4542-A8B9-C11388B7E7A1}">
      <dgm:prSet/>
      <dgm:spPr/>
      <dgm:t>
        <a:bodyPr/>
        <a:lstStyle/>
        <a:p>
          <a:endParaRPr lang="en-GB"/>
        </a:p>
      </dgm:t>
    </dgm:pt>
    <dgm:pt modelId="{33362053-5980-422B-9C9A-51080E78148F}" type="sibTrans" cxnId="{41651AE2-F27B-4542-A8B9-C11388B7E7A1}">
      <dgm:prSet/>
      <dgm:spPr/>
      <dgm:t>
        <a:bodyPr/>
        <a:lstStyle/>
        <a:p>
          <a:endParaRPr lang="en-GB"/>
        </a:p>
      </dgm:t>
    </dgm:pt>
    <dgm:pt modelId="{0F4F5CAF-D464-49C9-BEF1-7E5A439F64D6}">
      <dgm:prSet phldrT="[Text]" custT="1"/>
      <dgm:spPr/>
      <dgm:t>
        <a:bodyPr/>
        <a:lstStyle/>
        <a:p>
          <a:r>
            <a:rPr lang="en-GB" sz="1800" dirty="0" smtClean="0">
              <a:solidFill>
                <a:schemeClr val="tx1"/>
              </a:solidFill>
              <a:effectLst/>
              <a:latin typeface="+mn-lt"/>
              <a:ea typeface="+mn-ea"/>
              <a:cs typeface="+mn-cs"/>
            </a:rPr>
            <a:t>The Holy Prophet (pbuh) called </a:t>
          </a:r>
          <a:r>
            <a:rPr lang="en-GB" sz="1800" dirty="0" err="1" smtClean="0">
              <a:solidFill>
                <a:schemeClr val="tx1"/>
              </a:solidFill>
              <a:effectLst/>
              <a:latin typeface="+mn-lt"/>
              <a:ea typeface="+mn-ea"/>
              <a:cs typeface="+mn-cs"/>
            </a:rPr>
            <a:t>Ayatul</a:t>
          </a:r>
          <a:r>
            <a:rPr lang="en-GB" sz="1800" dirty="0" smtClean="0">
              <a:solidFill>
                <a:schemeClr val="tx1"/>
              </a:solidFill>
              <a:effectLst/>
              <a:latin typeface="+mn-lt"/>
              <a:ea typeface="+mn-ea"/>
              <a:cs typeface="+mn-cs"/>
            </a:rPr>
            <a:t> </a:t>
          </a:r>
          <a:r>
            <a:rPr lang="en-GB" sz="1800" dirty="0" err="1" smtClean="0">
              <a:solidFill>
                <a:schemeClr val="tx1"/>
              </a:solidFill>
              <a:effectLst/>
              <a:latin typeface="+mn-lt"/>
              <a:ea typeface="+mn-ea"/>
              <a:cs typeface="+mn-cs"/>
            </a:rPr>
            <a:t>Kursi</a:t>
          </a:r>
          <a:r>
            <a:rPr lang="en-GB" sz="1800" dirty="0" smtClean="0">
              <a:solidFill>
                <a:schemeClr val="tx1"/>
              </a:solidFill>
              <a:effectLst/>
              <a:latin typeface="+mn-lt"/>
              <a:ea typeface="+mn-ea"/>
              <a:cs typeface="+mn-cs"/>
            </a:rPr>
            <a:t> as the chief of all the verses. </a:t>
          </a:r>
          <a:endParaRPr lang="en-GB" sz="1800" dirty="0"/>
        </a:p>
      </dgm:t>
    </dgm:pt>
    <dgm:pt modelId="{A52DAA05-2BBD-483C-BF26-0463FB36AA79}" type="parTrans" cxnId="{DB5159D6-C645-49A8-A0C9-43FC0571CCF6}">
      <dgm:prSet/>
      <dgm:spPr/>
      <dgm:t>
        <a:bodyPr/>
        <a:lstStyle/>
        <a:p>
          <a:endParaRPr lang="en-GB"/>
        </a:p>
      </dgm:t>
    </dgm:pt>
    <dgm:pt modelId="{E077B72F-D97B-4D24-9C1E-13D15B9D55E6}" type="sibTrans" cxnId="{DB5159D6-C645-49A8-A0C9-43FC0571CCF6}">
      <dgm:prSet/>
      <dgm:spPr/>
      <dgm:t>
        <a:bodyPr/>
        <a:lstStyle/>
        <a:p>
          <a:endParaRPr lang="en-GB"/>
        </a:p>
      </dgm:t>
    </dgm:pt>
    <dgm:pt modelId="{F185953E-A8AF-4A78-8F99-00C09239166A}" type="pres">
      <dgm:prSet presAssocID="{9363224C-D551-41F0-BD73-7E2D0D5E5DC7}" presName="Name0" presStyleCnt="0">
        <dgm:presLayoutVars>
          <dgm:chPref val="1"/>
          <dgm:dir/>
          <dgm:animOne val="branch"/>
          <dgm:animLvl val="lvl"/>
          <dgm:resizeHandles/>
        </dgm:presLayoutVars>
      </dgm:prSet>
      <dgm:spPr/>
      <dgm:t>
        <a:bodyPr/>
        <a:lstStyle/>
        <a:p>
          <a:endParaRPr lang="en-GB"/>
        </a:p>
      </dgm:t>
    </dgm:pt>
    <dgm:pt modelId="{95A50869-2D37-4575-851C-3714B8C2008E}" type="pres">
      <dgm:prSet presAssocID="{57B24E8C-4AFD-4EB6-92BD-8880BC5A5A3E}" presName="vertOne" presStyleCnt="0"/>
      <dgm:spPr/>
    </dgm:pt>
    <dgm:pt modelId="{FE06A7CC-CBE8-4237-93D0-00365C0D1411}" type="pres">
      <dgm:prSet presAssocID="{57B24E8C-4AFD-4EB6-92BD-8880BC5A5A3E}" presName="txOne" presStyleLbl="node0" presStyleIdx="0" presStyleCnt="1" custScaleY="64908">
        <dgm:presLayoutVars>
          <dgm:chPref val="3"/>
        </dgm:presLayoutVars>
      </dgm:prSet>
      <dgm:spPr/>
      <dgm:t>
        <a:bodyPr/>
        <a:lstStyle/>
        <a:p>
          <a:endParaRPr lang="en-GB"/>
        </a:p>
      </dgm:t>
    </dgm:pt>
    <dgm:pt modelId="{432CDD9D-1736-4CC4-8214-1A8D230A045C}" type="pres">
      <dgm:prSet presAssocID="{57B24E8C-4AFD-4EB6-92BD-8880BC5A5A3E}" presName="parTransOne" presStyleCnt="0"/>
      <dgm:spPr/>
    </dgm:pt>
    <dgm:pt modelId="{BB0EE0F6-06FD-4BDB-A7DF-01949F89CD34}" type="pres">
      <dgm:prSet presAssocID="{57B24E8C-4AFD-4EB6-92BD-8880BC5A5A3E}" presName="horzOne" presStyleCnt="0"/>
      <dgm:spPr/>
    </dgm:pt>
    <dgm:pt modelId="{28EBBE33-0B9B-4E6A-BD52-E4AC091716A9}" type="pres">
      <dgm:prSet presAssocID="{2D68975B-D810-4B58-B67C-D0CEB246F3A4}" presName="vertTwo" presStyleCnt="0"/>
      <dgm:spPr/>
    </dgm:pt>
    <dgm:pt modelId="{1E57855E-F9A7-46AD-ADE6-78EFB416BD8A}" type="pres">
      <dgm:prSet presAssocID="{2D68975B-D810-4B58-B67C-D0CEB246F3A4}" presName="txTwo" presStyleLbl="node2" presStyleIdx="0" presStyleCnt="2">
        <dgm:presLayoutVars>
          <dgm:chPref val="3"/>
        </dgm:presLayoutVars>
      </dgm:prSet>
      <dgm:spPr/>
      <dgm:t>
        <a:bodyPr/>
        <a:lstStyle/>
        <a:p>
          <a:endParaRPr lang="en-GB"/>
        </a:p>
      </dgm:t>
    </dgm:pt>
    <dgm:pt modelId="{57DFA1DF-1F1E-4BE0-B48A-64C9DE71D9D2}" type="pres">
      <dgm:prSet presAssocID="{2D68975B-D810-4B58-B67C-D0CEB246F3A4}" presName="parTransTwo" presStyleCnt="0"/>
      <dgm:spPr/>
    </dgm:pt>
    <dgm:pt modelId="{CE789FF2-9ED2-4EA0-91B4-D8BE9121FDEE}" type="pres">
      <dgm:prSet presAssocID="{2D68975B-D810-4B58-B67C-D0CEB246F3A4}" presName="horzTwo" presStyleCnt="0"/>
      <dgm:spPr/>
    </dgm:pt>
    <dgm:pt modelId="{AFB8819E-C5D3-4860-850C-039A13C23A15}" type="pres">
      <dgm:prSet presAssocID="{558B7BEB-3509-43FD-9254-001849001798}" presName="vertThree" presStyleCnt="0"/>
      <dgm:spPr/>
    </dgm:pt>
    <dgm:pt modelId="{0A3EA94F-F385-4D45-9D3E-EE5C537FB425}" type="pres">
      <dgm:prSet presAssocID="{558B7BEB-3509-43FD-9254-001849001798}" presName="txThree" presStyleLbl="node3" presStyleIdx="0" presStyleCnt="1" custScaleX="298989" custScaleY="70175" custLinFactNeighborX="55664" custLinFactNeighborY="-1503">
        <dgm:presLayoutVars>
          <dgm:chPref val="3"/>
        </dgm:presLayoutVars>
      </dgm:prSet>
      <dgm:spPr/>
      <dgm:t>
        <a:bodyPr/>
        <a:lstStyle/>
        <a:p>
          <a:endParaRPr lang="en-GB"/>
        </a:p>
      </dgm:t>
    </dgm:pt>
    <dgm:pt modelId="{9FC6B7A4-73F1-44FB-AFCB-E56A11F9EB4A}" type="pres">
      <dgm:prSet presAssocID="{558B7BEB-3509-43FD-9254-001849001798}" presName="horzThree" presStyleCnt="0"/>
      <dgm:spPr/>
    </dgm:pt>
    <dgm:pt modelId="{2DEC7604-4FBF-442C-9D8D-D3506C631BF5}" type="pres">
      <dgm:prSet presAssocID="{C1F656CC-52EC-43E8-BBBF-0C188A869489}" presName="sibSpaceTwo" presStyleCnt="0"/>
      <dgm:spPr/>
    </dgm:pt>
    <dgm:pt modelId="{814C87E9-B337-4579-A19C-5A70CCF98380}" type="pres">
      <dgm:prSet presAssocID="{0F4F5CAF-D464-49C9-BEF1-7E5A439F64D6}" presName="vertTwo" presStyleCnt="0"/>
      <dgm:spPr/>
    </dgm:pt>
    <dgm:pt modelId="{E8FD7203-5578-41EA-A194-54344E8BAC34}" type="pres">
      <dgm:prSet presAssocID="{0F4F5CAF-D464-49C9-BEF1-7E5A439F64D6}" presName="txTwo" presStyleLbl="node2" presStyleIdx="1" presStyleCnt="2">
        <dgm:presLayoutVars>
          <dgm:chPref val="3"/>
        </dgm:presLayoutVars>
      </dgm:prSet>
      <dgm:spPr/>
      <dgm:t>
        <a:bodyPr/>
        <a:lstStyle/>
        <a:p>
          <a:endParaRPr lang="en-GB"/>
        </a:p>
      </dgm:t>
    </dgm:pt>
    <dgm:pt modelId="{DBA85786-62AC-4686-A9BC-56E984AA473B}" type="pres">
      <dgm:prSet presAssocID="{0F4F5CAF-D464-49C9-BEF1-7E5A439F64D6}" presName="horzTwo" presStyleCnt="0"/>
      <dgm:spPr/>
    </dgm:pt>
  </dgm:ptLst>
  <dgm:cxnLst>
    <dgm:cxn modelId="{42DDB912-8DFE-4897-9E11-BA6059A29774}" srcId="{57B24E8C-4AFD-4EB6-92BD-8880BC5A5A3E}" destId="{2D68975B-D810-4B58-B67C-D0CEB246F3A4}" srcOrd="0" destOrd="0" parTransId="{CB4D260A-ECBA-470D-BA91-3D1A46B81E71}" sibTransId="{C1F656CC-52EC-43E8-BBBF-0C188A869489}"/>
    <dgm:cxn modelId="{1C43EEDE-517E-4C66-BDC1-9105BA74B73A}" type="presOf" srcId="{57B24E8C-4AFD-4EB6-92BD-8880BC5A5A3E}" destId="{FE06A7CC-CBE8-4237-93D0-00365C0D1411}" srcOrd="0" destOrd="0" presId="urn:microsoft.com/office/officeart/2005/8/layout/hierarchy4"/>
    <dgm:cxn modelId="{18E74466-660A-480F-9388-15BE83AEF571}" type="presOf" srcId="{558B7BEB-3509-43FD-9254-001849001798}" destId="{0A3EA94F-F385-4D45-9D3E-EE5C537FB425}" srcOrd="0" destOrd="0" presId="urn:microsoft.com/office/officeart/2005/8/layout/hierarchy4"/>
    <dgm:cxn modelId="{41651AE2-F27B-4542-A8B9-C11388B7E7A1}" srcId="{2D68975B-D810-4B58-B67C-D0CEB246F3A4}" destId="{558B7BEB-3509-43FD-9254-001849001798}" srcOrd="0" destOrd="0" parTransId="{E9F7C4C2-AB9D-4EA2-92D9-D280D7FB58FC}" sibTransId="{33362053-5980-422B-9C9A-51080E78148F}"/>
    <dgm:cxn modelId="{399DDBCC-E5CF-4ECE-B109-54C41A9443EE}" srcId="{9363224C-D551-41F0-BD73-7E2D0D5E5DC7}" destId="{57B24E8C-4AFD-4EB6-92BD-8880BC5A5A3E}" srcOrd="0" destOrd="0" parTransId="{82953507-72A3-4D80-9D30-01349028C1BB}" sibTransId="{5951DAF0-433E-43C7-973C-1070052FBF33}"/>
    <dgm:cxn modelId="{B206E476-0BE1-41BC-AFBE-957DBD7E13CE}" type="presOf" srcId="{9363224C-D551-41F0-BD73-7E2D0D5E5DC7}" destId="{F185953E-A8AF-4A78-8F99-00C09239166A}" srcOrd="0" destOrd="0" presId="urn:microsoft.com/office/officeart/2005/8/layout/hierarchy4"/>
    <dgm:cxn modelId="{DC24FCFE-F111-4371-A86D-6E37A5EC98D2}" type="presOf" srcId="{2D68975B-D810-4B58-B67C-D0CEB246F3A4}" destId="{1E57855E-F9A7-46AD-ADE6-78EFB416BD8A}" srcOrd="0" destOrd="0" presId="urn:microsoft.com/office/officeart/2005/8/layout/hierarchy4"/>
    <dgm:cxn modelId="{B7F55C06-2482-4F99-AC5F-8C7A99739D19}" type="presOf" srcId="{0F4F5CAF-D464-49C9-BEF1-7E5A439F64D6}" destId="{E8FD7203-5578-41EA-A194-54344E8BAC34}" srcOrd="0" destOrd="0" presId="urn:microsoft.com/office/officeart/2005/8/layout/hierarchy4"/>
    <dgm:cxn modelId="{DB5159D6-C645-49A8-A0C9-43FC0571CCF6}" srcId="{57B24E8C-4AFD-4EB6-92BD-8880BC5A5A3E}" destId="{0F4F5CAF-D464-49C9-BEF1-7E5A439F64D6}" srcOrd="1" destOrd="0" parTransId="{A52DAA05-2BBD-483C-BF26-0463FB36AA79}" sibTransId="{E077B72F-D97B-4D24-9C1E-13D15B9D55E6}"/>
    <dgm:cxn modelId="{43B24FE7-464D-44BC-B811-2AF03FA863AB}" type="presParOf" srcId="{F185953E-A8AF-4A78-8F99-00C09239166A}" destId="{95A50869-2D37-4575-851C-3714B8C2008E}" srcOrd="0" destOrd="0" presId="urn:microsoft.com/office/officeart/2005/8/layout/hierarchy4"/>
    <dgm:cxn modelId="{65E6EC2D-B2FF-4086-AD30-CE595442B5B4}" type="presParOf" srcId="{95A50869-2D37-4575-851C-3714B8C2008E}" destId="{FE06A7CC-CBE8-4237-93D0-00365C0D1411}" srcOrd="0" destOrd="0" presId="urn:microsoft.com/office/officeart/2005/8/layout/hierarchy4"/>
    <dgm:cxn modelId="{3A99D8C2-76CC-4A56-A681-374752731878}" type="presParOf" srcId="{95A50869-2D37-4575-851C-3714B8C2008E}" destId="{432CDD9D-1736-4CC4-8214-1A8D230A045C}" srcOrd="1" destOrd="0" presId="urn:microsoft.com/office/officeart/2005/8/layout/hierarchy4"/>
    <dgm:cxn modelId="{0A4C44A5-58DA-4198-AD23-B6D78B80919D}" type="presParOf" srcId="{95A50869-2D37-4575-851C-3714B8C2008E}" destId="{BB0EE0F6-06FD-4BDB-A7DF-01949F89CD34}" srcOrd="2" destOrd="0" presId="urn:microsoft.com/office/officeart/2005/8/layout/hierarchy4"/>
    <dgm:cxn modelId="{4263D19E-0465-4979-875A-108B3A8DD40F}" type="presParOf" srcId="{BB0EE0F6-06FD-4BDB-A7DF-01949F89CD34}" destId="{28EBBE33-0B9B-4E6A-BD52-E4AC091716A9}" srcOrd="0" destOrd="0" presId="urn:microsoft.com/office/officeart/2005/8/layout/hierarchy4"/>
    <dgm:cxn modelId="{A82701DD-2D99-4388-A211-1C719317D06B}" type="presParOf" srcId="{28EBBE33-0B9B-4E6A-BD52-E4AC091716A9}" destId="{1E57855E-F9A7-46AD-ADE6-78EFB416BD8A}" srcOrd="0" destOrd="0" presId="urn:microsoft.com/office/officeart/2005/8/layout/hierarchy4"/>
    <dgm:cxn modelId="{52C7C0E5-AC48-4055-AC8B-CE6842730600}" type="presParOf" srcId="{28EBBE33-0B9B-4E6A-BD52-E4AC091716A9}" destId="{57DFA1DF-1F1E-4BE0-B48A-64C9DE71D9D2}" srcOrd="1" destOrd="0" presId="urn:microsoft.com/office/officeart/2005/8/layout/hierarchy4"/>
    <dgm:cxn modelId="{7E624E45-80BD-4143-9E8F-8E26E667E76A}" type="presParOf" srcId="{28EBBE33-0B9B-4E6A-BD52-E4AC091716A9}" destId="{CE789FF2-9ED2-4EA0-91B4-D8BE9121FDEE}" srcOrd="2" destOrd="0" presId="urn:microsoft.com/office/officeart/2005/8/layout/hierarchy4"/>
    <dgm:cxn modelId="{0C09160B-F8C2-422A-9259-CCC68A6416AE}" type="presParOf" srcId="{CE789FF2-9ED2-4EA0-91B4-D8BE9121FDEE}" destId="{AFB8819E-C5D3-4860-850C-039A13C23A15}" srcOrd="0" destOrd="0" presId="urn:microsoft.com/office/officeart/2005/8/layout/hierarchy4"/>
    <dgm:cxn modelId="{C65D0691-9EE0-4AD4-8435-ECA76C4936D2}" type="presParOf" srcId="{AFB8819E-C5D3-4860-850C-039A13C23A15}" destId="{0A3EA94F-F385-4D45-9D3E-EE5C537FB425}" srcOrd="0" destOrd="0" presId="urn:microsoft.com/office/officeart/2005/8/layout/hierarchy4"/>
    <dgm:cxn modelId="{F7972E42-F29E-47F5-9424-617E5983A800}" type="presParOf" srcId="{AFB8819E-C5D3-4860-850C-039A13C23A15}" destId="{9FC6B7A4-73F1-44FB-AFCB-E56A11F9EB4A}" srcOrd="1" destOrd="0" presId="urn:microsoft.com/office/officeart/2005/8/layout/hierarchy4"/>
    <dgm:cxn modelId="{407A323E-0F96-47B7-B10F-BDB3F59D5B0D}" type="presParOf" srcId="{BB0EE0F6-06FD-4BDB-A7DF-01949F89CD34}" destId="{2DEC7604-4FBF-442C-9D8D-D3506C631BF5}" srcOrd="1" destOrd="0" presId="urn:microsoft.com/office/officeart/2005/8/layout/hierarchy4"/>
    <dgm:cxn modelId="{ABBCE7E9-09C0-4394-8847-8FB65BD31D42}" type="presParOf" srcId="{BB0EE0F6-06FD-4BDB-A7DF-01949F89CD34}" destId="{814C87E9-B337-4579-A19C-5A70CCF98380}" srcOrd="2" destOrd="0" presId="urn:microsoft.com/office/officeart/2005/8/layout/hierarchy4"/>
    <dgm:cxn modelId="{FFE69802-0396-4DF9-8C7C-0309B2B8EE65}" type="presParOf" srcId="{814C87E9-B337-4579-A19C-5A70CCF98380}" destId="{E8FD7203-5578-41EA-A194-54344E8BAC34}" srcOrd="0" destOrd="0" presId="urn:microsoft.com/office/officeart/2005/8/layout/hierarchy4"/>
    <dgm:cxn modelId="{E2270DCD-C6A3-49C5-895E-4800BB6C5B90}" type="presParOf" srcId="{814C87E9-B337-4579-A19C-5A70CCF98380}" destId="{DBA85786-62AC-4686-A9BC-56E984AA473B}"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C969F52-E327-478A-A314-B440959B8F4C}" type="doc">
      <dgm:prSet loTypeId="urn:microsoft.com/office/officeart/2008/layout/VerticalCurvedList" loCatId="list" qsTypeId="urn:microsoft.com/office/officeart/2005/8/quickstyle/3d1" qsCatId="3D" csTypeId="urn:microsoft.com/office/officeart/2005/8/colors/accent2_4" csCatId="accent2" phldr="1"/>
      <dgm:spPr/>
      <dgm:t>
        <a:bodyPr/>
        <a:lstStyle/>
        <a:p>
          <a:endParaRPr lang="en-GB"/>
        </a:p>
      </dgm:t>
    </dgm:pt>
    <dgm:pt modelId="{82EA81E1-2668-4B80-8938-EC4EF81FDEE7}">
      <dgm:prSet phldrT="[Text]" custT="1"/>
      <dgm:spPr>
        <a:solidFill>
          <a:schemeClr val="accent4">
            <a:lumMod val="60000"/>
            <a:lumOff val="40000"/>
          </a:schemeClr>
        </a:solidFill>
      </dgm:spPr>
      <dgm:t>
        <a:bodyPr/>
        <a:lstStyle/>
        <a:p>
          <a:pPr algn="l"/>
          <a:r>
            <a:rPr lang="en-GB" sz="1800" dirty="0" smtClean="0">
              <a:solidFill>
                <a:schemeClr val="tx1"/>
              </a:solidFill>
              <a:effectLst/>
              <a:latin typeface="+mn-lt"/>
              <a:ea typeface="+mn-ea"/>
              <a:cs typeface="+mn-cs"/>
            </a:rPr>
            <a:t>This verse is a challenge for us not to be Muslims in mere name but try and follow the Holy Prophet (pbuh).</a:t>
          </a:r>
          <a:endParaRPr lang="en-GB" sz="1800" dirty="0"/>
        </a:p>
      </dgm:t>
    </dgm:pt>
    <dgm:pt modelId="{3594DB99-63C2-462B-8354-A5EC2CBFB485}" type="parTrans" cxnId="{795F7B9F-3D96-4FB4-8828-1096994BACE0}">
      <dgm:prSet/>
      <dgm:spPr/>
      <dgm:t>
        <a:bodyPr/>
        <a:lstStyle/>
        <a:p>
          <a:pPr algn="ctr"/>
          <a:endParaRPr lang="en-GB" sz="1800"/>
        </a:p>
      </dgm:t>
    </dgm:pt>
    <dgm:pt modelId="{9BA4B282-B70A-445F-99DA-1E41FB0B73B8}" type="sibTrans" cxnId="{795F7B9F-3D96-4FB4-8828-1096994BACE0}">
      <dgm:prSet/>
      <dgm:spPr/>
      <dgm:t>
        <a:bodyPr/>
        <a:lstStyle/>
        <a:p>
          <a:pPr algn="ctr"/>
          <a:endParaRPr lang="en-GB" sz="1800"/>
        </a:p>
      </dgm:t>
    </dgm:pt>
    <dgm:pt modelId="{DCFC3AAA-B611-481D-A593-208D02C96CFF}">
      <dgm:prSet phldrT="[Text]" custT="1"/>
      <dgm:spPr>
        <a:solidFill>
          <a:schemeClr val="accent2">
            <a:lumMod val="75000"/>
          </a:schemeClr>
        </a:solidFill>
      </dgm:spPr>
      <dgm:t>
        <a:bodyPr/>
        <a:lstStyle/>
        <a:p>
          <a:pPr algn="ctr"/>
          <a:r>
            <a:rPr lang="en-GB" sz="1800" dirty="0" smtClean="0">
              <a:solidFill>
                <a:schemeClr val="tx1"/>
              </a:solidFill>
              <a:effectLst/>
              <a:latin typeface="+mn-lt"/>
              <a:ea typeface="+mn-ea"/>
              <a:cs typeface="+mn-cs"/>
            </a:rPr>
            <a:t>If we wish to have a measure of his intercession, we must follow the blessed model of the Holy Prophet (</a:t>
          </a:r>
          <a:r>
            <a:rPr lang="en-GB" sz="1800" dirty="0" err="1" smtClean="0">
              <a:solidFill>
                <a:schemeClr val="tx1"/>
              </a:solidFill>
              <a:effectLst/>
              <a:latin typeface="+mn-lt"/>
              <a:ea typeface="+mn-ea"/>
              <a:cs typeface="+mn-cs"/>
            </a:rPr>
            <a:t>pbuh</a:t>
          </a:r>
          <a:r>
            <a:rPr lang="en-GB" sz="1800" dirty="0" smtClean="0">
              <a:solidFill>
                <a:schemeClr val="tx1"/>
              </a:solidFill>
              <a:effectLst/>
              <a:latin typeface="+mn-lt"/>
              <a:ea typeface="+mn-ea"/>
              <a:cs typeface="+mn-cs"/>
            </a:rPr>
            <a:t>) and implement the commandments of the Qur’an in our lives</a:t>
          </a:r>
          <a:endParaRPr lang="en-GB" sz="1800" dirty="0"/>
        </a:p>
      </dgm:t>
    </dgm:pt>
    <dgm:pt modelId="{97D8364E-04B5-4696-A373-97F5620067FE}" type="parTrans" cxnId="{85A9D1E6-78D4-4EC6-B9E9-0106D243A9EE}">
      <dgm:prSet/>
      <dgm:spPr/>
      <dgm:t>
        <a:bodyPr/>
        <a:lstStyle/>
        <a:p>
          <a:pPr algn="ctr"/>
          <a:endParaRPr lang="en-GB" sz="1800"/>
        </a:p>
      </dgm:t>
    </dgm:pt>
    <dgm:pt modelId="{80FC8E0E-5921-4061-B5BC-C13D6027A9EE}" type="sibTrans" cxnId="{85A9D1E6-78D4-4EC6-B9E9-0106D243A9EE}">
      <dgm:prSet/>
      <dgm:spPr/>
      <dgm:t>
        <a:bodyPr/>
        <a:lstStyle/>
        <a:p>
          <a:pPr algn="ctr"/>
          <a:endParaRPr lang="en-GB" sz="1800"/>
        </a:p>
      </dgm:t>
    </dgm:pt>
    <dgm:pt modelId="{73C532CC-9696-4AFF-AB92-05D41AA50ECE}" type="pres">
      <dgm:prSet presAssocID="{0C969F52-E327-478A-A314-B440959B8F4C}" presName="Name0" presStyleCnt="0">
        <dgm:presLayoutVars>
          <dgm:chMax val="7"/>
          <dgm:chPref val="7"/>
          <dgm:dir/>
        </dgm:presLayoutVars>
      </dgm:prSet>
      <dgm:spPr/>
      <dgm:t>
        <a:bodyPr/>
        <a:lstStyle/>
        <a:p>
          <a:endParaRPr lang="en-GB"/>
        </a:p>
      </dgm:t>
    </dgm:pt>
    <dgm:pt modelId="{5B3A7AB7-0C13-4F25-B2A5-7BBC4CA8E31C}" type="pres">
      <dgm:prSet presAssocID="{0C969F52-E327-478A-A314-B440959B8F4C}" presName="Name1" presStyleCnt="0"/>
      <dgm:spPr/>
    </dgm:pt>
    <dgm:pt modelId="{990185FA-0931-4022-B394-790C29EF5E3E}" type="pres">
      <dgm:prSet presAssocID="{0C969F52-E327-478A-A314-B440959B8F4C}" presName="cycle" presStyleCnt="0"/>
      <dgm:spPr/>
    </dgm:pt>
    <dgm:pt modelId="{4391938A-A528-462B-82E7-3C7736D5D2AE}" type="pres">
      <dgm:prSet presAssocID="{0C969F52-E327-478A-A314-B440959B8F4C}" presName="srcNode" presStyleLbl="node1" presStyleIdx="0" presStyleCnt="2"/>
      <dgm:spPr/>
    </dgm:pt>
    <dgm:pt modelId="{1DE288C6-3FC9-495E-8E92-26917172A7F3}" type="pres">
      <dgm:prSet presAssocID="{0C969F52-E327-478A-A314-B440959B8F4C}" presName="conn" presStyleLbl="parChTrans1D2" presStyleIdx="0" presStyleCnt="1"/>
      <dgm:spPr/>
      <dgm:t>
        <a:bodyPr/>
        <a:lstStyle/>
        <a:p>
          <a:endParaRPr lang="en-GB"/>
        </a:p>
      </dgm:t>
    </dgm:pt>
    <dgm:pt modelId="{51964775-BABA-4CA1-B657-9C8B193AE30F}" type="pres">
      <dgm:prSet presAssocID="{0C969F52-E327-478A-A314-B440959B8F4C}" presName="extraNode" presStyleLbl="node1" presStyleIdx="0" presStyleCnt="2"/>
      <dgm:spPr/>
    </dgm:pt>
    <dgm:pt modelId="{52CE10E7-9BAD-43C1-A391-6977F7953132}" type="pres">
      <dgm:prSet presAssocID="{0C969F52-E327-478A-A314-B440959B8F4C}" presName="dstNode" presStyleLbl="node1" presStyleIdx="0" presStyleCnt="2"/>
      <dgm:spPr/>
    </dgm:pt>
    <dgm:pt modelId="{EE1B9779-CF4D-4151-853A-E7710E65184B}" type="pres">
      <dgm:prSet presAssocID="{82EA81E1-2668-4B80-8938-EC4EF81FDEE7}" presName="text_1" presStyleLbl="node1" presStyleIdx="0" presStyleCnt="2" custScaleX="60112" custLinFactNeighborX="390" custLinFactNeighborY="-15003">
        <dgm:presLayoutVars>
          <dgm:bulletEnabled val="1"/>
        </dgm:presLayoutVars>
      </dgm:prSet>
      <dgm:spPr/>
      <dgm:t>
        <a:bodyPr/>
        <a:lstStyle/>
        <a:p>
          <a:endParaRPr lang="en-GB"/>
        </a:p>
      </dgm:t>
    </dgm:pt>
    <dgm:pt modelId="{88892ACE-B04B-4B39-87AF-4148C162DFC5}" type="pres">
      <dgm:prSet presAssocID="{82EA81E1-2668-4B80-8938-EC4EF81FDEE7}" presName="accent_1" presStyleCnt="0"/>
      <dgm:spPr/>
    </dgm:pt>
    <dgm:pt modelId="{CF000A1C-FBD0-46FA-B915-572333C885D4}" type="pres">
      <dgm:prSet presAssocID="{82EA81E1-2668-4B80-8938-EC4EF81FDEE7}" presName="accentRepeatNode" presStyleLbl="solidFgAcc1" presStyleIdx="0" presStyleCnt="2"/>
      <dgm:spPr/>
    </dgm:pt>
    <dgm:pt modelId="{C0E9B8FE-B0C3-474A-8A98-3883121CB4A6}" type="pres">
      <dgm:prSet presAssocID="{DCFC3AAA-B611-481D-A593-208D02C96CFF}" presName="text_2" presStyleLbl="node1" presStyleIdx="1" presStyleCnt="2" custScaleX="71945" custScaleY="156130" custLinFactNeighborX="149" custLinFactNeighborY="-22508">
        <dgm:presLayoutVars>
          <dgm:bulletEnabled val="1"/>
        </dgm:presLayoutVars>
      </dgm:prSet>
      <dgm:spPr/>
      <dgm:t>
        <a:bodyPr/>
        <a:lstStyle/>
        <a:p>
          <a:endParaRPr lang="en-GB"/>
        </a:p>
      </dgm:t>
    </dgm:pt>
    <dgm:pt modelId="{FE2B20ED-9EE5-42FB-849D-D5F5AC6ACC62}" type="pres">
      <dgm:prSet presAssocID="{DCFC3AAA-B611-481D-A593-208D02C96CFF}" presName="accent_2" presStyleCnt="0"/>
      <dgm:spPr/>
    </dgm:pt>
    <dgm:pt modelId="{848DB7DC-8623-4818-8B15-FF29CDF5F503}" type="pres">
      <dgm:prSet presAssocID="{DCFC3AAA-B611-481D-A593-208D02C96CFF}" presName="accentRepeatNode" presStyleLbl="solidFgAcc1" presStyleIdx="1" presStyleCnt="2"/>
      <dgm:spPr/>
    </dgm:pt>
  </dgm:ptLst>
  <dgm:cxnLst>
    <dgm:cxn modelId="{795F7B9F-3D96-4FB4-8828-1096994BACE0}" srcId="{0C969F52-E327-478A-A314-B440959B8F4C}" destId="{82EA81E1-2668-4B80-8938-EC4EF81FDEE7}" srcOrd="0" destOrd="0" parTransId="{3594DB99-63C2-462B-8354-A5EC2CBFB485}" sibTransId="{9BA4B282-B70A-445F-99DA-1E41FB0B73B8}"/>
    <dgm:cxn modelId="{242E47B1-87CC-47FA-89ED-06C3FA94416D}" type="presOf" srcId="{DCFC3AAA-B611-481D-A593-208D02C96CFF}" destId="{C0E9B8FE-B0C3-474A-8A98-3883121CB4A6}" srcOrd="0" destOrd="0" presId="urn:microsoft.com/office/officeart/2008/layout/VerticalCurvedList"/>
    <dgm:cxn modelId="{EAAA5FF3-26F7-456B-870F-1C9BCC42D3D9}" type="presOf" srcId="{9BA4B282-B70A-445F-99DA-1E41FB0B73B8}" destId="{1DE288C6-3FC9-495E-8E92-26917172A7F3}" srcOrd="0" destOrd="0" presId="urn:microsoft.com/office/officeart/2008/layout/VerticalCurvedList"/>
    <dgm:cxn modelId="{85A9D1E6-78D4-4EC6-B9E9-0106D243A9EE}" srcId="{0C969F52-E327-478A-A314-B440959B8F4C}" destId="{DCFC3AAA-B611-481D-A593-208D02C96CFF}" srcOrd="1" destOrd="0" parTransId="{97D8364E-04B5-4696-A373-97F5620067FE}" sibTransId="{80FC8E0E-5921-4061-B5BC-C13D6027A9EE}"/>
    <dgm:cxn modelId="{C9BC71A7-1EF1-473C-A68F-000CEA81493B}" type="presOf" srcId="{82EA81E1-2668-4B80-8938-EC4EF81FDEE7}" destId="{EE1B9779-CF4D-4151-853A-E7710E65184B}" srcOrd="0" destOrd="0" presId="urn:microsoft.com/office/officeart/2008/layout/VerticalCurvedList"/>
    <dgm:cxn modelId="{6C6734A5-8DF6-4A88-85E3-6907C64718C2}" type="presOf" srcId="{0C969F52-E327-478A-A314-B440959B8F4C}" destId="{73C532CC-9696-4AFF-AB92-05D41AA50ECE}" srcOrd="0" destOrd="0" presId="urn:microsoft.com/office/officeart/2008/layout/VerticalCurvedList"/>
    <dgm:cxn modelId="{95FAC442-1E68-4433-ADAE-80CC980A74D2}" type="presParOf" srcId="{73C532CC-9696-4AFF-AB92-05D41AA50ECE}" destId="{5B3A7AB7-0C13-4F25-B2A5-7BBC4CA8E31C}" srcOrd="0" destOrd="0" presId="urn:microsoft.com/office/officeart/2008/layout/VerticalCurvedList"/>
    <dgm:cxn modelId="{29961ECC-2C49-4431-B0C1-5140E3C5E39E}" type="presParOf" srcId="{5B3A7AB7-0C13-4F25-B2A5-7BBC4CA8E31C}" destId="{990185FA-0931-4022-B394-790C29EF5E3E}" srcOrd="0" destOrd="0" presId="urn:microsoft.com/office/officeart/2008/layout/VerticalCurvedList"/>
    <dgm:cxn modelId="{2BDD18D8-F0E1-42FF-9D06-4DFDF619FF55}" type="presParOf" srcId="{990185FA-0931-4022-B394-790C29EF5E3E}" destId="{4391938A-A528-462B-82E7-3C7736D5D2AE}" srcOrd="0" destOrd="0" presId="urn:microsoft.com/office/officeart/2008/layout/VerticalCurvedList"/>
    <dgm:cxn modelId="{8CDA223F-7CB8-49E1-ACC5-4F11CDDA8D6B}" type="presParOf" srcId="{990185FA-0931-4022-B394-790C29EF5E3E}" destId="{1DE288C6-3FC9-495E-8E92-26917172A7F3}" srcOrd="1" destOrd="0" presId="urn:microsoft.com/office/officeart/2008/layout/VerticalCurvedList"/>
    <dgm:cxn modelId="{F1AC9C3F-5C9D-46F6-89CD-62C437308231}" type="presParOf" srcId="{990185FA-0931-4022-B394-790C29EF5E3E}" destId="{51964775-BABA-4CA1-B657-9C8B193AE30F}" srcOrd="2" destOrd="0" presId="urn:microsoft.com/office/officeart/2008/layout/VerticalCurvedList"/>
    <dgm:cxn modelId="{12BFFD48-4E7F-4B07-B43B-CD4AF964DAE7}" type="presParOf" srcId="{990185FA-0931-4022-B394-790C29EF5E3E}" destId="{52CE10E7-9BAD-43C1-A391-6977F7953132}" srcOrd="3" destOrd="0" presId="urn:microsoft.com/office/officeart/2008/layout/VerticalCurvedList"/>
    <dgm:cxn modelId="{7EBFC745-F361-47C5-8F93-2FF125DD37FA}" type="presParOf" srcId="{5B3A7AB7-0C13-4F25-B2A5-7BBC4CA8E31C}" destId="{EE1B9779-CF4D-4151-853A-E7710E65184B}" srcOrd="1" destOrd="0" presId="urn:microsoft.com/office/officeart/2008/layout/VerticalCurvedList"/>
    <dgm:cxn modelId="{DB8D4446-1AEE-49FF-A04E-15163FBE45DB}" type="presParOf" srcId="{5B3A7AB7-0C13-4F25-B2A5-7BBC4CA8E31C}" destId="{88892ACE-B04B-4B39-87AF-4148C162DFC5}" srcOrd="2" destOrd="0" presId="urn:microsoft.com/office/officeart/2008/layout/VerticalCurvedList"/>
    <dgm:cxn modelId="{E2BE1ECF-D838-4C93-A1CE-E08F03E56CA1}" type="presParOf" srcId="{88892ACE-B04B-4B39-87AF-4148C162DFC5}" destId="{CF000A1C-FBD0-46FA-B915-572333C885D4}" srcOrd="0" destOrd="0" presId="urn:microsoft.com/office/officeart/2008/layout/VerticalCurvedList"/>
    <dgm:cxn modelId="{C49CDEC2-6E5F-4FF1-945C-BDCC0C967F61}" type="presParOf" srcId="{5B3A7AB7-0C13-4F25-B2A5-7BBC4CA8E31C}" destId="{C0E9B8FE-B0C3-474A-8A98-3883121CB4A6}" srcOrd="3" destOrd="0" presId="urn:microsoft.com/office/officeart/2008/layout/VerticalCurvedList"/>
    <dgm:cxn modelId="{AFF656AC-4A32-4DBE-A067-A98BD4F5BD9F}" type="presParOf" srcId="{5B3A7AB7-0C13-4F25-B2A5-7BBC4CA8E31C}" destId="{FE2B20ED-9EE5-42FB-849D-D5F5AC6ACC62}" srcOrd="4" destOrd="0" presId="urn:microsoft.com/office/officeart/2008/layout/VerticalCurvedList"/>
    <dgm:cxn modelId="{83EF9109-343D-4F13-9681-3FCD73F02C4C}" type="presParOf" srcId="{FE2B20ED-9EE5-42FB-849D-D5F5AC6ACC62}" destId="{848DB7DC-8623-4818-8B15-FF29CDF5F503}"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F51F56-F2A9-4F47-97E1-90FC209DE1A1}">
      <dsp:nvSpPr>
        <dsp:cNvPr id="0" name=""/>
        <dsp:cNvSpPr/>
      </dsp:nvSpPr>
      <dsp:spPr>
        <a:xfrm>
          <a:off x="0" y="0"/>
          <a:ext cx="8534400" cy="1204317"/>
        </a:xfrm>
        <a:prstGeom prst="roundRect">
          <a:avLst>
            <a:gd name="adj" fmla="val 10000"/>
          </a:avLst>
        </a:prstGeom>
        <a:gradFill rotWithShape="0">
          <a:gsLst>
            <a:gs pos="0">
              <a:schemeClr val="accent1">
                <a:shade val="50000"/>
                <a:hueOff val="0"/>
                <a:satOff val="0"/>
                <a:lumOff val="0"/>
                <a:alphaOff val="0"/>
                <a:shade val="51000"/>
                <a:satMod val="130000"/>
              </a:schemeClr>
            </a:gs>
            <a:gs pos="80000">
              <a:schemeClr val="accent1">
                <a:shade val="50000"/>
                <a:hueOff val="0"/>
                <a:satOff val="0"/>
                <a:lumOff val="0"/>
                <a:alphaOff val="0"/>
                <a:shade val="93000"/>
                <a:satMod val="130000"/>
              </a:schemeClr>
            </a:gs>
            <a:gs pos="100000">
              <a:schemeClr val="accent1">
                <a:shade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kern="1200" dirty="0" err="1" smtClean="0"/>
            <a:t>Hudhur</a:t>
          </a:r>
          <a:r>
            <a:rPr lang="en-GB" sz="1800" kern="1200" dirty="0" smtClean="0"/>
            <a:t> (aba) recited </a:t>
          </a:r>
          <a:r>
            <a:rPr lang="en-GB" sz="1800" i="1" kern="1200" dirty="0" err="1" smtClean="0"/>
            <a:t>Ayatul</a:t>
          </a:r>
          <a:r>
            <a:rPr lang="en-GB" sz="1800" kern="1200" dirty="0" smtClean="0"/>
            <a:t> </a:t>
          </a:r>
          <a:r>
            <a:rPr lang="en-GB" sz="1800" i="1" kern="1200" dirty="0" err="1" smtClean="0"/>
            <a:t>Kursi</a:t>
          </a:r>
          <a:r>
            <a:rPr lang="en-GB" sz="1800" kern="1200" dirty="0" smtClean="0"/>
            <a:t> at the beginning of his Friday Sermon and gave a discourse on the correct Islamic viewpoint of intercession. </a:t>
          </a:r>
          <a:endParaRPr lang="en-GB" sz="1800" b="0" u="none" kern="1200" dirty="0"/>
        </a:p>
      </dsp:txBody>
      <dsp:txXfrm>
        <a:off x="1827311" y="0"/>
        <a:ext cx="6707088" cy="1204317"/>
      </dsp:txXfrm>
    </dsp:sp>
    <dsp:sp modelId="{13754A47-8F55-4C86-A11E-1C880B5A0F99}">
      <dsp:nvSpPr>
        <dsp:cNvPr id="0" name=""/>
        <dsp:cNvSpPr/>
      </dsp:nvSpPr>
      <dsp:spPr>
        <a:xfrm>
          <a:off x="120431" y="120431"/>
          <a:ext cx="1706880" cy="963453"/>
        </a:xfrm>
        <a:prstGeom prst="roundRect">
          <a:avLst>
            <a:gd name="adj" fmla="val 10000"/>
          </a:avLst>
        </a:prstGeom>
        <a:gradFill rotWithShape="0">
          <a:gsLst>
            <a:gs pos="0">
              <a:schemeClr val="accent1">
                <a:tint val="50000"/>
                <a:hueOff val="0"/>
                <a:satOff val="0"/>
                <a:lumOff val="0"/>
                <a:alphaOff val="0"/>
                <a:shade val="51000"/>
                <a:satMod val="130000"/>
              </a:schemeClr>
            </a:gs>
            <a:gs pos="80000">
              <a:schemeClr val="accent1">
                <a:tint val="50000"/>
                <a:hueOff val="0"/>
                <a:satOff val="0"/>
                <a:lumOff val="0"/>
                <a:alphaOff val="0"/>
                <a:shade val="93000"/>
                <a:satMod val="130000"/>
              </a:schemeClr>
            </a:gs>
            <a:gs pos="100000">
              <a:schemeClr val="accent1">
                <a:tint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BA6914FF-CE80-4A93-9A46-63ACD6751986}">
      <dsp:nvSpPr>
        <dsp:cNvPr id="0" name=""/>
        <dsp:cNvSpPr/>
      </dsp:nvSpPr>
      <dsp:spPr>
        <a:xfrm>
          <a:off x="0" y="1324749"/>
          <a:ext cx="8534400" cy="1204317"/>
        </a:xfrm>
        <a:prstGeom prst="roundRect">
          <a:avLst>
            <a:gd name="adj" fmla="val 10000"/>
          </a:avLst>
        </a:prstGeom>
        <a:gradFill rotWithShape="0">
          <a:gsLst>
            <a:gs pos="0">
              <a:schemeClr val="accent1">
                <a:shade val="50000"/>
                <a:hueOff val="159245"/>
                <a:satOff val="-3236"/>
                <a:lumOff val="20826"/>
                <a:alphaOff val="0"/>
                <a:shade val="51000"/>
                <a:satMod val="130000"/>
              </a:schemeClr>
            </a:gs>
            <a:gs pos="80000">
              <a:schemeClr val="accent1">
                <a:shade val="50000"/>
                <a:hueOff val="159245"/>
                <a:satOff val="-3236"/>
                <a:lumOff val="20826"/>
                <a:alphaOff val="0"/>
                <a:shade val="93000"/>
                <a:satMod val="130000"/>
              </a:schemeClr>
            </a:gs>
            <a:gs pos="100000">
              <a:schemeClr val="accent1">
                <a:shade val="50000"/>
                <a:hueOff val="159245"/>
                <a:satOff val="-3236"/>
                <a:lumOff val="2082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kern="1200" dirty="0" smtClean="0"/>
            <a:t>God alone is worthy of worship, therefore if one wishes to seek the beneficence of intercession, one should avoid open and hidden, overt and covert </a:t>
          </a:r>
          <a:r>
            <a:rPr lang="en-GB" sz="1800" i="1" kern="1200" dirty="0" smtClean="0"/>
            <a:t>shirk</a:t>
          </a:r>
          <a:r>
            <a:rPr lang="en-GB" sz="1800" kern="1200" dirty="0" smtClean="0"/>
            <a:t>. </a:t>
          </a:r>
          <a:endParaRPr lang="en-GB" sz="1800" i="1" kern="1200" dirty="0"/>
        </a:p>
      </dsp:txBody>
      <dsp:txXfrm>
        <a:off x="1827311" y="1324749"/>
        <a:ext cx="6707088" cy="1204317"/>
      </dsp:txXfrm>
    </dsp:sp>
    <dsp:sp modelId="{6B96328D-C476-4F10-A6D3-C50723E786F6}">
      <dsp:nvSpPr>
        <dsp:cNvPr id="0" name=""/>
        <dsp:cNvSpPr/>
      </dsp:nvSpPr>
      <dsp:spPr>
        <a:xfrm>
          <a:off x="120431" y="1445180"/>
          <a:ext cx="1706880" cy="963453"/>
        </a:xfrm>
        <a:prstGeom prst="roundRect">
          <a:avLst>
            <a:gd name="adj" fmla="val 10000"/>
          </a:avLst>
        </a:prstGeom>
        <a:gradFill rotWithShape="0">
          <a:gsLst>
            <a:gs pos="0">
              <a:schemeClr val="accent1">
                <a:tint val="50000"/>
                <a:hueOff val="-4023"/>
                <a:satOff val="180"/>
                <a:lumOff val="-713"/>
                <a:alphaOff val="0"/>
                <a:shade val="51000"/>
                <a:satMod val="130000"/>
              </a:schemeClr>
            </a:gs>
            <a:gs pos="80000">
              <a:schemeClr val="accent1">
                <a:tint val="50000"/>
                <a:hueOff val="-4023"/>
                <a:satOff val="180"/>
                <a:lumOff val="-713"/>
                <a:alphaOff val="0"/>
                <a:shade val="93000"/>
                <a:satMod val="130000"/>
              </a:schemeClr>
            </a:gs>
            <a:gs pos="100000">
              <a:schemeClr val="accent1">
                <a:tint val="50000"/>
                <a:hueOff val="-4023"/>
                <a:satOff val="180"/>
                <a:lumOff val="-71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E84AD649-0F65-405E-A14D-D289F49A1AC5}">
      <dsp:nvSpPr>
        <dsp:cNvPr id="0" name=""/>
        <dsp:cNvSpPr/>
      </dsp:nvSpPr>
      <dsp:spPr>
        <a:xfrm>
          <a:off x="0" y="2590799"/>
          <a:ext cx="8534400" cy="1204317"/>
        </a:xfrm>
        <a:prstGeom prst="roundRect">
          <a:avLst>
            <a:gd name="adj" fmla="val 10000"/>
          </a:avLst>
        </a:prstGeom>
        <a:gradFill rotWithShape="0">
          <a:gsLst>
            <a:gs pos="0">
              <a:schemeClr val="accent1">
                <a:shade val="50000"/>
                <a:hueOff val="318489"/>
                <a:satOff val="-6473"/>
                <a:lumOff val="41652"/>
                <a:alphaOff val="0"/>
                <a:shade val="51000"/>
                <a:satMod val="130000"/>
              </a:schemeClr>
            </a:gs>
            <a:gs pos="80000">
              <a:schemeClr val="accent1">
                <a:shade val="50000"/>
                <a:hueOff val="318489"/>
                <a:satOff val="-6473"/>
                <a:lumOff val="41652"/>
                <a:alphaOff val="0"/>
                <a:shade val="93000"/>
                <a:satMod val="130000"/>
              </a:schemeClr>
            </a:gs>
            <a:gs pos="100000">
              <a:schemeClr val="accent1">
                <a:shade val="50000"/>
                <a:hueOff val="318489"/>
                <a:satOff val="-6473"/>
                <a:lumOff val="4165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kern="1200" dirty="0" smtClean="0">
              <a:solidFill>
                <a:schemeClr val="tx1"/>
              </a:solidFill>
            </a:rPr>
            <a:t>If we wish to have a measure of his intercession, we must follow the blessed model of the Holy Prophet (peace and blessings of Allah be on him) and implement the commandments of the Qur’an in our lives</a:t>
          </a:r>
          <a:endParaRPr lang="en-GB" sz="1800" kern="1200" dirty="0">
            <a:solidFill>
              <a:schemeClr val="tx1"/>
            </a:solidFill>
          </a:endParaRPr>
        </a:p>
      </dsp:txBody>
      <dsp:txXfrm>
        <a:off x="1827311" y="2590799"/>
        <a:ext cx="6707088" cy="1204317"/>
      </dsp:txXfrm>
    </dsp:sp>
    <dsp:sp modelId="{9C018824-A47D-4517-8A77-735826720ACD}">
      <dsp:nvSpPr>
        <dsp:cNvPr id="0" name=""/>
        <dsp:cNvSpPr/>
      </dsp:nvSpPr>
      <dsp:spPr>
        <a:xfrm>
          <a:off x="120431" y="2769930"/>
          <a:ext cx="1706880" cy="963453"/>
        </a:xfrm>
        <a:prstGeom prst="roundRect">
          <a:avLst>
            <a:gd name="adj" fmla="val 10000"/>
          </a:avLst>
        </a:prstGeom>
        <a:gradFill rotWithShape="0">
          <a:gsLst>
            <a:gs pos="0">
              <a:schemeClr val="accent1">
                <a:tint val="50000"/>
                <a:hueOff val="-8046"/>
                <a:satOff val="360"/>
                <a:lumOff val="-1426"/>
                <a:alphaOff val="0"/>
                <a:shade val="51000"/>
                <a:satMod val="130000"/>
              </a:schemeClr>
            </a:gs>
            <a:gs pos="80000">
              <a:schemeClr val="accent1">
                <a:tint val="50000"/>
                <a:hueOff val="-8046"/>
                <a:satOff val="360"/>
                <a:lumOff val="-1426"/>
                <a:alphaOff val="0"/>
                <a:shade val="93000"/>
                <a:satMod val="130000"/>
              </a:schemeClr>
            </a:gs>
            <a:gs pos="100000">
              <a:schemeClr val="accent1">
                <a:tint val="50000"/>
                <a:hueOff val="-8046"/>
                <a:satOff val="360"/>
                <a:lumOff val="-142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F9D54F86-FACB-4803-826E-4D4858FCDC92}">
      <dsp:nvSpPr>
        <dsp:cNvPr id="0" name=""/>
        <dsp:cNvSpPr/>
      </dsp:nvSpPr>
      <dsp:spPr>
        <a:xfrm>
          <a:off x="0" y="3922172"/>
          <a:ext cx="8534400" cy="1204317"/>
        </a:xfrm>
        <a:prstGeom prst="roundRect">
          <a:avLst>
            <a:gd name="adj" fmla="val 10000"/>
          </a:avLst>
        </a:prstGeom>
        <a:gradFill rotWithShape="0">
          <a:gsLst>
            <a:gs pos="0">
              <a:schemeClr val="accent1">
                <a:shade val="50000"/>
                <a:hueOff val="159245"/>
                <a:satOff val="-3236"/>
                <a:lumOff val="20826"/>
                <a:alphaOff val="0"/>
                <a:shade val="51000"/>
                <a:satMod val="130000"/>
              </a:schemeClr>
            </a:gs>
            <a:gs pos="80000">
              <a:schemeClr val="accent1">
                <a:shade val="50000"/>
                <a:hueOff val="159245"/>
                <a:satOff val="-3236"/>
                <a:lumOff val="20826"/>
                <a:alphaOff val="0"/>
                <a:shade val="93000"/>
                <a:satMod val="130000"/>
              </a:schemeClr>
            </a:gs>
            <a:gs pos="100000">
              <a:schemeClr val="accent1">
                <a:shade val="50000"/>
                <a:hueOff val="159245"/>
                <a:satOff val="-3236"/>
                <a:lumOff val="2082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kern="1200" dirty="0" err="1" smtClean="0"/>
            <a:t>Hudhur</a:t>
          </a:r>
          <a:r>
            <a:rPr lang="en-GB" sz="1800" kern="1200" dirty="0" smtClean="0"/>
            <a:t> (aba) prayed that may God truly make us and our generations to come, part of the </a:t>
          </a:r>
          <a:r>
            <a:rPr lang="en-GB" sz="1800" i="1" kern="1200" dirty="0" err="1" smtClean="0"/>
            <a:t>Ummah</a:t>
          </a:r>
          <a:r>
            <a:rPr lang="en-GB" sz="1800" kern="1200" dirty="0" smtClean="0"/>
            <a:t> of the Holy Prophet (peace and blessings of Allah be on him), so that we may seek the beneficence of intercession.</a:t>
          </a:r>
          <a:endParaRPr lang="en-GB" sz="1800" kern="1200" dirty="0"/>
        </a:p>
      </dsp:txBody>
      <dsp:txXfrm>
        <a:off x="1827311" y="3922172"/>
        <a:ext cx="6707088" cy="1204317"/>
      </dsp:txXfrm>
    </dsp:sp>
    <dsp:sp modelId="{5636D13F-777A-49F5-A9B6-59B29342E9AB}">
      <dsp:nvSpPr>
        <dsp:cNvPr id="0" name=""/>
        <dsp:cNvSpPr/>
      </dsp:nvSpPr>
      <dsp:spPr>
        <a:xfrm>
          <a:off x="120431" y="4094679"/>
          <a:ext cx="1706880" cy="963453"/>
        </a:xfrm>
        <a:prstGeom prst="roundRect">
          <a:avLst>
            <a:gd name="adj" fmla="val 10000"/>
          </a:avLst>
        </a:prstGeom>
        <a:gradFill rotWithShape="0">
          <a:gsLst>
            <a:gs pos="0">
              <a:schemeClr val="accent1">
                <a:tint val="50000"/>
                <a:hueOff val="-12068"/>
                <a:satOff val="540"/>
                <a:lumOff val="-2139"/>
                <a:alphaOff val="0"/>
                <a:shade val="51000"/>
                <a:satMod val="130000"/>
              </a:schemeClr>
            </a:gs>
            <a:gs pos="80000">
              <a:schemeClr val="accent1">
                <a:tint val="50000"/>
                <a:hueOff val="-12068"/>
                <a:satOff val="540"/>
                <a:lumOff val="-2139"/>
                <a:alphaOff val="0"/>
                <a:shade val="93000"/>
                <a:satMod val="130000"/>
              </a:schemeClr>
            </a:gs>
            <a:gs pos="100000">
              <a:schemeClr val="accent1">
                <a:tint val="50000"/>
                <a:hueOff val="-12068"/>
                <a:satOff val="540"/>
                <a:lumOff val="-213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822E56-4BC3-4BA7-9CD8-2F0637589B11}">
      <dsp:nvSpPr>
        <dsp:cNvPr id="0" name=""/>
        <dsp:cNvSpPr/>
      </dsp:nvSpPr>
      <dsp:spPr>
        <a:xfrm>
          <a:off x="27391" y="350523"/>
          <a:ext cx="7134686" cy="944873"/>
        </a:xfrm>
        <a:prstGeom prst="roundRect">
          <a:avLst>
            <a:gd name="adj" fmla="val 10000"/>
          </a:avLst>
        </a:prstGeom>
        <a:gradFill rotWithShape="0">
          <a:gsLst>
            <a:gs pos="0">
              <a:schemeClr val="accent2">
                <a:shade val="50000"/>
                <a:hueOff val="0"/>
                <a:satOff val="0"/>
                <a:lumOff val="0"/>
                <a:alphaOff val="0"/>
                <a:shade val="51000"/>
                <a:satMod val="130000"/>
              </a:schemeClr>
            </a:gs>
            <a:gs pos="80000">
              <a:schemeClr val="accent2">
                <a:shade val="50000"/>
                <a:hueOff val="0"/>
                <a:satOff val="0"/>
                <a:lumOff val="0"/>
                <a:alphaOff val="0"/>
                <a:shade val="93000"/>
                <a:satMod val="130000"/>
              </a:schemeClr>
            </a:gs>
            <a:gs pos="100000">
              <a:schemeClr val="accent2">
                <a:shade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kern="1200" dirty="0" smtClean="0">
              <a:solidFill>
                <a:schemeClr val="tx1"/>
              </a:solidFill>
              <a:effectLst/>
              <a:latin typeface="+mn-lt"/>
              <a:ea typeface="+mn-ea"/>
              <a:cs typeface="+mn-cs"/>
            </a:rPr>
            <a:t>It was God’s great favour on us that He sent the true and ardent devotee of the Holy Prophet (pbuh) to  guide us</a:t>
          </a:r>
          <a:endParaRPr lang="en-GB" sz="1800" kern="1200" dirty="0"/>
        </a:p>
      </dsp:txBody>
      <dsp:txXfrm>
        <a:off x="55065" y="378197"/>
        <a:ext cx="5412475" cy="889525"/>
      </dsp:txXfrm>
    </dsp:sp>
    <dsp:sp modelId="{A8F28D3B-1F9E-44D8-8301-AEE69F4769C5}">
      <dsp:nvSpPr>
        <dsp:cNvPr id="0" name=""/>
        <dsp:cNvSpPr/>
      </dsp:nvSpPr>
      <dsp:spPr>
        <a:xfrm>
          <a:off x="533424" y="1828792"/>
          <a:ext cx="7189470" cy="914407"/>
        </a:xfrm>
        <a:prstGeom prst="roundRect">
          <a:avLst>
            <a:gd name="adj" fmla="val 10000"/>
          </a:avLst>
        </a:prstGeom>
        <a:gradFill rotWithShape="0">
          <a:gsLst>
            <a:gs pos="0">
              <a:schemeClr val="accent2">
                <a:shade val="50000"/>
                <a:hueOff val="212916"/>
                <a:satOff val="-7597"/>
                <a:lumOff val="31313"/>
                <a:alphaOff val="0"/>
                <a:shade val="51000"/>
                <a:satMod val="130000"/>
              </a:schemeClr>
            </a:gs>
            <a:gs pos="80000">
              <a:schemeClr val="accent2">
                <a:shade val="50000"/>
                <a:hueOff val="212916"/>
                <a:satOff val="-7597"/>
                <a:lumOff val="31313"/>
                <a:alphaOff val="0"/>
                <a:shade val="93000"/>
                <a:satMod val="130000"/>
              </a:schemeClr>
            </a:gs>
            <a:gs pos="100000">
              <a:schemeClr val="accent2">
                <a:shade val="50000"/>
                <a:hueOff val="212916"/>
                <a:satOff val="-7597"/>
                <a:lumOff val="3131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kern="1200" dirty="0" smtClean="0">
              <a:solidFill>
                <a:schemeClr val="tx1"/>
              </a:solidFill>
              <a:effectLst/>
              <a:latin typeface="+mn-lt"/>
              <a:ea typeface="+mn-ea"/>
              <a:cs typeface="+mn-cs"/>
            </a:rPr>
            <a:t>He was the </a:t>
          </a:r>
          <a:r>
            <a:rPr lang="en-GB" sz="1800" b="1" i="1" kern="1200" dirty="0" err="1" smtClean="0">
              <a:solidFill>
                <a:schemeClr val="tx1"/>
              </a:solidFill>
              <a:effectLst/>
              <a:latin typeface="+mn-lt"/>
              <a:ea typeface="+mn-ea"/>
              <a:cs typeface="+mn-cs"/>
            </a:rPr>
            <a:t>Hakm</a:t>
          </a:r>
          <a:r>
            <a:rPr lang="en-GB" sz="1800" b="1" kern="1200" dirty="0" smtClean="0">
              <a:solidFill>
                <a:schemeClr val="tx1"/>
              </a:solidFill>
              <a:effectLst/>
              <a:latin typeface="+mn-lt"/>
              <a:ea typeface="+mn-ea"/>
              <a:cs typeface="+mn-cs"/>
            </a:rPr>
            <a:t> (Judge) </a:t>
          </a:r>
          <a:r>
            <a:rPr lang="en-GB" sz="1800" kern="1200" dirty="0" smtClean="0">
              <a:solidFill>
                <a:schemeClr val="tx1"/>
              </a:solidFill>
              <a:effectLst/>
              <a:latin typeface="+mn-lt"/>
              <a:ea typeface="+mn-ea"/>
              <a:cs typeface="+mn-cs"/>
            </a:rPr>
            <a:t>and the </a:t>
          </a:r>
          <a:r>
            <a:rPr lang="en-GB" sz="1800" b="1" i="1" kern="1200" dirty="0" err="1" smtClean="0">
              <a:solidFill>
                <a:schemeClr val="tx1"/>
              </a:solidFill>
              <a:effectLst/>
              <a:latin typeface="+mn-lt"/>
              <a:ea typeface="+mn-ea"/>
              <a:cs typeface="+mn-cs"/>
            </a:rPr>
            <a:t>Adl</a:t>
          </a:r>
          <a:r>
            <a:rPr lang="en-GB" sz="1800" b="1" kern="1200" dirty="0" smtClean="0">
              <a:solidFill>
                <a:schemeClr val="tx1"/>
              </a:solidFill>
              <a:effectLst/>
              <a:latin typeface="+mn-lt"/>
              <a:ea typeface="+mn-ea"/>
              <a:cs typeface="+mn-cs"/>
            </a:rPr>
            <a:t> (Arbiter) </a:t>
          </a:r>
          <a:r>
            <a:rPr lang="en-GB" sz="1800" kern="1200" dirty="0" smtClean="0">
              <a:solidFill>
                <a:schemeClr val="tx1"/>
              </a:solidFill>
              <a:effectLst/>
              <a:latin typeface="+mn-lt"/>
              <a:ea typeface="+mn-ea"/>
              <a:cs typeface="+mn-cs"/>
            </a:rPr>
            <a:t>of the age </a:t>
          </a:r>
          <a:endParaRPr lang="en-GB" sz="1800" kern="1200" dirty="0">
            <a:solidFill>
              <a:srgbClr val="043A0D"/>
            </a:solidFill>
          </a:endParaRPr>
        </a:p>
      </dsp:txBody>
      <dsp:txXfrm>
        <a:off x="560206" y="1855574"/>
        <a:ext cx="5431692" cy="860843"/>
      </dsp:txXfrm>
    </dsp:sp>
    <dsp:sp modelId="{48AB5800-B5B2-43E7-B4C1-BCE59FF0376F}">
      <dsp:nvSpPr>
        <dsp:cNvPr id="0" name=""/>
        <dsp:cNvSpPr/>
      </dsp:nvSpPr>
      <dsp:spPr>
        <a:xfrm>
          <a:off x="1268729" y="3429000"/>
          <a:ext cx="7189470" cy="1249681"/>
        </a:xfrm>
        <a:prstGeom prst="roundRect">
          <a:avLst>
            <a:gd name="adj" fmla="val 10000"/>
          </a:avLst>
        </a:prstGeom>
        <a:solidFill>
          <a:schemeClr val="accent2">
            <a:lumMod val="75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kern="1200" dirty="0" smtClean="0">
              <a:solidFill>
                <a:schemeClr val="tx1"/>
              </a:solidFill>
              <a:effectLst/>
              <a:latin typeface="+mn-lt"/>
              <a:ea typeface="+mn-ea"/>
              <a:cs typeface="+mn-cs"/>
            </a:rPr>
            <a:t>He guided us precisely in light of the teaching of the Quran, which had established the Oneness of God and which tells us about the true teachings of the Holy Prophet (pbuh)</a:t>
          </a:r>
          <a:endParaRPr lang="en-GB" sz="1800" kern="1200" dirty="0">
            <a:solidFill>
              <a:schemeClr val="tx1"/>
            </a:solidFill>
          </a:endParaRPr>
        </a:p>
      </dsp:txBody>
      <dsp:txXfrm>
        <a:off x="1305331" y="3465602"/>
        <a:ext cx="5412053" cy="1176477"/>
      </dsp:txXfrm>
    </dsp:sp>
    <dsp:sp modelId="{C316615D-EA9A-4F73-B5E0-3EF2D2265154}">
      <dsp:nvSpPr>
        <dsp:cNvPr id="0" name=""/>
        <dsp:cNvSpPr/>
      </dsp:nvSpPr>
      <dsp:spPr>
        <a:xfrm>
          <a:off x="6119622" y="1248156"/>
          <a:ext cx="1069848" cy="1069848"/>
        </a:xfrm>
        <a:prstGeom prst="downArrow">
          <a:avLst>
            <a:gd name="adj1" fmla="val 55000"/>
            <a:gd name="adj2" fmla="val 45000"/>
          </a:avLst>
        </a:prstGeom>
        <a:solidFill>
          <a:schemeClr val="accent2">
            <a:alpha val="90000"/>
            <a:tint val="55000"/>
            <a:hueOff val="0"/>
            <a:satOff val="0"/>
            <a:lumOff val="0"/>
            <a:alphaOff val="0"/>
          </a:schemeClr>
        </a:solidFill>
        <a:ln w="9525" cap="flat" cmpd="sng" algn="ctr">
          <a:solidFill>
            <a:schemeClr val="accent2">
              <a:alpha val="90000"/>
              <a:tint val="55000"/>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endParaRPr lang="en-GB" sz="1800" kern="1200"/>
        </a:p>
      </dsp:txBody>
      <dsp:txXfrm>
        <a:off x="6360338" y="1248156"/>
        <a:ext cx="588416" cy="805061"/>
      </dsp:txXfrm>
    </dsp:sp>
    <dsp:sp modelId="{6DC76179-D4FE-429D-85A5-9279ABD8BE25}">
      <dsp:nvSpPr>
        <dsp:cNvPr id="0" name=""/>
        <dsp:cNvSpPr/>
      </dsp:nvSpPr>
      <dsp:spPr>
        <a:xfrm>
          <a:off x="6753987" y="3117491"/>
          <a:ext cx="1069848" cy="1149712"/>
        </a:xfrm>
        <a:prstGeom prst="downArrow">
          <a:avLst>
            <a:gd name="adj1" fmla="val 55000"/>
            <a:gd name="adj2" fmla="val 45000"/>
          </a:avLst>
        </a:prstGeom>
        <a:solidFill>
          <a:schemeClr val="accent2">
            <a:alpha val="90000"/>
            <a:tint val="55000"/>
            <a:hueOff val="0"/>
            <a:satOff val="0"/>
            <a:lumOff val="0"/>
            <a:alphaOff val="0"/>
          </a:schemeClr>
        </a:solidFill>
        <a:ln w="9525" cap="flat" cmpd="sng" algn="ctr">
          <a:solidFill>
            <a:schemeClr val="accent2">
              <a:alpha val="90000"/>
              <a:tint val="55000"/>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endParaRPr lang="en-GB" sz="1800" kern="1200"/>
        </a:p>
      </dsp:txBody>
      <dsp:txXfrm>
        <a:off x="6994703" y="3117491"/>
        <a:ext cx="588416" cy="88492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4#1">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74A01FA3-178C-4104-B985-BA5CAD289AE4}" type="datetimeFigureOut">
              <a:rPr lang="en-US"/>
              <a:pPr>
                <a:defRPr/>
              </a:pPr>
              <a:t>5/7/2011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A8B5B418-6DD1-49FC-B1F0-1FA8A05232BD}" type="slidenum">
              <a:rPr lang="en-US"/>
              <a:pPr>
                <a:defRPr/>
              </a:pPr>
              <a:t>‹#›</a:t>
            </a:fld>
            <a:endParaRPr lang="en-US"/>
          </a:p>
        </p:txBody>
      </p:sp>
    </p:spTree>
    <p:extLst>
      <p:ext uri="{BB962C8B-B14F-4D97-AF65-F5344CB8AC3E}">
        <p14:creationId xmlns:p14="http://schemas.microsoft.com/office/powerpoint/2010/main" val="318112374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sz="1200" kern="1200" dirty="0" smtClean="0">
                <a:solidFill>
                  <a:schemeClr val="tx1"/>
                </a:solidFill>
                <a:effectLst/>
                <a:latin typeface="+mn-lt"/>
                <a:ea typeface="+mn-ea"/>
                <a:cs typeface="+mn-cs"/>
              </a:rPr>
              <a:t>Hudhur recited </a:t>
            </a:r>
            <a:r>
              <a:rPr lang="en-GB" sz="1200" kern="1200" dirty="0" err="1" smtClean="0">
                <a:solidFill>
                  <a:schemeClr val="tx1"/>
                </a:solidFill>
                <a:effectLst/>
                <a:latin typeface="+mn-lt"/>
                <a:ea typeface="+mn-ea"/>
                <a:cs typeface="+mn-cs"/>
              </a:rPr>
              <a:t>Ayatul</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Kursi</a:t>
            </a:r>
            <a:r>
              <a:rPr lang="en-GB" sz="1200" kern="1200" dirty="0" smtClean="0">
                <a:solidFill>
                  <a:schemeClr val="tx1"/>
                </a:solidFill>
                <a:effectLst/>
                <a:latin typeface="+mn-lt"/>
                <a:ea typeface="+mn-ea"/>
                <a:cs typeface="+mn-cs"/>
              </a:rPr>
              <a:t> at the beginning of his Friday Sermon and gave a discourse on the correct Islamic viewpoint of intercession. The translation of </a:t>
            </a:r>
            <a:r>
              <a:rPr lang="en-GB" sz="1200" kern="1200" dirty="0" err="1" smtClean="0">
                <a:solidFill>
                  <a:schemeClr val="tx1"/>
                </a:solidFill>
                <a:effectLst/>
                <a:latin typeface="+mn-lt"/>
                <a:ea typeface="+mn-ea"/>
                <a:cs typeface="+mn-cs"/>
              </a:rPr>
              <a:t>Ayatul</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Kursi</a:t>
            </a:r>
            <a:r>
              <a:rPr lang="en-GB" sz="1200" kern="1200" dirty="0" smtClean="0">
                <a:solidFill>
                  <a:schemeClr val="tx1"/>
                </a:solidFill>
                <a:effectLst/>
                <a:latin typeface="+mn-lt"/>
                <a:ea typeface="+mn-ea"/>
                <a:cs typeface="+mn-cs"/>
              </a:rPr>
              <a:t> reads: </a:t>
            </a:r>
            <a:r>
              <a:rPr lang="en-GB" sz="1200" b="1" kern="1200" dirty="0" smtClean="0">
                <a:solidFill>
                  <a:schemeClr val="tx1"/>
                </a:solidFill>
                <a:effectLst/>
                <a:latin typeface="+mn-lt"/>
                <a:ea typeface="+mn-ea"/>
                <a:cs typeface="+mn-cs"/>
              </a:rPr>
              <a:t>‘Allah — there is no God but He, the Living, the Self-Subsisting and All-Sustaining. Slumber seizes Him not, nor sleep. To Him belongs whatsoever is in the heavens and whatsoever is in the earth. Who is he that will intercede with Him except by His permission? He knows what is before them and what is behind them; and they encompass nothing of His knowledge except what He pleases. His knowledge extends over the heavens and the earth; and the care of them burdens Him not; and He is the High, the Great.’</a:t>
            </a:r>
            <a:r>
              <a:rPr lang="en-GB" sz="1200" kern="1200" dirty="0" smtClean="0">
                <a:solidFill>
                  <a:schemeClr val="tx1"/>
                </a:solidFill>
                <a:effectLst/>
                <a:latin typeface="+mn-lt"/>
                <a:ea typeface="+mn-ea"/>
                <a:cs typeface="+mn-cs"/>
              </a:rPr>
              <a:t> (2:256). </a:t>
            </a:r>
          </a:p>
          <a:p>
            <a:endParaRPr lang="en-GB" dirty="0"/>
          </a:p>
        </p:txBody>
      </p:sp>
      <p:sp>
        <p:nvSpPr>
          <p:cNvPr id="4" name="Slide Number Placeholder 3"/>
          <p:cNvSpPr>
            <a:spLocks noGrp="1"/>
          </p:cNvSpPr>
          <p:nvPr>
            <p:ph type="sldNum" sz="quarter" idx="10"/>
          </p:nvPr>
        </p:nvSpPr>
        <p:spPr/>
        <p:txBody>
          <a:bodyPr/>
          <a:lstStyle/>
          <a:p>
            <a:pPr>
              <a:defRPr/>
            </a:pPr>
            <a:fld id="{A8B5B418-6DD1-49FC-B1F0-1FA8A05232BD}" type="slidenum">
              <a:rPr lang="en-US" smtClean="0"/>
              <a:pPr>
                <a:defRPr/>
              </a:pPr>
              <a:t>3</a:t>
            </a:fld>
            <a:endParaRPr lang="en-US"/>
          </a:p>
        </p:txBody>
      </p:sp>
    </p:spTree>
    <p:extLst>
      <p:ext uri="{BB962C8B-B14F-4D97-AF65-F5344CB8AC3E}">
        <p14:creationId xmlns:p14="http://schemas.microsoft.com/office/powerpoint/2010/main" val="27742569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sz="1200" kern="1200" dirty="0" smtClean="0">
                <a:solidFill>
                  <a:schemeClr val="tx1"/>
                </a:solidFill>
                <a:effectLst/>
                <a:latin typeface="+mn-lt"/>
                <a:ea typeface="+mn-ea"/>
                <a:cs typeface="+mn-cs"/>
              </a:rPr>
              <a:t>The Promised Messiah (on whom be peace) explained in light of </a:t>
            </a:r>
            <a:r>
              <a:rPr lang="en-GB" sz="1200" kern="1200" dirty="0" err="1" smtClean="0">
                <a:solidFill>
                  <a:schemeClr val="tx1"/>
                </a:solidFill>
                <a:effectLst/>
                <a:latin typeface="+mn-lt"/>
                <a:ea typeface="+mn-ea"/>
                <a:cs typeface="+mn-cs"/>
              </a:rPr>
              <a:t>Ayatul</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Kursi</a:t>
            </a:r>
            <a:r>
              <a:rPr lang="en-GB" sz="1200" kern="1200" dirty="0" smtClean="0">
                <a:solidFill>
                  <a:schemeClr val="tx1"/>
                </a:solidFill>
                <a:effectLst/>
                <a:latin typeface="+mn-lt"/>
                <a:ea typeface="+mn-ea"/>
                <a:cs typeface="+mn-cs"/>
              </a:rPr>
              <a:t> that God is that Being Who combines all perfect attributes and is free from all defects. He is truly Worthy of worship and He alone is Living, Self-Subsisting and All-Sustaining. All else is given life and ultimately dies. Hudhur said how could one who has limited life span listen to prayers and grant children? </a:t>
            </a:r>
            <a:r>
              <a:rPr lang="en-GB" sz="1200" kern="1200" dirty="0" err="1" smtClean="0">
                <a:solidFill>
                  <a:schemeClr val="tx1"/>
                </a:solidFill>
                <a:effectLst/>
                <a:latin typeface="+mn-lt"/>
                <a:ea typeface="+mn-ea"/>
                <a:cs typeface="+mn-cs"/>
              </a:rPr>
              <a:t>Ayatul</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Kursi</a:t>
            </a:r>
            <a:r>
              <a:rPr lang="en-GB" sz="1200" kern="1200" dirty="0" smtClean="0">
                <a:solidFill>
                  <a:schemeClr val="tx1"/>
                </a:solidFill>
                <a:effectLst/>
                <a:latin typeface="+mn-lt"/>
                <a:ea typeface="+mn-ea"/>
                <a:cs typeface="+mn-cs"/>
              </a:rPr>
              <a:t> states from the very start that God alone is worthy of worship, therefore if one wishes to seek the beneficence of intercession, one should avoid open and hidden, overt and covert </a:t>
            </a:r>
            <a:r>
              <a:rPr lang="en-GB" sz="1200" i="1" kern="1200" dirty="0" smtClean="0">
                <a:solidFill>
                  <a:schemeClr val="tx1"/>
                </a:solidFill>
                <a:effectLst/>
                <a:latin typeface="+mn-lt"/>
                <a:ea typeface="+mn-ea"/>
                <a:cs typeface="+mn-cs"/>
              </a:rPr>
              <a:t>shirk</a:t>
            </a:r>
            <a:r>
              <a:rPr lang="en-GB" sz="1200" kern="1200" dirty="0" smtClean="0">
                <a:solidFill>
                  <a:schemeClr val="tx1"/>
                </a:solidFill>
                <a:effectLst/>
                <a:latin typeface="+mn-lt"/>
                <a:ea typeface="+mn-ea"/>
                <a:cs typeface="+mn-cs"/>
              </a:rPr>
              <a:t>. It is God alone Who does not slumber or sleep and is running the entire cosmos and this does not tire Him. Our </a:t>
            </a:r>
            <a:r>
              <a:rPr lang="en-GB" sz="1200" i="1" kern="1200" dirty="0" err="1" smtClean="0">
                <a:solidFill>
                  <a:schemeClr val="tx1"/>
                </a:solidFill>
                <a:effectLst/>
                <a:latin typeface="+mn-lt"/>
                <a:ea typeface="+mn-ea"/>
                <a:cs typeface="+mn-cs"/>
              </a:rPr>
              <a:t>Pirs</a:t>
            </a:r>
            <a:r>
              <a:rPr lang="en-GB" sz="1200" kern="1200" dirty="0" smtClean="0">
                <a:solidFill>
                  <a:schemeClr val="tx1"/>
                </a:solidFill>
                <a:effectLst/>
                <a:latin typeface="+mn-lt"/>
                <a:ea typeface="+mn-ea"/>
                <a:cs typeface="+mn-cs"/>
              </a:rPr>
              <a:t> certainly get tired, in fact the </a:t>
            </a:r>
            <a:r>
              <a:rPr lang="en-GB" sz="1200" i="1" kern="1200" dirty="0" err="1" smtClean="0">
                <a:solidFill>
                  <a:schemeClr val="tx1"/>
                </a:solidFill>
                <a:effectLst/>
                <a:latin typeface="+mn-lt"/>
                <a:ea typeface="+mn-ea"/>
                <a:cs typeface="+mn-cs"/>
              </a:rPr>
              <a:t>Gaddi</a:t>
            </a:r>
            <a:r>
              <a:rPr lang="en-GB" sz="1200" i="1" kern="1200" dirty="0" smtClean="0">
                <a:solidFill>
                  <a:schemeClr val="tx1"/>
                </a:solidFill>
                <a:effectLst/>
                <a:latin typeface="+mn-lt"/>
                <a:ea typeface="+mn-ea"/>
                <a:cs typeface="+mn-cs"/>
              </a:rPr>
              <a:t> </a:t>
            </a:r>
            <a:r>
              <a:rPr lang="en-GB" sz="1200" i="1" kern="1200" dirty="0" err="1" smtClean="0">
                <a:solidFill>
                  <a:schemeClr val="tx1"/>
                </a:solidFill>
                <a:effectLst/>
                <a:latin typeface="+mn-lt"/>
                <a:ea typeface="+mn-ea"/>
                <a:cs typeface="+mn-cs"/>
              </a:rPr>
              <a:t>Nasheens</a:t>
            </a:r>
            <a:r>
              <a:rPr lang="en-GB" sz="1200" kern="1200" dirty="0" smtClean="0">
                <a:solidFill>
                  <a:schemeClr val="tx1"/>
                </a:solidFill>
                <a:effectLst/>
                <a:latin typeface="+mn-lt"/>
                <a:ea typeface="+mn-ea"/>
                <a:cs typeface="+mn-cs"/>
              </a:rPr>
              <a:t> (keeps of tombs of saints etc.) pay no attention to Salat and worship; they are only interested in eating, drinking, amusement and sleeping. </a:t>
            </a:r>
          </a:p>
          <a:p>
            <a:pPr marL="0" marR="0" indent="0" algn="l" defTabSz="914400" rtl="0" eaLnBrk="0" fontAlgn="base" latinLnBrk="0" hangingPunct="0">
              <a:lnSpc>
                <a:spcPct val="100000"/>
              </a:lnSpc>
              <a:spcBef>
                <a:spcPct val="30000"/>
              </a:spcBef>
              <a:spcAft>
                <a:spcPct val="0"/>
              </a:spcAft>
              <a:buClrTx/>
              <a:buSzTx/>
              <a:buFontTx/>
              <a:buNone/>
              <a:tabLst/>
              <a:defRPr/>
            </a:pPr>
            <a:r>
              <a:rPr lang="en-GB" sz="1200" kern="1200" dirty="0" err="1" smtClean="0">
                <a:solidFill>
                  <a:schemeClr val="tx1"/>
                </a:solidFill>
                <a:effectLst/>
                <a:latin typeface="+mn-lt"/>
                <a:ea typeface="+mn-ea"/>
                <a:cs typeface="+mn-cs"/>
              </a:rPr>
              <a:t>Ayatul</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Kursi</a:t>
            </a:r>
            <a:r>
              <a:rPr lang="en-GB" sz="1200" kern="1200" dirty="0" smtClean="0">
                <a:solidFill>
                  <a:schemeClr val="tx1"/>
                </a:solidFill>
                <a:effectLst/>
                <a:latin typeface="+mn-lt"/>
                <a:ea typeface="+mn-ea"/>
                <a:cs typeface="+mn-cs"/>
              </a:rPr>
              <a:t> also mentions intercession. Hudhur said intercession cannot take place without God’s permission. Who can make a claim today of intercession even among the Muslims, who practice the faith fully, that anyone has permission to intercede? As it is, those [Muslims] who have not accepted the Promised Messiah (on whom be peace) do not fulfil God’s commandment. No matter how devout an Ahmadi is, they will never claim to have knowledge of intercession. </a:t>
            </a:r>
          </a:p>
          <a:p>
            <a:endParaRPr lang="en-GB" dirty="0" smtClean="0"/>
          </a:p>
        </p:txBody>
      </p:sp>
      <p:sp>
        <p:nvSpPr>
          <p:cNvPr id="4" name="Slide Number Placeholder 3"/>
          <p:cNvSpPr>
            <a:spLocks noGrp="1"/>
          </p:cNvSpPr>
          <p:nvPr>
            <p:ph type="sldNum" sz="quarter" idx="5"/>
          </p:nvPr>
        </p:nvSpPr>
        <p:spPr/>
        <p:txBody>
          <a:bodyPr/>
          <a:lstStyle/>
          <a:p>
            <a:pPr>
              <a:defRPr/>
            </a:pPr>
            <a:fld id="{80E5887F-112E-47F3-9298-76BAA4F44205}" type="slidenum">
              <a:rPr lang="en-US" smtClean="0"/>
              <a:pPr>
                <a:defRPr/>
              </a:pPr>
              <a:t>12</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p:spPr>
      </p:sp>
      <p:sp>
        <p:nvSpPr>
          <p:cNvPr id="54275" name="Notes Placeholder 2"/>
          <p:cNvSpPr>
            <a:spLocks noGrp="1"/>
          </p:cNvSpPr>
          <p:nvPr>
            <p:ph type="body" idx="1"/>
          </p:nvPr>
        </p:nvSpPr>
        <p:spPr bwMode="auto">
          <a:noFill/>
        </p:spPr>
        <p:txBody>
          <a:bodyPr wrap="square" numCol="1" anchor="t" anchorCtr="0" compatLnSpc="1">
            <a:prstTxWarp prst="textNoShape">
              <a:avLst/>
            </a:prstTxWarp>
          </a:bodyPr>
          <a:lstStyle/>
          <a:p>
            <a:r>
              <a:rPr lang="en-GB" sz="1200" kern="1200" dirty="0" smtClean="0">
                <a:solidFill>
                  <a:schemeClr val="tx1"/>
                </a:solidFill>
                <a:effectLst/>
                <a:latin typeface="+mn-lt"/>
                <a:ea typeface="+mn-ea"/>
                <a:cs typeface="+mn-cs"/>
              </a:rPr>
              <a:t>Hadith also inform us that the Holy Prophet (peace and blessings of Allah be on him) interceded when God gave him the permission to do so. Once a person came to the Prophet (peace and blessings of Allah be on him) and said, ‘O Prophet of God, I have a need, which is that on the Day of Judgement you intercede for me’. The Prophet (peace and blessings of Allah be on him) asked who had drawn his attention to this, to which the person replied, ‘my Lord’. The Prophet (peace and blessings of Allah be on him) answered, ‘why not, you should help me with a profusion of prostration [to God]’. Explaining, Hudhur said if intercession is desired then we need to offer prostrations to God in abundance. Intercession does not come about by prostrating before graves; rather it is sincere and devout worship of God which can facilitate this blessing. </a:t>
            </a:r>
          </a:p>
          <a:p>
            <a:endParaRPr lang="en-GB" dirty="0" smtClean="0"/>
          </a:p>
          <a:p>
            <a:pPr eaLnBrk="1" hangingPunct="1">
              <a:spcBef>
                <a:spcPct val="0"/>
              </a:spcBef>
            </a:pPr>
            <a:endParaRPr lang="en-GB" dirty="0" smtClean="0"/>
          </a:p>
        </p:txBody>
      </p:sp>
      <p:sp>
        <p:nvSpPr>
          <p:cNvPr id="3482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666382F-D724-407E-A066-8123C16D1B0E}" type="slidenum">
              <a:rPr lang="en-US" smtClean="0">
                <a:cs typeface="Arial" charset="0"/>
              </a:rPr>
              <a:pPr fontAlgn="base">
                <a:spcBef>
                  <a:spcPct val="0"/>
                </a:spcBef>
                <a:spcAft>
                  <a:spcPct val="0"/>
                </a:spcAft>
                <a:defRPr/>
              </a:pPr>
              <a:t>13</a:t>
            </a:fld>
            <a:endParaRPr lang="en-US" smtClean="0">
              <a:cs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p:spPr>
      </p:sp>
      <p:sp>
        <p:nvSpPr>
          <p:cNvPr id="54275"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GB" sz="1200" kern="1200" dirty="0" smtClean="0">
                <a:solidFill>
                  <a:schemeClr val="tx1"/>
                </a:solidFill>
                <a:effectLst/>
                <a:latin typeface="+mn-lt"/>
                <a:ea typeface="+mn-ea"/>
                <a:cs typeface="+mn-cs"/>
              </a:rPr>
              <a:t>Another hadith narrated by Hadhrat Abu </a:t>
            </a:r>
            <a:r>
              <a:rPr lang="en-GB" sz="1200" kern="1200" dirty="0" err="1" smtClean="0">
                <a:solidFill>
                  <a:schemeClr val="tx1"/>
                </a:solidFill>
                <a:effectLst/>
                <a:latin typeface="+mn-lt"/>
                <a:ea typeface="+mn-ea"/>
                <a:cs typeface="+mn-cs"/>
              </a:rPr>
              <a:t>Huraira</a:t>
            </a:r>
            <a:r>
              <a:rPr lang="en-GB" sz="1200" kern="1200" dirty="0" smtClean="0">
                <a:solidFill>
                  <a:schemeClr val="tx1"/>
                </a:solidFill>
                <a:effectLst/>
                <a:latin typeface="+mn-lt"/>
                <a:ea typeface="+mn-ea"/>
                <a:cs typeface="+mn-cs"/>
              </a:rPr>
              <a:t> (may Allah be pleased with him) relates that the Prophet (peace and blessings be of Allah be on him) was asked: O’ Prophet of God who is the fortunate one among people for whom you will intercede on the Day of Judgement?’ The Prophet (peace and blessings of Allah be on him) replied, ‘Abu </a:t>
            </a:r>
            <a:r>
              <a:rPr lang="en-GB" sz="1200" kern="1200" dirty="0" err="1" smtClean="0">
                <a:solidFill>
                  <a:schemeClr val="tx1"/>
                </a:solidFill>
                <a:effectLst/>
                <a:latin typeface="+mn-lt"/>
                <a:ea typeface="+mn-ea"/>
                <a:cs typeface="+mn-cs"/>
              </a:rPr>
              <a:t>Huraira</a:t>
            </a:r>
            <a:r>
              <a:rPr lang="en-GB" sz="1200" kern="1200" dirty="0" smtClean="0">
                <a:solidFill>
                  <a:schemeClr val="tx1"/>
                </a:solidFill>
                <a:effectLst/>
                <a:latin typeface="+mn-lt"/>
                <a:ea typeface="+mn-ea"/>
                <a:cs typeface="+mn-cs"/>
              </a:rPr>
              <a:t>, I had thought that no one would ask me this question before you. For I have seen the eagerness you have regarding Hadith. On the Day of Judgement, that person among others will be fortunate through my intercession who has said with the sincerity of heart: there is none worthy of worship except Allah.’ Hudhur explained that when it is said with sincerity: ‘</a:t>
            </a:r>
            <a:r>
              <a:rPr lang="en-GB" sz="1200" b="1" kern="1200" dirty="0" smtClean="0">
                <a:solidFill>
                  <a:schemeClr val="tx1"/>
                </a:solidFill>
                <a:effectLst/>
                <a:latin typeface="+mn-lt"/>
                <a:ea typeface="+mn-ea"/>
                <a:cs typeface="+mn-cs"/>
              </a:rPr>
              <a:t>Allah — there is no God but He’, </a:t>
            </a:r>
            <a:r>
              <a:rPr lang="en-GB" sz="1200" kern="1200" dirty="0" smtClean="0">
                <a:solidFill>
                  <a:schemeClr val="tx1"/>
                </a:solidFill>
                <a:effectLst/>
                <a:latin typeface="+mn-lt"/>
                <a:ea typeface="+mn-ea"/>
                <a:cs typeface="+mn-cs"/>
              </a:rPr>
              <a:t>that alone is of significance in terms of intercession.</a:t>
            </a:r>
          </a:p>
          <a:p>
            <a:pPr eaLnBrk="1" hangingPunct="1">
              <a:spcBef>
                <a:spcPct val="0"/>
              </a:spcBef>
            </a:pPr>
            <a:endParaRPr lang="en-GB" dirty="0" smtClean="0"/>
          </a:p>
        </p:txBody>
      </p:sp>
      <p:sp>
        <p:nvSpPr>
          <p:cNvPr id="3482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666382F-D724-407E-A066-8123C16D1B0E}" type="slidenum">
              <a:rPr lang="en-US" smtClean="0">
                <a:cs typeface="Arial" charset="0"/>
              </a:rPr>
              <a:pPr fontAlgn="base">
                <a:spcBef>
                  <a:spcPct val="0"/>
                </a:spcBef>
                <a:spcAft>
                  <a:spcPct val="0"/>
                </a:spcAft>
                <a:defRPr/>
              </a:pPr>
              <a:t>14</a:t>
            </a:fld>
            <a:endParaRPr lang="en-US" smtClean="0">
              <a:cs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sz="1200" kern="1200" dirty="0" smtClean="0">
                <a:solidFill>
                  <a:schemeClr val="tx1"/>
                </a:solidFill>
                <a:effectLst/>
                <a:latin typeface="+mn-lt"/>
                <a:ea typeface="+mn-ea"/>
                <a:cs typeface="+mn-cs"/>
              </a:rPr>
              <a:t>The Qur’an states</a:t>
            </a:r>
            <a:r>
              <a:rPr lang="en-GB" sz="1200" b="1" kern="1200" dirty="0" smtClean="0">
                <a:solidFill>
                  <a:schemeClr val="tx1"/>
                </a:solidFill>
                <a:effectLst/>
                <a:latin typeface="+mn-lt"/>
                <a:ea typeface="+mn-ea"/>
                <a:cs typeface="+mn-cs"/>
              </a:rPr>
              <a:t>: ‘Say, ‘If you love Allah, follow me: </a:t>
            </a:r>
            <a:r>
              <a:rPr lang="en-GB" sz="1200" b="1" i="1" kern="1200" dirty="0" smtClean="0">
                <a:solidFill>
                  <a:schemeClr val="tx1"/>
                </a:solidFill>
                <a:effectLst/>
                <a:latin typeface="+mn-lt"/>
                <a:ea typeface="+mn-ea"/>
                <a:cs typeface="+mn-cs"/>
              </a:rPr>
              <a:t>then</a:t>
            </a:r>
            <a:r>
              <a:rPr lang="en-GB" sz="1200" b="1" kern="1200" dirty="0" smtClean="0">
                <a:solidFill>
                  <a:schemeClr val="tx1"/>
                </a:solidFill>
                <a:effectLst/>
                <a:latin typeface="+mn-lt"/>
                <a:ea typeface="+mn-ea"/>
                <a:cs typeface="+mn-cs"/>
              </a:rPr>
              <a:t> will Allah love you and forgive you your faults. And Allah is Most Forgiving, Merciful.’</a:t>
            </a:r>
            <a:r>
              <a:rPr lang="en-GB" sz="1200" kern="1200" dirty="0" smtClean="0">
                <a:solidFill>
                  <a:schemeClr val="tx1"/>
                </a:solidFill>
                <a:effectLst/>
                <a:latin typeface="+mn-lt"/>
                <a:ea typeface="+mn-ea"/>
                <a:cs typeface="+mn-cs"/>
              </a:rPr>
              <a:t> (3:32). This verse is an open declaration for the Jews and the Christians and is also a challenge for us not to be Muslims in mere name but try and follow the Prophet (peace and blessings of Allah be on him). If we wish to have a measure of his intercession, we must follow the blessed model of the Prophet (peace and blessings of Allah be on him) and implement the commandments of the Qur’an in our lives, because as Hadhrat ‘</a:t>
            </a:r>
            <a:r>
              <a:rPr lang="en-GB" sz="1200" kern="1200" dirty="0" err="1" smtClean="0">
                <a:solidFill>
                  <a:schemeClr val="tx1"/>
                </a:solidFill>
                <a:effectLst/>
                <a:latin typeface="+mn-lt"/>
                <a:ea typeface="+mn-ea"/>
                <a:cs typeface="+mn-cs"/>
              </a:rPr>
              <a:t>Aishah</a:t>
            </a:r>
            <a:r>
              <a:rPr lang="en-GB" sz="1200" kern="1200" dirty="0" smtClean="0">
                <a:solidFill>
                  <a:schemeClr val="tx1"/>
                </a:solidFill>
                <a:effectLst/>
                <a:latin typeface="+mn-lt"/>
                <a:ea typeface="+mn-ea"/>
                <a:cs typeface="+mn-cs"/>
              </a:rPr>
              <a:t> (may Allah be pleased with her) said the Prophet was a personification of the Holy Qur’an.  </a:t>
            </a:r>
          </a:p>
          <a:p>
            <a:endParaRPr lang="en-GB" dirty="0"/>
          </a:p>
        </p:txBody>
      </p:sp>
      <p:sp>
        <p:nvSpPr>
          <p:cNvPr id="4" name="Slide Number Placeholder 3"/>
          <p:cNvSpPr>
            <a:spLocks noGrp="1"/>
          </p:cNvSpPr>
          <p:nvPr>
            <p:ph type="sldNum" sz="quarter" idx="10"/>
          </p:nvPr>
        </p:nvSpPr>
        <p:spPr/>
        <p:txBody>
          <a:bodyPr/>
          <a:lstStyle/>
          <a:p>
            <a:pPr>
              <a:defRPr/>
            </a:pPr>
            <a:fld id="{A8B5B418-6DD1-49FC-B1F0-1FA8A05232BD}" type="slidenum">
              <a:rPr lang="en-US" smtClean="0"/>
              <a:pPr>
                <a:defRPr/>
              </a:pPr>
              <a:t>15</a:t>
            </a:fld>
            <a:endParaRPr lang="en-US"/>
          </a:p>
        </p:txBody>
      </p:sp>
    </p:spTree>
    <p:extLst>
      <p:ext uri="{BB962C8B-B14F-4D97-AF65-F5344CB8AC3E}">
        <p14:creationId xmlns:p14="http://schemas.microsoft.com/office/powerpoint/2010/main" val="331778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r>
              <a:rPr lang="en-GB" sz="1200" kern="1200" dirty="0" smtClean="0">
                <a:solidFill>
                  <a:schemeClr val="tx1"/>
                </a:solidFill>
                <a:effectLst/>
                <a:latin typeface="+mn-lt"/>
                <a:ea typeface="+mn-ea"/>
                <a:cs typeface="+mn-cs"/>
              </a:rPr>
              <a:t>The Promised Messiah (on whom be peace) said the Qur’an cites the intercession of the Holy Prophet (peace and blessings of Allah be on him) in various places, as in the aforementioned verse (3:32). He said that this verse tells us that man can become God’s beloved by following in the footsteps of the Prophet (peace and blessings of Allah be on him) with love, respect and obedience and his sins are forgiven. He said: ‘If one has consumed the toxin of sin, then the antidote of love and obedience and adherence removes the effect of this toxin.  Just as through medicine one can be free of disease, similarly a person becomes free of sin.  Just as light dispels darkness and antidote removes the effect of toxin and fire burns, similarly, true obedience and love has its effect’. </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The Promised Messiah (on whom be peace) further unfolded the subject: ‘It should never be thought that intercession is of no significance. It is our belief that intercession is truth and hence it is evident: </a:t>
            </a:r>
            <a:r>
              <a:rPr lang="en-GB" sz="1200" b="1" kern="1200" dirty="0" smtClean="0">
                <a:solidFill>
                  <a:schemeClr val="tx1"/>
                </a:solidFill>
                <a:effectLst/>
                <a:latin typeface="+mn-lt"/>
                <a:ea typeface="+mn-ea"/>
                <a:cs typeface="+mn-cs"/>
              </a:rPr>
              <a:t>‘… And pray for them; thy prayer is indeed a</a:t>
            </a:r>
            <a:r>
              <a:rPr lang="en-GB" sz="1200" b="1" i="1" kern="1200" dirty="0" smtClean="0">
                <a:solidFill>
                  <a:schemeClr val="tx1"/>
                </a:solidFill>
                <a:effectLst/>
                <a:latin typeface="+mn-lt"/>
                <a:ea typeface="+mn-ea"/>
                <a:cs typeface="+mn-cs"/>
              </a:rPr>
              <a:t> source of </a:t>
            </a:r>
            <a:r>
              <a:rPr lang="en-GB" sz="1200" b="1" kern="1200" dirty="0" smtClean="0">
                <a:solidFill>
                  <a:schemeClr val="tx1"/>
                </a:solidFill>
                <a:effectLst/>
                <a:latin typeface="+mn-lt"/>
                <a:ea typeface="+mn-ea"/>
                <a:cs typeface="+mn-cs"/>
              </a:rPr>
              <a:t>tranquillity for them…’</a:t>
            </a:r>
            <a:r>
              <a:rPr lang="en-GB" sz="1200" kern="1200" dirty="0" smtClean="0">
                <a:solidFill>
                  <a:schemeClr val="tx1"/>
                </a:solidFill>
                <a:effectLst/>
                <a:latin typeface="+mn-lt"/>
                <a:ea typeface="+mn-ea"/>
                <a:cs typeface="+mn-cs"/>
              </a:rPr>
              <a:t> (9:103). This is the philosophy of intercession; that the passion of selfishness of sin is cooled off. The outcome of intercession tells that death descends on life of sin and selfish impulses and desires cool off. This puts an end to sins and in their place, virtues begin. Thus, the issue of intercession has not rendered deeds useless, rather it inspires good works.’ </a:t>
            </a:r>
          </a:p>
          <a:p>
            <a:endParaRPr lang="en-GB" dirty="0" smtClean="0"/>
          </a:p>
        </p:txBody>
      </p:sp>
      <p:sp>
        <p:nvSpPr>
          <p:cNvPr id="4" name="Slide Number Placeholder 3"/>
          <p:cNvSpPr>
            <a:spLocks noGrp="1"/>
          </p:cNvSpPr>
          <p:nvPr>
            <p:ph type="sldNum" sz="quarter" idx="5"/>
          </p:nvPr>
        </p:nvSpPr>
        <p:spPr/>
        <p:txBody>
          <a:bodyPr/>
          <a:lstStyle/>
          <a:p>
            <a:pPr>
              <a:defRPr/>
            </a:pPr>
            <a:fld id="{80E5887F-112E-47F3-9298-76BAA4F44205}" type="slidenum">
              <a:rPr lang="en-US" smtClean="0"/>
              <a:pPr>
                <a:defRPr/>
              </a:pPr>
              <a:t>16</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r>
              <a:rPr lang="en-GB" sz="1200" kern="1200" dirty="0" smtClean="0">
                <a:solidFill>
                  <a:schemeClr val="tx1"/>
                </a:solidFill>
                <a:effectLst/>
                <a:latin typeface="+mn-lt"/>
                <a:ea typeface="+mn-ea"/>
                <a:cs typeface="+mn-cs"/>
              </a:rPr>
              <a:t>As regards the difference between intercession and atonement, the Promised Messiah (on whom be peace) wrote: ‘Atonement frees one from good works and intercession inspires one towards good works’. He also said: ‘How does intercession stimulate good works? The answer to this question is also found in the Holy Qur’an and it is proven that it does not have the connotation of atonement as the Christians believe, because that which produces indolence and idleness has not been relied on. Rather, it is stated: </a:t>
            </a:r>
            <a:r>
              <a:rPr lang="en-GB" sz="1200" b="1" kern="1200" dirty="0" smtClean="0">
                <a:solidFill>
                  <a:schemeClr val="tx1"/>
                </a:solidFill>
                <a:effectLst/>
                <a:latin typeface="+mn-lt"/>
                <a:ea typeface="+mn-ea"/>
                <a:cs typeface="+mn-cs"/>
              </a:rPr>
              <a:t>‘…I am near. I answer the prayer of the supplicant when he prays to Me…’</a:t>
            </a:r>
            <a:r>
              <a:rPr lang="en-GB" sz="1200" kern="1200" dirty="0" smtClean="0">
                <a:solidFill>
                  <a:schemeClr val="tx1"/>
                </a:solidFill>
                <a:effectLst/>
                <a:latin typeface="+mn-lt"/>
                <a:ea typeface="+mn-ea"/>
                <a:cs typeface="+mn-cs"/>
              </a:rPr>
              <a:t> (2:187)…this verse also tells of a secret of acceptance of prayer, and that is to inculcate perfect belief in the Power of Allah the Exalted and to always believe Him to be near’. </a:t>
            </a:r>
          </a:p>
          <a:p>
            <a:r>
              <a:rPr lang="en-GB" sz="1200" kern="1200" dirty="0" smtClean="0">
                <a:solidFill>
                  <a:schemeClr val="tx1"/>
                </a:solidFill>
                <a:effectLst/>
                <a:latin typeface="+mn-lt"/>
                <a:ea typeface="+mn-ea"/>
                <a:cs typeface="+mn-cs"/>
              </a:rPr>
              <a:t>The Promised Messiah (on whom be peace) also said that prayer can only be beneficial for that person who also reforms himself. If the Prophet intercedes but the person for whom he intercedes does not come out of life of negligence, intercession can not avail that person. </a:t>
            </a:r>
          </a:p>
          <a:p>
            <a:endParaRPr lang="en-GB" dirty="0" smtClean="0"/>
          </a:p>
        </p:txBody>
      </p:sp>
      <p:sp>
        <p:nvSpPr>
          <p:cNvPr id="4" name="Slide Number Placeholder 3"/>
          <p:cNvSpPr>
            <a:spLocks noGrp="1"/>
          </p:cNvSpPr>
          <p:nvPr>
            <p:ph type="sldNum" sz="quarter" idx="5"/>
          </p:nvPr>
        </p:nvSpPr>
        <p:spPr/>
        <p:txBody>
          <a:bodyPr/>
          <a:lstStyle/>
          <a:p>
            <a:pPr>
              <a:defRPr/>
            </a:pPr>
            <a:fld id="{80E5887F-112E-47F3-9298-76BAA4F44205}" type="slidenum">
              <a:rPr lang="en-US" smtClean="0"/>
              <a:pPr>
                <a:defRPr/>
              </a:pPr>
              <a:t>17</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sz="1200" kern="1200" dirty="0" smtClean="0">
                <a:solidFill>
                  <a:schemeClr val="tx1"/>
                </a:solidFill>
                <a:effectLst/>
                <a:latin typeface="+mn-lt"/>
                <a:ea typeface="+mn-ea"/>
                <a:cs typeface="+mn-cs"/>
              </a:rPr>
              <a:t>Hudhur prayed that may God truly make us and our generations to come, part of the </a:t>
            </a:r>
            <a:r>
              <a:rPr lang="en-GB" sz="1200" i="1" kern="1200" dirty="0" err="1" smtClean="0">
                <a:solidFill>
                  <a:schemeClr val="tx1"/>
                </a:solidFill>
                <a:effectLst/>
                <a:latin typeface="+mn-lt"/>
                <a:ea typeface="+mn-ea"/>
                <a:cs typeface="+mn-cs"/>
              </a:rPr>
              <a:t>Ummah</a:t>
            </a:r>
            <a:r>
              <a:rPr lang="en-GB" sz="1200" kern="1200" dirty="0" smtClean="0">
                <a:solidFill>
                  <a:schemeClr val="tx1"/>
                </a:solidFill>
                <a:effectLst/>
                <a:latin typeface="+mn-lt"/>
                <a:ea typeface="+mn-ea"/>
                <a:cs typeface="+mn-cs"/>
              </a:rPr>
              <a:t> of the Holy Prophet (peace and blessings of Allah be on him) so that we may seek the beneficence of intercession.</a:t>
            </a:r>
          </a:p>
          <a:p>
            <a:endParaRPr lang="en-GB" dirty="0"/>
          </a:p>
        </p:txBody>
      </p:sp>
      <p:sp>
        <p:nvSpPr>
          <p:cNvPr id="4" name="Slide Number Placeholder 3"/>
          <p:cNvSpPr>
            <a:spLocks noGrp="1"/>
          </p:cNvSpPr>
          <p:nvPr>
            <p:ph type="sldNum" sz="quarter" idx="10"/>
          </p:nvPr>
        </p:nvSpPr>
        <p:spPr/>
        <p:txBody>
          <a:bodyPr/>
          <a:lstStyle/>
          <a:p>
            <a:pPr>
              <a:defRPr/>
            </a:pPr>
            <a:fld id="{A8B5B418-6DD1-49FC-B1F0-1FA8A05232BD}" type="slidenum">
              <a:rPr lang="en-US" smtClean="0"/>
              <a:pPr>
                <a:defRPr/>
              </a:pPr>
              <a:t>18</a:t>
            </a:fld>
            <a:endParaRPr lang="en-US"/>
          </a:p>
        </p:txBody>
      </p:sp>
    </p:spTree>
    <p:extLst>
      <p:ext uri="{BB962C8B-B14F-4D97-AF65-F5344CB8AC3E}">
        <p14:creationId xmlns:p14="http://schemas.microsoft.com/office/powerpoint/2010/main" val="3028103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r>
              <a:rPr lang="en-GB" sz="1200" kern="1200" dirty="0" smtClean="0">
                <a:solidFill>
                  <a:schemeClr val="tx1"/>
                </a:solidFill>
                <a:effectLst/>
                <a:latin typeface="+mn-lt"/>
                <a:ea typeface="+mn-ea"/>
                <a:cs typeface="+mn-cs"/>
              </a:rPr>
              <a:t>Next Hudhur presented a few prayers of the Promised Messiah (on whom be peace) as regards intercession:</a:t>
            </a:r>
          </a:p>
          <a:p>
            <a:r>
              <a:rPr lang="en-GB" sz="1200" kern="1200" dirty="0" smtClean="0">
                <a:solidFill>
                  <a:schemeClr val="tx1"/>
                </a:solidFill>
                <a:effectLst/>
                <a:latin typeface="+mn-lt"/>
                <a:ea typeface="+mn-ea"/>
                <a:cs typeface="+mn-cs"/>
              </a:rPr>
              <a:t>‘Grant this noble Prophet from us the most excellent reward that can be given to anyone among creation. And let death overtake us while we are in his following and raise us on the Day of Judgement while we are in his </a:t>
            </a:r>
            <a:r>
              <a:rPr lang="en-GB" sz="1200" i="1" kern="1200" dirty="0" err="1" smtClean="0">
                <a:solidFill>
                  <a:schemeClr val="tx1"/>
                </a:solidFill>
                <a:effectLst/>
                <a:latin typeface="+mn-lt"/>
                <a:ea typeface="+mn-ea"/>
                <a:cs typeface="+mn-cs"/>
              </a:rPr>
              <a:t>Ummah</a:t>
            </a:r>
            <a:r>
              <a:rPr lang="en-GB" sz="1200" kern="1200" dirty="0" smtClean="0">
                <a:solidFill>
                  <a:schemeClr val="tx1"/>
                </a:solidFill>
                <a:effectLst/>
                <a:latin typeface="+mn-lt"/>
                <a:ea typeface="+mn-ea"/>
                <a:cs typeface="+mn-cs"/>
              </a:rPr>
              <a:t> and make us drink from his fountain and make his fountain a source of satiation for us. And make him in this world and also in the Hereafter an intercessor for us; whose intercession is accepted. O’ our Lord, accept this prayer of ours and give us place in this abode of refuge.’</a:t>
            </a:r>
          </a:p>
          <a:p>
            <a:r>
              <a:rPr lang="en-GB" sz="1200" kern="1200" dirty="0" smtClean="0">
                <a:solidFill>
                  <a:schemeClr val="tx1"/>
                </a:solidFill>
                <a:effectLst/>
                <a:latin typeface="+mn-lt"/>
                <a:ea typeface="+mn-ea"/>
                <a:cs typeface="+mn-cs"/>
              </a:rPr>
              <a:t>‘O Allah, send grace and peace on this intercessor, whose intercession is accepted and who is the saviour of mankind.’</a:t>
            </a:r>
          </a:p>
          <a:p>
            <a:r>
              <a:rPr lang="en-GB" sz="1200" kern="1200" dirty="0" smtClean="0">
                <a:solidFill>
                  <a:schemeClr val="tx1"/>
                </a:solidFill>
                <a:effectLst/>
                <a:latin typeface="+mn-lt"/>
                <a:ea typeface="+mn-ea"/>
                <a:cs typeface="+mn-cs"/>
              </a:rPr>
              <a:t>‘O my Lord, listen to my prayer for my nation and my supplication for my brothers. I seek from you through the agency of Your Prophet, </a:t>
            </a:r>
            <a:r>
              <a:rPr lang="en-GB" sz="1200" i="1" kern="1200" dirty="0" err="1" smtClean="0">
                <a:solidFill>
                  <a:schemeClr val="tx1"/>
                </a:solidFill>
                <a:effectLst/>
                <a:latin typeface="+mn-lt"/>
                <a:ea typeface="+mn-ea"/>
                <a:cs typeface="+mn-cs"/>
              </a:rPr>
              <a:t>Khatamun</a:t>
            </a:r>
            <a:r>
              <a:rPr lang="en-GB" sz="1200" i="1" kern="1200" dirty="0" smtClean="0">
                <a:solidFill>
                  <a:schemeClr val="tx1"/>
                </a:solidFill>
                <a:effectLst/>
                <a:latin typeface="+mn-lt"/>
                <a:ea typeface="+mn-ea"/>
                <a:cs typeface="+mn-cs"/>
              </a:rPr>
              <a:t> </a:t>
            </a:r>
            <a:r>
              <a:rPr lang="en-GB" sz="1200" i="1" kern="1200" dirty="0" err="1" smtClean="0">
                <a:solidFill>
                  <a:schemeClr val="tx1"/>
                </a:solidFill>
                <a:effectLst/>
                <a:latin typeface="+mn-lt"/>
                <a:ea typeface="+mn-ea"/>
                <a:cs typeface="+mn-cs"/>
              </a:rPr>
              <a:t>Nabiyeen</a:t>
            </a:r>
            <a:r>
              <a:rPr lang="en-GB" sz="1200" kern="1200" dirty="0" smtClean="0">
                <a:solidFill>
                  <a:schemeClr val="tx1"/>
                </a:solidFill>
                <a:effectLst/>
                <a:latin typeface="+mn-lt"/>
                <a:ea typeface="+mn-ea"/>
                <a:cs typeface="+mn-cs"/>
              </a:rPr>
              <a:t> and successful intercessor of sinners.’</a:t>
            </a:r>
          </a:p>
          <a:p>
            <a:endParaRPr lang="en-GB" dirty="0" smtClean="0"/>
          </a:p>
        </p:txBody>
      </p:sp>
      <p:sp>
        <p:nvSpPr>
          <p:cNvPr id="4" name="Slide Number Placeholder 3"/>
          <p:cNvSpPr>
            <a:spLocks noGrp="1"/>
          </p:cNvSpPr>
          <p:nvPr>
            <p:ph type="sldNum" sz="quarter" idx="5"/>
          </p:nvPr>
        </p:nvSpPr>
        <p:spPr/>
        <p:txBody>
          <a:bodyPr/>
          <a:lstStyle/>
          <a:p>
            <a:pPr>
              <a:defRPr/>
            </a:pPr>
            <a:fld id="{80E5887F-112E-47F3-9298-76BAA4F44205}" type="slidenum">
              <a:rPr lang="en-US" smtClean="0"/>
              <a:pPr>
                <a:defRPr/>
              </a:pPr>
              <a:t>19</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r>
              <a:rPr lang="en-GB" sz="1200" kern="1200" dirty="0" err="1" smtClean="0">
                <a:solidFill>
                  <a:schemeClr val="tx1"/>
                </a:solidFill>
                <a:effectLst/>
                <a:latin typeface="+mn-lt"/>
                <a:ea typeface="+mn-ea"/>
                <a:cs typeface="+mn-cs"/>
              </a:rPr>
              <a:t>Hudhur</a:t>
            </a:r>
            <a:r>
              <a:rPr lang="en-GB" sz="1200" kern="1200" dirty="0" smtClean="0">
                <a:solidFill>
                  <a:schemeClr val="tx1"/>
                </a:solidFill>
                <a:effectLst/>
                <a:latin typeface="+mn-lt"/>
                <a:ea typeface="+mn-ea"/>
                <a:cs typeface="+mn-cs"/>
              </a:rPr>
              <a:t> read another extracts from the writings of the Promised Messiah (on whom be peace) stating that now there is no Book other than the Qur’an for mankind and no other Prophet, but the Holy Prophet (peace and blessings of Allah be on him), thus efforts should be made to attain true love of the Prophet (peace and blessings of Allah be on him) so that one is granted salvation. He is the intercessor for true salvation and it is through his spiritual beneficence that the Promised Messiah (on whom be peace) was sent.</a:t>
            </a:r>
          </a:p>
          <a:p>
            <a:r>
              <a:rPr lang="en-GB" sz="1200" kern="1200" dirty="0" err="1" smtClean="0">
                <a:solidFill>
                  <a:schemeClr val="tx1"/>
                </a:solidFill>
                <a:effectLst/>
                <a:latin typeface="+mn-lt"/>
                <a:ea typeface="+mn-ea"/>
                <a:cs typeface="+mn-cs"/>
              </a:rPr>
              <a:t>Hudhur</a:t>
            </a:r>
            <a:r>
              <a:rPr lang="en-GB" sz="1200" kern="1200" dirty="0" smtClean="0">
                <a:solidFill>
                  <a:schemeClr val="tx1"/>
                </a:solidFill>
                <a:effectLst/>
                <a:latin typeface="+mn-lt"/>
                <a:ea typeface="+mn-ea"/>
                <a:cs typeface="+mn-cs"/>
              </a:rPr>
              <a:t> explained that now the only living Prophet is the Holy Prophet (peace and blessings of Allah be on him) and it is through seeking beneficence of his beneficence that the Promised Messiah (on whom be peace) came. It is thus imperative for us to remain connected to him. May God enable us to make this connection stronger and stronger and may we continue to seek God’s grace. </a:t>
            </a:r>
          </a:p>
          <a:p>
            <a:endParaRPr lang="en-GB" dirty="0" smtClean="0"/>
          </a:p>
        </p:txBody>
      </p:sp>
      <p:sp>
        <p:nvSpPr>
          <p:cNvPr id="4" name="Slide Number Placeholder 3"/>
          <p:cNvSpPr>
            <a:spLocks noGrp="1"/>
          </p:cNvSpPr>
          <p:nvPr>
            <p:ph type="sldNum" sz="quarter" idx="5"/>
          </p:nvPr>
        </p:nvSpPr>
        <p:spPr/>
        <p:txBody>
          <a:bodyPr/>
          <a:lstStyle/>
          <a:p>
            <a:pPr>
              <a:defRPr/>
            </a:pPr>
            <a:fld id="{80E5887F-112E-47F3-9298-76BAA4F44205}" type="slidenum">
              <a:rPr lang="en-US" smtClean="0"/>
              <a:pPr>
                <a:defRPr/>
              </a:pPr>
              <a:t>20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sz="1200" kern="1200" dirty="0" smtClean="0">
                <a:solidFill>
                  <a:schemeClr val="tx1"/>
                </a:solidFill>
                <a:effectLst/>
                <a:latin typeface="+mn-lt"/>
                <a:ea typeface="+mn-ea"/>
                <a:cs typeface="+mn-cs"/>
              </a:rPr>
              <a:t>Hudhur said a while ago he had mentioned the erroneous practices by some Muslims to visit shrines of </a:t>
            </a:r>
            <a:r>
              <a:rPr lang="en-GB" sz="1200" i="1" kern="1200" dirty="0" err="1" smtClean="0">
                <a:solidFill>
                  <a:schemeClr val="tx1"/>
                </a:solidFill>
                <a:effectLst/>
                <a:latin typeface="+mn-lt"/>
                <a:ea typeface="+mn-ea"/>
                <a:cs typeface="+mn-cs"/>
              </a:rPr>
              <a:t>Pirs</a:t>
            </a:r>
            <a:r>
              <a:rPr lang="en-GB" sz="1200" kern="1200" dirty="0" smtClean="0">
                <a:solidFill>
                  <a:schemeClr val="tx1"/>
                </a:solidFill>
                <a:effectLst/>
                <a:latin typeface="+mn-lt"/>
                <a:ea typeface="+mn-ea"/>
                <a:cs typeface="+mn-cs"/>
              </a:rPr>
              <a:t> and ascetics as well as some saints and ask in a manner that one asks God. Due to lack of education, a large majority in India and Pakistan assume that </a:t>
            </a:r>
            <a:r>
              <a:rPr lang="en-GB" sz="1200" i="1" kern="1200" dirty="0" err="1" smtClean="0">
                <a:solidFill>
                  <a:schemeClr val="tx1"/>
                </a:solidFill>
                <a:effectLst/>
                <a:latin typeface="+mn-lt"/>
                <a:ea typeface="+mn-ea"/>
                <a:cs typeface="+mn-cs"/>
              </a:rPr>
              <a:t>Pirs</a:t>
            </a:r>
            <a:r>
              <a:rPr lang="en-GB" sz="1200" kern="1200" dirty="0" smtClean="0">
                <a:solidFill>
                  <a:schemeClr val="tx1"/>
                </a:solidFill>
                <a:effectLst/>
                <a:latin typeface="+mn-lt"/>
                <a:ea typeface="+mn-ea"/>
                <a:cs typeface="+mn-cs"/>
              </a:rPr>
              <a:t> can fulfil their wishes and some exceed in this wrong practice to the extent of prostrating before graves of </a:t>
            </a:r>
            <a:r>
              <a:rPr lang="en-GB" sz="1200" i="1" kern="1200" dirty="0" err="1" smtClean="0">
                <a:solidFill>
                  <a:schemeClr val="tx1"/>
                </a:solidFill>
                <a:effectLst/>
                <a:latin typeface="+mn-lt"/>
                <a:ea typeface="+mn-ea"/>
                <a:cs typeface="+mn-cs"/>
              </a:rPr>
              <a:t>Pirs</a:t>
            </a:r>
            <a:r>
              <a:rPr lang="en-GB" sz="1200" kern="1200" dirty="0" smtClean="0">
                <a:solidFill>
                  <a:schemeClr val="tx1"/>
                </a:solidFill>
                <a:effectLst/>
                <a:latin typeface="+mn-lt"/>
                <a:ea typeface="+mn-ea"/>
                <a:cs typeface="+mn-cs"/>
              </a:rPr>
              <a:t> and saints and women maintain that they have been blessed with child through the help of a dead saint. While the teaching of Islam focuses on the Oneness of God and demands of its adherents to be believers in it, unfortunately many are embroiled in </a:t>
            </a:r>
            <a:r>
              <a:rPr lang="en-GB" sz="1200" i="1" kern="1200" dirty="0" smtClean="0">
                <a:solidFill>
                  <a:schemeClr val="tx1"/>
                </a:solidFill>
                <a:effectLst/>
                <a:latin typeface="+mn-lt"/>
                <a:ea typeface="+mn-ea"/>
                <a:cs typeface="+mn-cs"/>
              </a:rPr>
              <a:t>shirk</a:t>
            </a:r>
            <a:r>
              <a:rPr lang="en-GB" sz="1200" kern="1200" dirty="0" smtClean="0">
                <a:solidFill>
                  <a:schemeClr val="tx1"/>
                </a:solidFill>
                <a:effectLst/>
                <a:latin typeface="+mn-lt"/>
                <a:ea typeface="+mn-ea"/>
                <a:cs typeface="+mn-cs"/>
              </a:rPr>
              <a:t> (associating partners with God). At times the extent of their involvement in </a:t>
            </a:r>
            <a:r>
              <a:rPr lang="en-GB" sz="1200" i="1" kern="1200" dirty="0" smtClean="0">
                <a:solidFill>
                  <a:schemeClr val="tx1"/>
                </a:solidFill>
                <a:effectLst/>
                <a:latin typeface="+mn-lt"/>
                <a:ea typeface="+mn-ea"/>
                <a:cs typeface="+mn-cs"/>
              </a:rPr>
              <a:t>shirk</a:t>
            </a:r>
            <a:r>
              <a:rPr lang="en-GB" sz="1200" kern="1200" dirty="0" smtClean="0">
                <a:solidFill>
                  <a:schemeClr val="tx1"/>
                </a:solidFill>
                <a:effectLst/>
                <a:latin typeface="+mn-lt"/>
                <a:ea typeface="+mn-ea"/>
                <a:cs typeface="+mn-cs"/>
              </a:rPr>
              <a:t> makes them closer to idolaters.  </a:t>
            </a:r>
          </a:p>
          <a:p>
            <a:endParaRPr lang="en-GB" dirty="0"/>
          </a:p>
        </p:txBody>
      </p:sp>
      <p:sp>
        <p:nvSpPr>
          <p:cNvPr id="4" name="Slide Number Placeholder 3"/>
          <p:cNvSpPr>
            <a:spLocks noGrp="1"/>
          </p:cNvSpPr>
          <p:nvPr>
            <p:ph type="sldNum" sz="quarter" idx="10"/>
          </p:nvPr>
        </p:nvSpPr>
        <p:spPr/>
        <p:txBody>
          <a:bodyPr/>
          <a:lstStyle/>
          <a:p>
            <a:pPr>
              <a:defRPr/>
            </a:pPr>
            <a:fld id="{A8B5B418-6DD1-49FC-B1F0-1FA8A05232BD}" type="slidenum">
              <a:rPr lang="en-US" smtClean="0"/>
              <a:pPr>
                <a:defRPr/>
              </a:pPr>
              <a:t>4</a:t>
            </a:fld>
            <a:endParaRPr lang="en-US"/>
          </a:p>
        </p:txBody>
      </p:sp>
    </p:spTree>
    <p:extLst>
      <p:ext uri="{BB962C8B-B14F-4D97-AF65-F5344CB8AC3E}">
        <p14:creationId xmlns:p14="http://schemas.microsoft.com/office/powerpoint/2010/main" val="34027956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sz="1200" kern="1200" dirty="0" smtClean="0">
                <a:solidFill>
                  <a:schemeClr val="tx1"/>
                </a:solidFill>
                <a:effectLst/>
                <a:latin typeface="+mn-lt"/>
                <a:ea typeface="+mn-ea"/>
                <a:cs typeface="+mn-cs"/>
              </a:rPr>
              <a:t>Christianity claims that through the atoning death of Jesus (on whom be peace) his followers are ‘reconciled’ to God. Some saints are also thought to be means of intercession. It has been recently said about the previous Pope, John Paul II that owing to a miracle healing of a woman he had reached the station of intercession with God, while in Paradise. </a:t>
            </a:r>
            <a:r>
              <a:rPr lang="en-GB" sz="1200" kern="1200" dirty="0" err="1" smtClean="0">
                <a:solidFill>
                  <a:schemeClr val="tx1"/>
                </a:solidFill>
                <a:effectLst/>
                <a:latin typeface="+mn-lt"/>
                <a:ea typeface="+mn-ea"/>
                <a:cs typeface="+mn-cs"/>
              </a:rPr>
              <a:t>Hudhur</a:t>
            </a:r>
            <a:r>
              <a:rPr lang="en-GB" sz="1200" kern="1200" dirty="0" smtClean="0">
                <a:solidFill>
                  <a:schemeClr val="tx1"/>
                </a:solidFill>
                <a:effectLst/>
                <a:latin typeface="+mn-lt"/>
                <a:ea typeface="+mn-ea"/>
                <a:cs typeface="+mn-cs"/>
              </a:rPr>
              <a:t> said, these are their viewpoints, whereas the reality is that their teaching is contrary to the teaching of Jesus and is based on </a:t>
            </a:r>
            <a:r>
              <a:rPr lang="en-GB" sz="1200" i="1" kern="1200" dirty="0" smtClean="0">
                <a:solidFill>
                  <a:schemeClr val="tx1"/>
                </a:solidFill>
                <a:effectLst/>
                <a:latin typeface="+mn-lt"/>
                <a:ea typeface="+mn-ea"/>
                <a:cs typeface="+mn-cs"/>
              </a:rPr>
              <a:t>shirk</a:t>
            </a:r>
            <a:r>
              <a:rPr lang="en-GB" sz="1200" kern="1200" dirty="0" smtClean="0">
                <a:solidFill>
                  <a:schemeClr val="tx1"/>
                </a:solidFill>
                <a:effectLst/>
                <a:latin typeface="+mn-lt"/>
                <a:ea typeface="+mn-ea"/>
                <a:cs typeface="+mn-cs"/>
              </a:rPr>
              <a:t>.</a:t>
            </a:r>
          </a:p>
          <a:p>
            <a:endParaRPr lang="en-GB" dirty="0"/>
          </a:p>
        </p:txBody>
      </p:sp>
      <p:sp>
        <p:nvSpPr>
          <p:cNvPr id="4" name="Slide Number Placeholder 3"/>
          <p:cNvSpPr>
            <a:spLocks noGrp="1"/>
          </p:cNvSpPr>
          <p:nvPr>
            <p:ph type="sldNum" sz="quarter" idx="10"/>
          </p:nvPr>
        </p:nvSpPr>
        <p:spPr/>
        <p:txBody>
          <a:bodyPr/>
          <a:lstStyle/>
          <a:p>
            <a:pPr>
              <a:defRPr/>
            </a:pPr>
            <a:fld id="{A8B5B418-6DD1-49FC-B1F0-1FA8A05232BD}" type="slidenum">
              <a:rPr lang="en-US" smtClean="0"/>
              <a:pPr>
                <a:defRPr/>
              </a:pPr>
              <a:t>5</a:t>
            </a:fld>
            <a:endParaRPr lang="en-US"/>
          </a:p>
        </p:txBody>
      </p:sp>
    </p:spTree>
    <p:extLst>
      <p:ext uri="{BB962C8B-B14F-4D97-AF65-F5344CB8AC3E}">
        <p14:creationId xmlns:p14="http://schemas.microsoft.com/office/powerpoint/2010/main" val="34409154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p:spPr>
      </p:sp>
      <p:sp>
        <p:nvSpPr>
          <p:cNvPr id="34819"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GB" sz="1200" kern="1200" dirty="0" smtClean="0">
                <a:solidFill>
                  <a:schemeClr val="tx1"/>
                </a:solidFill>
                <a:effectLst/>
                <a:latin typeface="+mn-lt"/>
                <a:ea typeface="+mn-ea"/>
                <a:cs typeface="+mn-cs"/>
              </a:rPr>
              <a:t>It was God’s great favour on us that He sent the true and ardent devotee of the Holy Prophet (peace and blessings of Allah be on him) so that he could guide us away from the deteriorated state of the teaching. He was the </a:t>
            </a:r>
            <a:r>
              <a:rPr lang="en-GB" sz="1200" i="1" kern="1200" dirty="0" err="1" smtClean="0">
                <a:solidFill>
                  <a:schemeClr val="tx1"/>
                </a:solidFill>
                <a:effectLst/>
                <a:latin typeface="+mn-lt"/>
                <a:ea typeface="+mn-ea"/>
                <a:cs typeface="+mn-cs"/>
              </a:rPr>
              <a:t>Hakm</a:t>
            </a:r>
            <a:r>
              <a:rPr lang="en-GB" sz="1200" kern="1200" dirty="0" smtClean="0">
                <a:solidFill>
                  <a:schemeClr val="tx1"/>
                </a:solidFill>
                <a:effectLst/>
                <a:latin typeface="+mn-lt"/>
                <a:ea typeface="+mn-ea"/>
                <a:cs typeface="+mn-cs"/>
              </a:rPr>
              <a:t> (Judge) and the </a:t>
            </a:r>
            <a:r>
              <a:rPr lang="en-GB" sz="1200" i="1" kern="1200" dirty="0" err="1" smtClean="0">
                <a:solidFill>
                  <a:schemeClr val="tx1"/>
                </a:solidFill>
                <a:effectLst/>
                <a:latin typeface="+mn-lt"/>
                <a:ea typeface="+mn-ea"/>
                <a:cs typeface="+mn-cs"/>
              </a:rPr>
              <a:t>Adl</a:t>
            </a:r>
            <a:r>
              <a:rPr lang="en-GB" sz="1200" kern="1200" dirty="0" smtClean="0">
                <a:solidFill>
                  <a:schemeClr val="tx1"/>
                </a:solidFill>
                <a:effectLst/>
                <a:latin typeface="+mn-lt"/>
                <a:ea typeface="+mn-ea"/>
                <a:cs typeface="+mn-cs"/>
              </a:rPr>
              <a:t> (Arbiter) of the age and as such in order to rid us of the infestation of</a:t>
            </a:r>
            <a:r>
              <a:rPr lang="en-GB" sz="1200" i="1" kern="1200" dirty="0" smtClean="0">
                <a:solidFill>
                  <a:schemeClr val="tx1"/>
                </a:solidFill>
                <a:effectLst/>
                <a:latin typeface="+mn-lt"/>
                <a:ea typeface="+mn-ea"/>
                <a:cs typeface="+mn-cs"/>
              </a:rPr>
              <a:t> shirk</a:t>
            </a:r>
            <a:r>
              <a:rPr lang="en-GB" sz="1200" kern="1200" dirty="0" smtClean="0">
                <a:solidFill>
                  <a:schemeClr val="tx1"/>
                </a:solidFill>
                <a:effectLst/>
                <a:latin typeface="+mn-lt"/>
                <a:ea typeface="+mn-ea"/>
                <a:cs typeface="+mn-cs"/>
              </a:rPr>
              <a:t>, he guided us precisely in light of the teaching of the Quran, which had established the Oneness of God and which tells us about the true teachings of the Holy Prophet (peace and blessings of Allah be on him) as well as Islam’s superiority over other world religions.</a:t>
            </a:r>
          </a:p>
          <a:p>
            <a:pPr eaLnBrk="1" hangingPunct="1">
              <a:spcBef>
                <a:spcPct val="0"/>
              </a:spcBef>
            </a:pPr>
            <a:endParaRPr lang="en-GB" dirty="0" smtClean="0"/>
          </a:p>
        </p:txBody>
      </p:sp>
      <p:sp>
        <p:nvSpPr>
          <p:cNvPr id="297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5FC2921-AA55-4005-867F-F4878FFE71FD}" type="slidenum">
              <a:rPr lang="en-US" smtClean="0">
                <a:cs typeface="Arial" charset="0"/>
              </a:rPr>
              <a:pPr fontAlgn="base">
                <a:spcBef>
                  <a:spcPct val="0"/>
                </a:spcBef>
                <a:spcAft>
                  <a:spcPct val="0"/>
                </a:spcAft>
                <a:defRPr/>
              </a:pPr>
              <a:t>6</a:t>
            </a:fld>
            <a:endParaRPr lang="en-US" smtClean="0">
              <a:cs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r>
              <a:rPr lang="en-GB" sz="1200" kern="1200" dirty="0" smtClean="0">
                <a:solidFill>
                  <a:schemeClr val="tx1"/>
                </a:solidFill>
                <a:effectLst/>
                <a:latin typeface="+mn-lt"/>
                <a:ea typeface="+mn-ea"/>
                <a:cs typeface="+mn-cs"/>
              </a:rPr>
              <a:t>The Promised Messiah (on whom be peace) informs us: ‘Remember, it is wholly calumnious to ascribe divinity to Jesus (on whom be peace). He certainly did not make any such claim. Whatever he said as regards himself did not go beyond intercession. As such, who can deny the intercession of Prophets? Many times Israelites were saved from raging torment because of the intercession of Moses (on whom be peace) And I have experience of this myself. Many esteemed people of my Community know very well that due to my intercession some embroiled in problems and illnesses were relieved of their grief and they had been informed of this beforehand. For Jesus to be crucified for his followers and for the sins of his followers to be imputed to him is a meaningless creed that is far-removed from reason. It is beyond the Divine attributes of fairness and justice that the punishment of the sin of someone should be given to another. In short, this creed is a collection of errors’. </a:t>
            </a:r>
            <a:endParaRPr lang="en-GB" dirty="0" smtClean="0"/>
          </a:p>
        </p:txBody>
      </p:sp>
      <p:sp>
        <p:nvSpPr>
          <p:cNvPr id="4" name="Slide Number Placeholder 3"/>
          <p:cNvSpPr>
            <a:spLocks noGrp="1"/>
          </p:cNvSpPr>
          <p:nvPr>
            <p:ph type="sldNum" sz="quarter" idx="5"/>
          </p:nvPr>
        </p:nvSpPr>
        <p:spPr/>
        <p:txBody>
          <a:bodyPr/>
          <a:lstStyle/>
          <a:p>
            <a:pPr>
              <a:defRPr/>
            </a:pPr>
            <a:fld id="{80E5887F-112E-47F3-9298-76BAA4F44205}" type="slidenum">
              <a:rPr lang="en-US" smtClean="0"/>
              <a:pPr>
                <a:defRPr/>
              </a:pPr>
              <a:t>7</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r>
              <a:rPr lang="en-GB" sz="1200" kern="1200" dirty="0" smtClean="0">
                <a:solidFill>
                  <a:schemeClr val="tx1"/>
                </a:solidFill>
                <a:effectLst/>
                <a:latin typeface="+mn-lt"/>
                <a:ea typeface="+mn-ea"/>
                <a:cs typeface="+mn-cs"/>
              </a:rPr>
              <a:t>Explaining the requisites of intercession, the Promised Messiah (on whom be peace) wrote: ‘Firstly, it is essential that an intercessor has a perfect connection with God, so that he can attain beneficence from God. And [he] also has an intense connection with mankind so that he can take to mankind the beneficence and the good that he attains from God. Unless both these connections are not intense, one cannot be an intercessor…unless these two models are not to be seen, there can be no beneficial outcome’.   </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The Promised Messiah (on whom be peace) also wrote that Jesus (on whom be peace) could not even reform his disciples. By contrast, through his perfect model, our Prophet (peace and blessings of Allah be on him) saved his followers from physical and spiritual chastisement and transformed their world. The intercession of Moses (on whom be peace) had similar outcome. However, after Jesus (on whom be peace) the condition of his followers deteriorated. </a:t>
            </a:r>
          </a:p>
          <a:p>
            <a:endParaRPr lang="en-GB" dirty="0" smtClean="0"/>
          </a:p>
        </p:txBody>
      </p:sp>
      <p:sp>
        <p:nvSpPr>
          <p:cNvPr id="4" name="Slide Number Placeholder 3"/>
          <p:cNvSpPr>
            <a:spLocks noGrp="1"/>
          </p:cNvSpPr>
          <p:nvPr>
            <p:ph type="sldNum" sz="quarter" idx="5"/>
          </p:nvPr>
        </p:nvSpPr>
        <p:spPr/>
        <p:txBody>
          <a:bodyPr/>
          <a:lstStyle/>
          <a:p>
            <a:pPr>
              <a:defRPr/>
            </a:pPr>
            <a:fld id="{80E5887F-112E-47F3-9298-76BAA4F44205}" type="slidenum">
              <a:rPr lang="en-US" smtClean="0"/>
              <a:pPr>
                <a:defRPr/>
              </a:pPr>
              <a:t>8</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p:spPr>
      </p:sp>
      <p:sp>
        <p:nvSpPr>
          <p:cNvPr id="41987"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sz="1200" kern="1200" dirty="0" smtClean="0">
                <a:solidFill>
                  <a:schemeClr val="tx1"/>
                </a:solidFill>
                <a:effectLst/>
                <a:latin typeface="+mn-lt"/>
                <a:ea typeface="+mn-ea"/>
                <a:cs typeface="+mn-cs"/>
              </a:rPr>
              <a:t>Hudhur said thus the Promised Messiah (on whom be peace) illustrated the facts about Christianity. In his lifetime, Jesus could not reform his disciples, his death on the Cross was also considered accursed by the Jews, although we Ahmadi Muslims do not accept this concept and say that God saved His Prophet from all the accusations that the Jews wanted to ascribe to him. He lived a long life and was successful in the objective for which God had sent him. Hudhur explained that he had spoken regarding the Pope [John Paul II] because there is a lot of debate going on these days in schools about his ‘miracles’ and Hudhur wished to inform our youngsters about the facts. They listen to what is said out there and can at times be influenced by it. Always remember that the lofty station of the Holy Prophet (peace and blessings of Allah be on him) is the real station of intercession. And his miracles have taken place from his lifetime to this day. People are being born among his followers who can show miracles. We Ahmadis, firmly believe that God continues to manifest His Powers through adherence to the Holy Prophet (peace and blessings of Allah be on him). We are also firm on the belief that there is no need for any saint or any recommendation; God is found by following the teachings of the Holy Quran and the commandments of the Holy Prophet (peace and blessings of Allah be on him). Whereas Christians are beatifying the Pope, after his death, for miracles the validity of which is disputed. A Polish newspaper has raised objections regarding this, stating it is possible that the team of doctors which ascertains the legitimacy of ‘miracles’ did not research the matter properly about the woman about whom it is said that she suffered from Parkinson’s disease. It is possible that she had some other illness which naturally is cured after a while. </a:t>
            </a:r>
          </a:p>
          <a:p>
            <a:endParaRPr lang="en-GB" sz="1200" kern="1200" dirty="0">
              <a:solidFill>
                <a:schemeClr val="tx1"/>
              </a:solidFill>
              <a:effectLst/>
              <a:latin typeface="+mn-lt"/>
              <a:ea typeface="+mn-ea"/>
              <a:cs typeface="+mn-cs"/>
            </a:endParaRPr>
          </a:p>
        </p:txBody>
      </p:sp>
      <p:sp>
        <p:nvSpPr>
          <p:cNvPr id="3174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414BFAD-CAF8-4C2E-8205-D311B6266DF1}" type="slidenum">
              <a:rPr lang="en-US" smtClean="0">
                <a:cs typeface="Arial" charset="0"/>
              </a:rPr>
              <a:pPr fontAlgn="base">
                <a:spcBef>
                  <a:spcPct val="0"/>
                </a:spcBef>
                <a:spcAft>
                  <a:spcPct val="0"/>
                </a:spcAft>
                <a:defRPr/>
              </a:pPr>
              <a:t>9</a:t>
            </a:fld>
            <a:endParaRPr lang="en-US" smtClean="0">
              <a:cs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r>
              <a:rPr lang="en-GB" sz="1200" kern="1200" dirty="0" smtClean="0">
                <a:solidFill>
                  <a:schemeClr val="tx1"/>
                </a:solidFill>
                <a:effectLst/>
                <a:latin typeface="+mn-lt"/>
                <a:ea typeface="+mn-ea"/>
                <a:cs typeface="+mn-cs"/>
              </a:rPr>
              <a:t>The Promised Messiah (on whom be peace) related that once </a:t>
            </a:r>
            <a:r>
              <a:rPr lang="en-GB" sz="1200" kern="1200" dirty="0" err="1" smtClean="0">
                <a:solidFill>
                  <a:schemeClr val="tx1"/>
                </a:solidFill>
                <a:effectLst/>
                <a:latin typeface="+mn-lt"/>
                <a:ea typeface="+mn-ea"/>
                <a:cs typeface="+mn-cs"/>
              </a:rPr>
              <a:t>Nawab</a:t>
            </a:r>
            <a:r>
              <a:rPr lang="en-GB" sz="1200" kern="1200" dirty="0" smtClean="0">
                <a:solidFill>
                  <a:schemeClr val="tx1"/>
                </a:solidFill>
                <a:effectLst/>
                <a:latin typeface="+mn-lt"/>
                <a:ea typeface="+mn-ea"/>
                <a:cs typeface="+mn-cs"/>
              </a:rPr>
              <a:t> Muhammad Ali Khan sahib’s son fell very ill and he requested the Promised Messiah (on whom be peace) for prayer. The prayer was not answered favourably, so the Promised Messiah (on whom be peace) said if the prayer did not work, he would try intercession. On this God told him who was he to intercede without being granted permission to do so. The Promised Messiah (on whom be peace) was left trembling upon this. Seeing his condition, after a short while, God told the Promised Messiah (whom be peace) ‘You are given permission to intercede’. With the grace of God, </a:t>
            </a:r>
            <a:r>
              <a:rPr lang="en-GB" sz="1200" kern="1200" dirty="0" err="1" smtClean="0">
                <a:solidFill>
                  <a:schemeClr val="tx1"/>
                </a:solidFill>
                <a:effectLst/>
                <a:latin typeface="+mn-lt"/>
                <a:ea typeface="+mn-ea"/>
                <a:cs typeface="+mn-cs"/>
              </a:rPr>
              <a:t>Nawab</a:t>
            </a:r>
            <a:r>
              <a:rPr lang="en-GB" sz="1200" kern="1200" dirty="0" smtClean="0">
                <a:solidFill>
                  <a:schemeClr val="tx1"/>
                </a:solidFill>
                <a:effectLst/>
                <a:latin typeface="+mn-lt"/>
                <a:ea typeface="+mn-ea"/>
                <a:cs typeface="+mn-cs"/>
              </a:rPr>
              <a:t> Muhammad Ali Khan sahib’s son was better and lived a long age. </a:t>
            </a:r>
          </a:p>
          <a:p>
            <a:r>
              <a:rPr lang="en-GB" sz="1200" kern="1200" dirty="0" smtClean="0">
                <a:solidFill>
                  <a:schemeClr val="tx1"/>
                </a:solidFill>
                <a:effectLst/>
                <a:latin typeface="+mn-lt"/>
                <a:ea typeface="+mn-ea"/>
                <a:cs typeface="+mn-cs"/>
              </a:rPr>
              <a:t> </a:t>
            </a:r>
          </a:p>
        </p:txBody>
      </p:sp>
      <p:sp>
        <p:nvSpPr>
          <p:cNvPr id="4" name="Slide Number Placeholder 3"/>
          <p:cNvSpPr>
            <a:spLocks noGrp="1"/>
          </p:cNvSpPr>
          <p:nvPr>
            <p:ph type="sldNum" sz="quarter" idx="5"/>
          </p:nvPr>
        </p:nvSpPr>
        <p:spPr/>
        <p:txBody>
          <a:bodyPr/>
          <a:lstStyle/>
          <a:p>
            <a:pPr>
              <a:defRPr/>
            </a:pPr>
            <a:fld id="{80E5887F-112E-47F3-9298-76BAA4F44205}" type="slidenum">
              <a:rPr lang="en-US" smtClean="0"/>
              <a:pPr>
                <a:defRPr/>
              </a:pPr>
              <a:t>10</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p:spPr>
      </p:sp>
      <p:sp>
        <p:nvSpPr>
          <p:cNvPr id="33795"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GB" sz="1200" kern="1200" dirty="0" smtClean="0">
                <a:solidFill>
                  <a:schemeClr val="tx1"/>
                </a:solidFill>
                <a:effectLst/>
                <a:latin typeface="+mn-lt"/>
                <a:ea typeface="+mn-ea"/>
                <a:cs typeface="+mn-cs"/>
              </a:rPr>
              <a:t>Hudhur said he wished to speak on the correct Islamic viewpoint on intercession and what should a Muslim consider intercession. The Qur’an mentions this subject in many places and the Promised Messiah (on whom be peace) has explained the concept to us in light of its verses. The Holy Prophet (peace and blessings of Allah be on him) called the verse recited at the beginning by Hudhur, </a:t>
            </a:r>
            <a:r>
              <a:rPr lang="en-GB" sz="1200" kern="1200" dirty="0" err="1" smtClean="0">
                <a:solidFill>
                  <a:schemeClr val="tx1"/>
                </a:solidFill>
                <a:effectLst/>
                <a:latin typeface="+mn-lt"/>
                <a:ea typeface="+mn-ea"/>
                <a:cs typeface="+mn-cs"/>
              </a:rPr>
              <a:t>Ayatul</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Kursi</a:t>
            </a:r>
            <a:r>
              <a:rPr lang="en-GB" sz="1200" kern="1200" dirty="0" smtClean="0">
                <a:solidFill>
                  <a:schemeClr val="tx1"/>
                </a:solidFill>
                <a:effectLst/>
                <a:latin typeface="+mn-lt"/>
                <a:ea typeface="+mn-ea"/>
                <a:cs typeface="+mn-cs"/>
              </a:rPr>
              <a:t> as the chief of all the verses. According to another tradition Satan runs away from the home of one who reads the first four verses of Surah Al </a:t>
            </a:r>
            <a:r>
              <a:rPr lang="en-GB" sz="1200" kern="1200" dirty="0" err="1" smtClean="0">
                <a:solidFill>
                  <a:schemeClr val="tx1"/>
                </a:solidFill>
                <a:effectLst/>
                <a:latin typeface="+mn-lt"/>
                <a:ea typeface="+mn-ea"/>
                <a:cs typeface="+mn-cs"/>
              </a:rPr>
              <a:t>Baqarah</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Ayatul</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Kursi</a:t>
            </a:r>
            <a:r>
              <a:rPr lang="en-GB" sz="1200" kern="1200" dirty="0" smtClean="0">
                <a:solidFill>
                  <a:schemeClr val="tx1"/>
                </a:solidFill>
                <a:effectLst/>
                <a:latin typeface="+mn-lt"/>
                <a:ea typeface="+mn-ea"/>
                <a:cs typeface="+mn-cs"/>
              </a:rPr>
              <a:t> and its two adjoining verses and the last three verses. Hudhur said of course this entails that one reads these verses while fully understanding them and also tries to puts them in practice. God has thus placed blessing in these verses. Ahadith prove that in spite of their human frailties, people who try and abide by these matters, are the recipients of the Prophet’s (peace and blessings of Allah be on him) intercession. </a:t>
            </a:r>
          </a:p>
          <a:p>
            <a:pPr eaLnBrk="1" hangingPunct="1">
              <a:spcBef>
                <a:spcPct val="0"/>
              </a:spcBef>
            </a:pPr>
            <a:endParaRPr lang="en-GB" dirty="0" smtClean="0"/>
          </a:p>
        </p:txBody>
      </p:sp>
      <p:sp>
        <p:nvSpPr>
          <p:cNvPr id="2867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4BE9EEB-3A1C-4D4B-B7FB-684A1A8C5ACC}" type="slidenum">
              <a:rPr lang="en-US" smtClean="0">
                <a:cs typeface="Arial" charset="0"/>
              </a:rPr>
              <a:pPr fontAlgn="base">
                <a:spcBef>
                  <a:spcPct val="0"/>
                </a:spcBef>
                <a:spcAft>
                  <a:spcPct val="0"/>
                </a:spcAft>
                <a:defRPr/>
              </a:pPr>
              <a:t>11</a:t>
            </a:fld>
            <a:endParaRPr lang="en-US" smtClean="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4"/>
          <p:cNvPicPr>
            <a:picLocks noChangeAspect="1" noChangeArrowheads="1"/>
          </p:cNvPicPr>
          <p:nvPr userDrawn="1"/>
        </p:nvPicPr>
        <p:blipFill>
          <a:blip r:embed="rId2" cstate="print"/>
          <a:srcRect/>
          <a:stretch>
            <a:fillRect/>
          </a:stretch>
        </p:blipFill>
        <p:spPr bwMode="auto">
          <a:xfrm>
            <a:off x="0" y="0"/>
            <a:ext cx="9144000" cy="342900"/>
          </a:xfrm>
          <a:prstGeom prst="rect">
            <a:avLst/>
          </a:prstGeom>
          <a:noFill/>
          <a:ln w="9525">
            <a:noFill/>
            <a:miter lim="800000"/>
            <a:headEnd/>
            <a:tailEnd/>
          </a:ln>
        </p:spPr>
      </p:pic>
      <p:pic>
        <p:nvPicPr>
          <p:cNvPr id="5" name="Picture 5" descr="alislam-logo-large.png"/>
          <p:cNvPicPr>
            <a:picLocks noChangeAspect="1"/>
          </p:cNvPicPr>
          <p:nvPr userDrawn="1"/>
        </p:nvPicPr>
        <p:blipFill>
          <a:blip r:embed="rId3" cstate="print"/>
          <a:srcRect/>
          <a:stretch>
            <a:fillRect/>
          </a:stretch>
        </p:blipFill>
        <p:spPr bwMode="auto">
          <a:xfrm>
            <a:off x="7924800" y="31750"/>
            <a:ext cx="1090613" cy="296863"/>
          </a:xfrm>
          <a:prstGeom prst="rect">
            <a:avLst/>
          </a:prstGeom>
          <a:noFill/>
          <a:ln w="9525">
            <a:noFill/>
            <a:miter lim="800000"/>
            <a:headEnd/>
            <a:tailEnd/>
          </a:ln>
        </p:spPr>
      </p:pic>
      <p:sp>
        <p:nvSpPr>
          <p:cNvPr id="2" name="Title 1"/>
          <p:cNvSpPr>
            <a:spLocks noGrp="1"/>
          </p:cNvSpPr>
          <p:nvPr>
            <p:ph type="title"/>
          </p:nvPr>
        </p:nvSpPr>
        <p:spPr>
          <a:xfrm>
            <a:off x="457200" y="457200"/>
            <a:ext cx="8229600" cy="914400"/>
          </a:xfrm>
        </p:spPr>
        <p:txBody>
          <a:bodyPr/>
          <a:lstStyle>
            <a:lvl1pPr algn="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4343400"/>
          </a:xfrm>
          <a:prstGeom prst="rect">
            <a:avLst/>
          </a:prstGeom>
        </p:spPr>
        <p:txBody>
          <a:bodyPr/>
          <a:lstStyle>
            <a:lvl1pPr marL="228600" indent="-228600" algn="l">
              <a:lnSpc>
                <a:spcPct val="100000"/>
              </a:lnSpc>
              <a:spcBef>
                <a:spcPts val="1080"/>
              </a:spcBef>
              <a:buFont typeface="Arial" pitchFamily="34" charset="0"/>
              <a:buChar char="•"/>
              <a:defRPr sz="1800">
                <a:solidFill>
                  <a:schemeClr val="accent2">
                    <a:lumMod val="50000"/>
                  </a:schemeClr>
                </a:solidFill>
              </a:defRPr>
            </a:lvl1pPr>
            <a:lvl2pPr marL="569913" indent="-225425">
              <a:spcBef>
                <a:spcPts val="480"/>
              </a:spcBef>
              <a:buFont typeface="Arial" pitchFamily="34" charset="0"/>
              <a:buChar char="–"/>
              <a:defRPr sz="1400">
                <a:solidFill>
                  <a:schemeClr val="accent2">
                    <a:lumMod val="50000"/>
                  </a:schemeClr>
                </a:solidFill>
              </a:defRPr>
            </a:lvl2pPr>
            <a:lvl3pPr marL="854075" indent="-163513" algn="l">
              <a:lnSpc>
                <a:spcPct val="100000"/>
              </a:lnSpc>
              <a:spcBef>
                <a:spcPts val="420"/>
              </a:spcBef>
              <a:buFont typeface="Arial" pitchFamily="34" charset="0"/>
              <a:buChar char="&gt;"/>
              <a:defRPr sz="1200" baseline="0">
                <a:solidFill>
                  <a:schemeClr val="accent2">
                    <a:lumMod val="50000"/>
                  </a:schemeClr>
                </a:solidFill>
              </a:defRPr>
            </a:lvl3pPr>
            <a:lvl4pPr marL="1087438" indent="-173038" algn="l">
              <a:lnSpc>
                <a:spcPct val="100000"/>
              </a:lnSpc>
              <a:spcBef>
                <a:spcPts val="140"/>
              </a:spcBef>
              <a:buFont typeface="Arial" pitchFamily="34" charset="0"/>
              <a:buChar char="&gt;"/>
              <a:defRPr sz="1000">
                <a:solidFill>
                  <a:schemeClr val="accent2">
                    <a:lumMod val="50000"/>
                  </a:schemeClr>
                </a:solidFill>
              </a:defRPr>
            </a:lvl4pPr>
            <a:lvl5pPr marL="1311275" indent="-163513" algn="l">
              <a:lnSpc>
                <a:spcPct val="100000"/>
              </a:lnSpc>
              <a:buFont typeface="Arial" pitchFamily="34" charset="0"/>
              <a:buChar char="&gt;"/>
              <a:defRPr sz="1000" baseline="0">
                <a:solidFill>
                  <a:schemeClr val="accent2">
                    <a:lumMod val="50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Rectangle 5"/>
          <p:cNvSpPr>
            <a:spLocks noGrp="1" noChangeArrowheads="1"/>
          </p:cNvSpPr>
          <p:nvPr>
            <p:ph type="sldNum" sz="quarter" idx="10"/>
          </p:nvPr>
        </p:nvSpPr>
        <p:spPr/>
        <p:txBody>
          <a:bodyPr/>
          <a:lstStyle>
            <a:lvl1pPr>
              <a:defRPr/>
            </a:lvl1pPr>
          </a:lstStyle>
          <a:p>
            <a:pPr>
              <a:defRPr/>
            </a:pPr>
            <a:fld id="{FA8C548F-3618-424D-960D-0F454BA6E7F5}"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Title Slide 1">
    <p:spTree>
      <p:nvGrpSpPr>
        <p:cNvPr id="1" name=""/>
        <p:cNvGrpSpPr/>
        <p:nvPr/>
      </p:nvGrpSpPr>
      <p:grpSpPr>
        <a:xfrm>
          <a:off x="0" y="0"/>
          <a:ext cx="0" cy="0"/>
          <a:chOff x="0" y="0"/>
          <a:chExt cx="0" cy="0"/>
        </a:xfrm>
      </p:grpSpPr>
      <p:sp>
        <p:nvSpPr>
          <p:cNvPr id="4" name="Rectangle 3"/>
          <p:cNvSpPr>
            <a:spLocks noChangeArrowheads="1"/>
          </p:cNvSpPr>
          <p:nvPr userDrawn="1"/>
        </p:nvSpPr>
        <p:spPr bwMode="auto">
          <a:xfrm rot="5400000">
            <a:off x="3941091" y="-1277020"/>
            <a:ext cx="1261817" cy="9144000"/>
          </a:xfrm>
          <a:prstGeom prst="rect">
            <a:avLst/>
          </a:prstGeom>
          <a:gradFill>
            <a:gsLst>
              <a:gs pos="24000">
                <a:srgbClr val="043A0D"/>
              </a:gs>
              <a:gs pos="0">
                <a:srgbClr val="557EB9">
                  <a:alpha val="0"/>
                </a:srgbClr>
              </a:gs>
            </a:gsLst>
            <a:lin ang="16200000" scaled="0"/>
          </a:gradFill>
          <a:ln w="9525">
            <a:noFill/>
            <a:miter lim="800000"/>
            <a:headEnd/>
            <a:tailEnd/>
          </a:ln>
          <a:effectLst/>
        </p:spPr>
        <p:txBody>
          <a:bodyPr rot="10800000" vert="eaVert" wrap="none" anchor="ctr"/>
          <a:lstStyle>
            <a:defPPr>
              <a:defRPr lang="en-US"/>
            </a:defPPr>
            <a:lvl1pPr algn="l" rtl="0" fontAlgn="base">
              <a:spcBef>
                <a:spcPct val="0"/>
              </a:spcBef>
              <a:spcAft>
                <a:spcPct val="0"/>
              </a:spcAft>
              <a:defRPr sz="2400" kern="1200">
                <a:solidFill>
                  <a:schemeClr val="tx1"/>
                </a:solidFill>
                <a:latin typeface="Arial" pitchFamily="34" charset="0"/>
                <a:ea typeface="ＭＳ Ｐゴシック"/>
                <a:cs typeface="ＭＳ Ｐゴシック"/>
              </a:defRPr>
            </a:lvl1pPr>
            <a:lvl2pPr marL="457200" algn="l" rtl="0" fontAlgn="base">
              <a:spcBef>
                <a:spcPct val="0"/>
              </a:spcBef>
              <a:spcAft>
                <a:spcPct val="0"/>
              </a:spcAft>
              <a:defRPr sz="2400" kern="1200">
                <a:solidFill>
                  <a:schemeClr val="tx1"/>
                </a:solidFill>
                <a:latin typeface="Arial" pitchFamily="34" charset="0"/>
                <a:ea typeface="ＭＳ Ｐゴシック"/>
                <a:cs typeface="ＭＳ Ｐゴシック"/>
              </a:defRPr>
            </a:lvl2pPr>
            <a:lvl3pPr marL="914400" algn="l" rtl="0" fontAlgn="base">
              <a:spcBef>
                <a:spcPct val="0"/>
              </a:spcBef>
              <a:spcAft>
                <a:spcPct val="0"/>
              </a:spcAft>
              <a:defRPr sz="2400" kern="1200">
                <a:solidFill>
                  <a:schemeClr val="tx1"/>
                </a:solidFill>
                <a:latin typeface="Arial" pitchFamily="34" charset="0"/>
                <a:ea typeface="ＭＳ Ｐゴシック"/>
                <a:cs typeface="ＭＳ Ｐゴシック"/>
              </a:defRPr>
            </a:lvl3pPr>
            <a:lvl4pPr marL="1371600" algn="l" rtl="0" fontAlgn="base">
              <a:spcBef>
                <a:spcPct val="0"/>
              </a:spcBef>
              <a:spcAft>
                <a:spcPct val="0"/>
              </a:spcAft>
              <a:defRPr sz="2400" kern="1200">
                <a:solidFill>
                  <a:schemeClr val="tx1"/>
                </a:solidFill>
                <a:latin typeface="Arial" pitchFamily="34" charset="0"/>
                <a:ea typeface="ＭＳ Ｐゴシック"/>
                <a:cs typeface="ＭＳ Ｐゴシック"/>
              </a:defRPr>
            </a:lvl4pPr>
            <a:lvl5pPr marL="1828800" algn="l" rtl="0" fontAlgn="base">
              <a:spcBef>
                <a:spcPct val="0"/>
              </a:spcBef>
              <a:spcAft>
                <a:spcPct val="0"/>
              </a:spcAft>
              <a:defRPr sz="2400" kern="1200">
                <a:solidFill>
                  <a:schemeClr val="tx1"/>
                </a:solidFill>
                <a:latin typeface="Arial" pitchFamily="34" charset="0"/>
                <a:ea typeface="ＭＳ Ｐゴシック"/>
                <a:cs typeface="ＭＳ Ｐゴシック"/>
              </a:defRPr>
            </a:lvl5pPr>
            <a:lvl6pPr marL="2286000" algn="l" defTabSz="914400" rtl="0" eaLnBrk="1" latinLnBrk="0" hangingPunct="1">
              <a:defRPr sz="2400" kern="1200">
                <a:solidFill>
                  <a:schemeClr val="tx1"/>
                </a:solidFill>
                <a:latin typeface="Arial" pitchFamily="34" charset="0"/>
                <a:ea typeface="ＭＳ Ｐゴシック"/>
                <a:cs typeface="ＭＳ Ｐゴシック"/>
              </a:defRPr>
            </a:lvl6pPr>
            <a:lvl7pPr marL="2743200" algn="l" defTabSz="914400" rtl="0" eaLnBrk="1" latinLnBrk="0" hangingPunct="1">
              <a:defRPr sz="2400" kern="1200">
                <a:solidFill>
                  <a:schemeClr val="tx1"/>
                </a:solidFill>
                <a:latin typeface="Arial" pitchFamily="34" charset="0"/>
                <a:ea typeface="ＭＳ Ｐゴシック"/>
                <a:cs typeface="ＭＳ Ｐゴシック"/>
              </a:defRPr>
            </a:lvl7pPr>
            <a:lvl8pPr marL="3200400" algn="l" defTabSz="914400" rtl="0" eaLnBrk="1" latinLnBrk="0" hangingPunct="1">
              <a:defRPr sz="2400" kern="1200">
                <a:solidFill>
                  <a:schemeClr val="tx1"/>
                </a:solidFill>
                <a:latin typeface="Arial" pitchFamily="34" charset="0"/>
                <a:ea typeface="ＭＳ Ｐゴシック"/>
                <a:cs typeface="ＭＳ Ｐゴシック"/>
              </a:defRPr>
            </a:lvl8pPr>
            <a:lvl9pPr marL="3657600" algn="l" defTabSz="914400" rtl="0" eaLnBrk="1" latinLnBrk="0" hangingPunct="1">
              <a:defRPr sz="2400" kern="1200">
                <a:solidFill>
                  <a:schemeClr val="tx1"/>
                </a:solidFill>
                <a:latin typeface="Arial" pitchFamily="34" charset="0"/>
                <a:ea typeface="ＭＳ Ｐゴシック"/>
                <a:cs typeface="ＭＳ Ｐゴシック"/>
              </a:defRPr>
            </a:lvl9pPr>
          </a:lstStyle>
          <a:p>
            <a:pPr algn="ctr">
              <a:defRPr/>
            </a:pPr>
            <a:endParaRPr lang="en-US" sz="1800">
              <a:latin typeface="Arial" charset="0"/>
              <a:ea typeface="ＭＳ Ｐゴシック" pitchFamily="1" charset="-128"/>
              <a:cs typeface="+mn-cs"/>
            </a:endParaRPr>
          </a:p>
        </p:txBody>
      </p:sp>
      <p:sp>
        <p:nvSpPr>
          <p:cNvPr id="5" name="Rectangle 20"/>
          <p:cNvSpPr>
            <a:spLocks noChangeArrowheads="1"/>
          </p:cNvSpPr>
          <p:nvPr userDrawn="1"/>
        </p:nvSpPr>
        <p:spPr bwMode="auto">
          <a:xfrm>
            <a:off x="2209800" y="6553200"/>
            <a:ext cx="5181600" cy="279400"/>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wrap="none" anchor="ctr"/>
          <a:lstStyle/>
          <a:p>
            <a:pPr algn="r" eaLnBrk="0" fontAlgn="auto" hangingPunct="0">
              <a:spcBef>
                <a:spcPts val="0"/>
              </a:spcBef>
              <a:spcAft>
                <a:spcPts val="0"/>
              </a:spcAft>
              <a:defRPr/>
            </a:pPr>
            <a:r>
              <a:rPr lang="en-US" sz="800" b="1" dirty="0">
                <a:latin typeface="Calibri" pitchFamily="34" charset="0"/>
              </a:rPr>
              <a:t>NOTE: Al Islam Team takes full responsibility for any errors or miscommunication in this Synopsis of the Friday Sermon</a:t>
            </a:r>
            <a:endParaRPr lang="en-US" sz="800" b="1" dirty="0">
              <a:latin typeface="Calibri" pitchFamily="34" charset="0"/>
              <a:ea typeface="ＭＳ Ｐゴシック" pitchFamily="1" charset="-128"/>
            </a:endParaRPr>
          </a:p>
        </p:txBody>
      </p:sp>
      <p:sp>
        <p:nvSpPr>
          <p:cNvPr id="11" name="Title 10"/>
          <p:cNvSpPr>
            <a:spLocks noGrp="1"/>
          </p:cNvSpPr>
          <p:nvPr>
            <p:ph type="title"/>
          </p:nvPr>
        </p:nvSpPr>
        <p:spPr>
          <a:xfrm>
            <a:off x="4819651" y="2809875"/>
            <a:ext cx="3943350" cy="942975"/>
          </a:xfrm>
        </p:spPr>
        <p:txBody>
          <a:bodyPr anchor="ctr"/>
          <a:lstStyle>
            <a:lvl1pPr algn="l">
              <a:defRPr baseline="0">
                <a:solidFill>
                  <a:schemeClr val="bg1"/>
                </a:solidFill>
              </a:defRPr>
            </a:lvl1pPr>
          </a:lstStyle>
          <a:p>
            <a:r>
              <a:rPr lang="en-US" smtClean="0"/>
              <a:t>Click to edit Master title style</a:t>
            </a:r>
            <a:endParaRPr lang="en-US" dirty="0"/>
          </a:p>
        </p:txBody>
      </p:sp>
      <p:sp>
        <p:nvSpPr>
          <p:cNvPr id="12" name="Content Placeholder 11"/>
          <p:cNvSpPr>
            <a:spLocks noGrp="1"/>
          </p:cNvSpPr>
          <p:nvPr>
            <p:ph sz="quarter" idx="14"/>
          </p:nvPr>
        </p:nvSpPr>
        <p:spPr>
          <a:xfrm>
            <a:off x="4819650" y="4267200"/>
            <a:ext cx="3562350" cy="1409700"/>
          </a:xfrm>
          <a:prstGeom prst="rect">
            <a:avLst/>
          </a:prstGeom>
        </p:spPr>
        <p:txBody>
          <a:bodyPr/>
          <a:lstStyle>
            <a:lvl1pPr marL="0" indent="0" algn="l">
              <a:spcBef>
                <a:spcPts val="0"/>
              </a:spcBef>
              <a:spcAft>
                <a:spcPct val="0"/>
              </a:spcAft>
              <a:buFontTx/>
              <a:buNone/>
              <a:defRPr sz="1300"/>
            </a:lvl1pPr>
            <a:lvl2pPr>
              <a:buNone/>
              <a:defRPr sz="1300"/>
            </a:lvl2pPr>
            <a:lvl3pPr>
              <a:buNone/>
              <a:defRPr sz="1300"/>
            </a:lvl3pPr>
            <a:lvl4pPr>
              <a:buNone/>
              <a:defRPr sz="1300"/>
            </a:lvl4pPr>
          </a:lstStyle>
          <a:p>
            <a:pPr lvl="0"/>
            <a:r>
              <a:rPr lang="en-US" smtClean="0"/>
              <a:t>Click to edit Master text styles</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2">
    <p:spTree>
      <p:nvGrpSpPr>
        <p:cNvPr id="1" name=""/>
        <p:cNvGrpSpPr/>
        <p:nvPr/>
      </p:nvGrpSpPr>
      <p:grpSpPr>
        <a:xfrm>
          <a:off x="0" y="0"/>
          <a:ext cx="0" cy="0"/>
          <a:chOff x="0" y="0"/>
          <a:chExt cx="0" cy="0"/>
        </a:xfrm>
      </p:grpSpPr>
      <p:sp>
        <p:nvSpPr>
          <p:cNvPr id="7" name="Content Placeholder 11"/>
          <p:cNvSpPr>
            <a:spLocks noGrp="1"/>
          </p:cNvSpPr>
          <p:nvPr>
            <p:ph sz="quarter" idx="14"/>
          </p:nvPr>
        </p:nvSpPr>
        <p:spPr>
          <a:xfrm>
            <a:off x="5943600" y="4267200"/>
            <a:ext cx="2964586" cy="1409700"/>
          </a:xfrm>
          <a:prstGeom prst="rect">
            <a:avLst/>
          </a:prstGeom>
        </p:spPr>
        <p:txBody>
          <a:bodyPr/>
          <a:lstStyle>
            <a:lvl1pPr marL="0" indent="0" algn="l">
              <a:spcBef>
                <a:spcPts val="0"/>
              </a:spcBef>
              <a:spcAft>
                <a:spcPct val="0"/>
              </a:spcAft>
              <a:buFontTx/>
              <a:buNone/>
              <a:defRPr sz="1300"/>
            </a:lvl1pPr>
            <a:lvl2pPr>
              <a:buNone/>
              <a:defRPr sz="1300"/>
            </a:lvl2pPr>
            <a:lvl3pPr>
              <a:buNone/>
              <a:defRPr sz="1300"/>
            </a:lvl3pPr>
            <a:lvl4pPr>
              <a:buNone/>
              <a:defRPr sz="1300"/>
            </a:lvl4pPr>
          </a:lstStyle>
          <a:p>
            <a:pPr lvl="0"/>
            <a:r>
              <a:rPr lang="en-US" smtClean="0"/>
              <a:t>Click to edit Master text styles</a:t>
            </a:r>
          </a:p>
        </p:txBody>
      </p:sp>
      <p:sp>
        <p:nvSpPr>
          <p:cNvPr id="6" name="Title 10"/>
          <p:cNvSpPr>
            <a:spLocks noGrp="1"/>
          </p:cNvSpPr>
          <p:nvPr>
            <p:ph type="title"/>
          </p:nvPr>
        </p:nvSpPr>
        <p:spPr>
          <a:xfrm>
            <a:off x="457200" y="1030415"/>
            <a:ext cx="7758113" cy="491346"/>
          </a:xfrm>
        </p:spPr>
        <p:txBody>
          <a:bodyPr/>
          <a:lstStyle>
            <a:lvl1pPr algn="l">
              <a:defRPr sz="3200" baseline="0">
                <a:solidFill>
                  <a:schemeClr val="accent2">
                    <a:lumMod val="50000"/>
                  </a:schemeClr>
                </a:solidFill>
              </a:defRPr>
            </a:lvl1pPr>
          </a:lstStyle>
          <a:p>
            <a:r>
              <a:rPr lang="en-US" smtClean="0"/>
              <a:t>Click to edit Master title style</a:t>
            </a:r>
            <a:endParaRPr lang="en-US" dirty="0"/>
          </a:p>
        </p:txBody>
      </p:sp>
      <p:sp>
        <p:nvSpPr>
          <p:cNvPr id="8" name="Text Placeholder 12"/>
          <p:cNvSpPr>
            <a:spLocks noGrp="1"/>
          </p:cNvSpPr>
          <p:nvPr>
            <p:ph type="body" sz="quarter" idx="11"/>
          </p:nvPr>
        </p:nvSpPr>
        <p:spPr>
          <a:xfrm>
            <a:off x="457200" y="1536768"/>
            <a:ext cx="7786688" cy="419101"/>
          </a:xfrm>
        </p:spPr>
        <p:txBody>
          <a:bodyPr/>
          <a:lstStyle>
            <a:lvl1pPr marL="0" indent="0" algn="l">
              <a:spcBef>
                <a:spcPts val="0"/>
              </a:spcBef>
              <a:buNone/>
              <a:defRPr sz="2000">
                <a:solidFill>
                  <a:schemeClr val="accent2">
                    <a:lumMod val="50000"/>
                  </a:schemeClr>
                </a:solidFill>
              </a:defRPr>
            </a:lvl1pPr>
          </a:lstStyle>
          <a:p>
            <a:pPr lvl="0"/>
            <a:r>
              <a:rPr lang="en-US" dirty="0"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hapter slide">
    <p:spTree>
      <p:nvGrpSpPr>
        <p:cNvPr id="1" name=""/>
        <p:cNvGrpSpPr/>
        <p:nvPr/>
      </p:nvGrpSpPr>
      <p:grpSpPr>
        <a:xfrm>
          <a:off x="0" y="0"/>
          <a:ext cx="0" cy="0"/>
          <a:chOff x="0" y="0"/>
          <a:chExt cx="0" cy="0"/>
        </a:xfrm>
      </p:grpSpPr>
      <p:sp>
        <p:nvSpPr>
          <p:cNvPr id="3" name="Rectangle 2"/>
          <p:cNvSpPr>
            <a:spLocks noChangeArrowheads="1"/>
          </p:cNvSpPr>
          <p:nvPr/>
        </p:nvSpPr>
        <p:spPr bwMode="auto">
          <a:xfrm>
            <a:off x="0" y="4627563"/>
            <a:ext cx="9144000" cy="649287"/>
          </a:xfrm>
          <a:prstGeom prst="rect">
            <a:avLst/>
          </a:prstGeom>
          <a:gradFill flip="none" rotWithShape="1">
            <a:gsLst>
              <a:gs pos="32000">
                <a:srgbClr val="043A0D"/>
              </a:gs>
              <a:gs pos="7000">
                <a:schemeClr val="bg1"/>
              </a:gs>
            </a:gsLst>
            <a:lin ang="0" scaled="0"/>
            <a:tileRect/>
          </a:gradFill>
          <a:ln w="3175" algn="ctr">
            <a:noFill/>
            <a:miter lim="800000"/>
            <a:headEnd/>
            <a:tailEnd/>
          </a:ln>
        </p:spPr>
        <p:txBody>
          <a:bodyPr wrap="none" anchor="ctr"/>
          <a:lstStyle>
            <a:defPPr>
              <a:defRPr lang="en-US"/>
            </a:defPPr>
            <a:lvl1pPr algn="l" rtl="0" fontAlgn="base">
              <a:spcBef>
                <a:spcPct val="0"/>
              </a:spcBef>
              <a:spcAft>
                <a:spcPct val="0"/>
              </a:spcAft>
              <a:defRPr sz="2400"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a:lstStyle>
          <a:p>
            <a:pPr>
              <a:defRPr/>
            </a:pPr>
            <a:endParaRPr lang="en-US"/>
          </a:p>
        </p:txBody>
      </p:sp>
      <p:sp>
        <p:nvSpPr>
          <p:cNvPr id="16" name="Text Placeholder 15"/>
          <p:cNvSpPr>
            <a:spLocks noGrp="1"/>
          </p:cNvSpPr>
          <p:nvPr>
            <p:ph type="body" sz="quarter" idx="14"/>
          </p:nvPr>
        </p:nvSpPr>
        <p:spPr>
          <a:xfrm>
            <a:off x="2389632" y="4645152"/>
            <a:ext cx="6327648" cy="566928"/>
          </a:xfrm>
          <a:prstGeom prst="rect">
            <a:avLst/>
          </a:prstGeom>
        </p:spPr>
        <p:txBody>
          <a:bodyPr/>
          <a:lstStyle>
            <a:lvl1pPr algn="r">
              <a:buNone/>
              <a:defRPr sz="3000">
                <a:solidFill>
                  <a:schemeClr val="bg1"/>
                </a:solidFill>
              </a:defRPr>
            </a:lvl1pPr>
          </a:lstStyle>
          <a:p>
            <a:pPr lvl="0"/>
            <a:r>
              <a:rPr lang="en-US" smtClean="0"/>
              <a:t>Click to edit Master text styles</a:t>
            </a:r>
          </a:p>
        </p:txBody>
      </p:sp>
      <p:sp>
        <p:nvSpPr>
          <p:cNvPr id="4" name="Rectangle 6"/>
          <p:cNvSpPr>
            <a:spLocks noGrp="1" noChangeArrowheads="1"/>
          </p:cNvSpPr>
          <p:nvPr>
            <p:ph type="sldNum" sz="quarter" idx="15"/>
          </p:nvPr>
        </p:nvSpPr>
        <p:spPr/>
        <p:txBody>
          <a:bodyPr/>
          <a:lstStyle>
            <a:lvl1pPr>
              <a:defRPr/>
            </a:lvl1pPr>
          </a:lstStyle>
          <a:p>
            <a:pPr>
              <a:defRPr/>
            </a:pPr>
            <a:fld id="{75D4C4EE-059D-4A9C-8639-5B6BD6EE05BB}"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CABA0CFE-3F99-43B6-88E0-F27CE20FBF5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028498BC-794E-4201-BE4F-17D055A60FA4}" type="datetimeFigureOut">
              <a:rPr lang="en-US" smtClean="0"/>
              <a:pPr/>
              <a:t>5/7/2011</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CE37E130-6A78-4555-AC29-F1744791E90C}" type="slidenum">
              <a:rPr lang="en-US" smtClean="0"/>
              <a:pPr/>
              <a:t>‹#›</a:t>
            </a:fld>
            <a:endParaRPr lang="en-US"/>
          </a:p>
        </p:txBody>
      </p:sp>
    </p:spTree>
    <p:extLst>
      <p:ext uri="{BB962C8B-B14F-4D97-AF65-F5344CB8AC3E}">
        <p14:creationId xmlns:p14="http://schemas.microsoft.com/office/powerpoint/2010/main" val="387466344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30" name="Rectangle 6"/>
          <p:cNvSpPr>
            <a:spLocks noGrp="1" noChangeArrowheads="1"/>
          </p:cNvSpPr>
          <p:nvPr>
            <p:ph type="sldNum" sz="quarter" idx="4"/>
          </p:nvPr>
        </p:nvSpPr>
        <p:spPr bwMode="auto">
          <a:xfrm>
            <a:off x="228600" y="6432550"/>
            <a:ext cx="304800" cy="38100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lvl1pPr algn="just" eaLnBrk="0" fontAlgn="auto" hangingPunct="0">
              <a:spcBef>
                <a:spcPts val="0"/>
              </a:spcBef>
              <a:spcAft>
                <a:spcPts val="0"/>
              </a:spcAft>
              <a:defRPr sz="900">
                <a:latin typeface="Arial" charset="0"/>
                <a:ea typeface="ＭＳ Ｐゴシック" pitchFamily="1" charset="-128"/>
                <a:cs typeface="+mn-cs"/>
              </a:defRPr>
            </a:lvl1pPr>
          </a:lstStyle>
          <a:p>
            <a:pPr>
              <a:defRPr/>
            </a:pPr>
            <a:fld id="{4D673B61-CB28-4AB8-8B4B-177ED7D1A0E7}" type="slidenum">
              <a:rPr lang="en-US"/>
              <a:pPr>
                <a:defRPr/>
              </a:pPr>
              <a:t>‹#›</a:t>
            </a:fld>
            <a:endParaRPr lang="en-US"/>
          </a:p>
        </p:txBody>
      </p:sp>
      <p:sp>
        <p:nvSpPr>
          <p:cNvPr id="1027" name="Rectangle 2"/>
          <p:cNvSpPr>
            <a:spLocks noGrp="1" noChangeArrowheads="1"/>
          </p:cNvSpPr>
          <p:nvPr>
            <p:ph type="title"/>
          </p:nvPr>
        </p:nvSpPr>
        <p:spPr bwMode="auto">
          <a:xfrm>
            <a:off x="457200" y="457200"/>
            <a:ext cx="8229600" cy="9144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p>
        </p:txBody>
      </p:sp>
      <p:sp>
        <p:nvSpPr>
          <p:cNvPr id="1028" name="Text Placeholder 13"/>
          <p:cNvSpPr>
            <a:spLocks noGrp="1"/>
          </p:cNvSpPr>
          <p:nvPr>
            <p:ph type="body" idx="1"/>
          </p:nvPr>
        </p:nvSpPr>
        <p:spPr bwMode="auto">
          <a:xfrm>
            <a:off x="457200" y="1600200"/>
            <a:ext cx="8229600" cy="4343400"/>
          </a:xfrm>
          <a:prstGeom prst="rect">
            <a:avLst/>
          </a:prstGeom>
          <a:noFill/>
          <a:ln w="9525">
            <a:noFill/>
            <a:miter lim="800000"/>
            <a:headEnd/>
            <a:tailEnd/>
          </a:ln>
        </p:spPr>
        <p:txBody>
          <a:bodyPr vert="horz" wrap="square" lIns="0" tIns="45720" rIns="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4" r:id="rId5"/>
    <p:sldLayoutId id="2147483759" r:id="rId6"/>
  </p:sldLayoutIdLst>
  <p:txStyles>
    <p:titleStyle>
      <a:lvl1pPr algn="l" rtl="0" eaLnBrk="0" fontAlgn="base" hangingPunct="0">
        <a:spcBef>
          <a:spcPct val="0"/>
        </a:spcBef>
        <a:spcAft>
          <a:spcPct val="0"/>
        </a:spcAft>
        <a:defRPr sz="3000">
          <a:solidFill>
            <a:srgbClr val="326023"/>
          </a:solidFill>
          <a:latin typeface="+mj-lt"/>
          <a:ea typeface="+mj-ea"/>
          <a:cs typeface="ＭＳ Ｐゴシック"/>
        </a:defRPr>
      </a:lvl1pPr>
      <a:lvl2pPr algn="l" rtl="0" eaLnBrk="0" fontAlgn="base" hangingPunct="0">
        <a:spcBef>
          <a:spcPct val="0"/>
        </a:spcBef>
        <a:spcAft>
          <a:spcPct val="0"/>
        </a:spcAft>
        <a:defRPr sz="3000">
          <a:solidFill>
            <a:srgbClr val="326023"/>
          </a:solidFill>
          <a:latin typeface="Arial" charset="0"/>
          <a:ea typeface="ＭＳ Ｐゴシック" pitchFamily="1" charset="-128"/>
          <a:cs typeface="ＭＳ Ｐゴシック"/>
        </a:defRPr>
      </a:lvl2pPr>
      <a:lvl3pPr algn="l" rtl="0" eaLnBrk="0" fontAlgn="base" hangingPunct="0">
        <a:spcBef>
          <a:spcPct val="0"/>
        </a:spcBef>
        <a:spcAft>
          <a:spcPct val="0"/>
        </a:spcAft>
        <a:defRPr sz="3000">
          <a:solidFill>
            <a:srgbClr val="326023"/>
          </a:solidFill>
          <a:latin typeface="Arial" charset="0"/>
          <a:ea typeface="ＭＳ Ｐゴシック" pitchFamily="1" charset="-128"/>
          <a:cs typeface="ＭＳ Ｐゴシック"/>
        </a:defRPr>
      </a:lvl3pPr>
      <a:lvl4pPr algn="l" rtl="0" eaLnBrk="0" fontAlgn="base" hangingPunct="0">
        <a:spcBef>
          <a:spcPct val="0"/>
        </a:spcBef>
        <a:spcAft>
          <a:spcPct val="0"/>
        </a:spcAft>
        <a:defRPr sz="3000">
          <a:solidFill>
            <a:srgbClr val="326023"/>
          </a:solidFill>
          <a:latin typeface="Arial" charset="0"/>
          <a:ea typeface="ＭＳ Ｐゴシック" pitchFamily="1" charset="-128"/>
          <a:cs typeface="ＭＳ Ｐゴシック"/>
        </a:defRPr>
      </a:lvl4pPr>
      <a:lvl5pPr algn="l" rtl="0" eaLnBrk="0" fontAlgn="base" hangingPunct="0">
        <a:spcBef>
          <a:spcPct val="0"/>
        </a:spcBef>
        <a:spcAft>
          <a:spcPct val="0"/>
        </a:spcAft>
        <a:defRPr sz="3000">
          <a:solidFill>
            <a:srgbClr val="326023"/>
          </a:solidFill>
          <a:latin typeface="Arial" charset="0"/>
          <a:ea typeface="ＭＳ Ｐゴシック" pitchFamily="1" charset="-128"/>
          <a:cs typeface="ＭＳ Ｐゴシック"/>
        </a:defRPr>
      </a:lvl5pPr>
      <a:lvl6pPr marL="457200" algn="l" rtl="0" eaLnBrk="1" fontAlgn="base" hangingPunct="1">
        <a:spcBef>
          <a:spcPct val="0"/>
        </a:spcBef>
        <a:spcAft>
          <a:spcPct val="0"/>
        </a:spcAft>
        <a:defRPr sz="3000">
          <a:solidFill>
            <a:srgbClr val="557EB9"/>
          </a:solidFill>
          <a:latin typeface="Arial" charset="0"/>
          <a:ea typeface="ＭＳ Ｐゴシック" pitchFamily="1" charset="-128"/>
        </a:defRPr>
      </a:lvl6pPr>
      <a:lvl7pPr marL="914400" algn="l" rtl="0" eaLnBrk="1" fontAlgn="base" hangingPunct="1">
        <a:spcBef>
          <a:spcPct val="0"/>
        </a:spcBef>
        <a:spcAft>
          <a:spcPct val="0"/>
        </a:spcAft>
        <a:defRPr sz="3000">
          <a:solidFill>
            <a:srgbClr val="557EB9"/>
          </a:solidFill>
          <a:latin typeface="Arial" charset="0"/>
          <a:ea typeface="ＭＳ Ｐゴシック" pitchFamily="1" charset="-128"/>
        </a:defRPr>
      </a:lvl7pPr>
      <a:lvl8pPr marL="1371600" algn="l" rtl="0" eaLnBrk="1" fontAlgn="base" hangingPunct="1">
        <a:spcBef>
          <a:spcPct val="0"/>
        </a:spcBef>
        <a:spcAft>
          <a:spcPct val="0"/>
        </a:spcAft>
        <a:defRPr sz="3000">
          <a:solidFill>
            <a:srgbClr val="557EB9"/>
          </a:solidFill>
          <a:latin typeface="Arial" charset="0"/>
          <a:ea typeface="ＭＳ Ｐゴシック" pitchFamily="1" charset="-128"/>
        </a:defRPr>
      </a:lvl8pPr>
      <a:lvl9pPr marL="1828800" algn="l" rtl="0" eaLnBrk="1" fontAlgn="base" hangingPunct="1">
        <a:spcBef>
          <a:spcPct val="0"/>
        </a:spcBef>
        <a:spcAft>
          <a:spcPct val="0"/>
        </a:spcAft>
        <a:defRPr sz="3000">
          <a:solidFill>
            <a:srgbClr val="557EB9"/>
          </a:solidFill>
          <a:latin typeface="Arial" charset="0"/>
          <a:ea typeface="ＭＳ Ｐゴシック" pitchFamily="1" charset="-128"/>
        </a:defRPr>
      </a:lvl9pPr>
    </p:titleStyle>
    <p:bodyStyle>
      <a:lvl1pPr marL="228600" indent="-228600" algn="just" rtl="0" eaLnBrk="0" fontAlgn="base" hangingPunct="0">
        <a:spcBef>
          <a:spcPts val="1075"/>
        </a:spcBef>
        <a:spcAft>
          <a:spcPct val="0"/>
        </a:spcAft>
        <a:buClr>
          <a:srgbClr val="557EB9"/>
        </a:buClr>
        <a:buChar char="•"/>
        <a:defRPr sz="3200">
          <a:solidFill>
            <a:schemeClr val="tx1"/>
          </a:solidFill>
          <a:latin typeface="+mn-lt"/>
          <a:ea typeface="+mn-ea"/>
          <a:cs typeface="+mn-cs"/>
        </a:defRPr>
      </a:lvl1pPr>
      <a:lvl2pPr marL="569913" indent="-225425" algn="l" rtl="0" eaLnBrk="0" fontAlgn="base" hangingPunct="0">
        <a:spcBef>
          <a:spcPts val="475"/>
        </a:spcBef>
        <a:spcAft>
          <a:spcPct val="0"/>
        </a:spcAft>
        <a:buClr>
          <a:srgbClr val="557EB9"/>
        </a:buClr>
        <a:buFont typeface="Arial" charset="0"/>
        <a:buChar char="–"/>
        <a:defRPr sz="1400">
          <a:solidFill>
            <a:schemeClr val="tx1"/>
          </a:solidFill>
          <a:latin typeface="+mn-lt"/>
          <a:cs typeface="+mn-cs"/>
        </a:defRPr>
      </a:lvl2pPr>
      <a:lvl3pPr marL="854075" indent="-163513" algn="l" rtl="0" eaLnBrk="0" fontAlgn="base" hangingPunct="0">
        <a:spcBef>
          <a:spcPts val="425"/>
        </a:spcBef>
        <a:spcAft>
          <a:spcPct val="0"/>
        </a:spcAft>
        <a:buClr>
          <a:srgbClr val="557EB9"/>
        </a:buClr>
        <a:buFont typeface="Arial" charset="0"/>
        <a:buChar char="&gt;"/>
        <a:defRPr sz="1200">
          <a:solidFill>
            <a:schemeClr val="tx1"/>
          </a:solidFill>
          <a:latin typeface="+mn-lt"/>
          <a:cs typeface="+mn-cs"/>
        </a:defRPr>
      </a:lvl3pPr>
      <a:lvl4pPr marL="1087438" indent="-173038" algn="l" rtl="0" eaLnBrk="0" fontAlgn="base" hangingPunct="0">
        <a:spcBef>
          <a:spcPts val="138"/>
        </a:spcBef>
        <a:spcAft>
          <a:spcPct val="0"/>
        </a:spcAft>
        <a:buClr>
          <a:srgbClr val="557EB9"/>
        </a:buClr>
        <a:buFont typeface="Arial" charset="0"/>
        <a:buChar char="&gt;"/>
        <a:defRPr sz="1000">
          <a:solidFill>
            <a:schemeClr val="tx1"/>
          </a:solidFill>
          <a:latin typeface="+mn-lt"/>
          <a:cs typeface="+mn-cs"/>
        </a:defRPr>
      </a:lvl4pPr>
      <a:lvl5pPr marL="1311275" indent="-163513" algn="l" rtl="0" eaLnBrk="0" fontAlgn="base" hangingPunct="0">
        <a:spcBef>
          <a:spcPts val="125"/>
        </a:spcBef>
        <a:spcAft>
          <a:spcPct val="0"/>
        </a:spcAft>
        <a:buClr>
          <a:srgbClr val="557EB9"/>
        </a:buClr>
        <a:buFont typeface="Arial" charset="0"/>
        <a:buChar char="&gt;"/>
        <a:defRPr sz="1000">
          <a:solidFill>
            <a:schemeClr val="tx1"/>
          </a:solidFill>
          <a:latin typeface="+mn-lt"/>
          <a:cs typeface="+mn-cs"/>
        </a:defRPr>
      </a:lvl5pPr>
      <a:lvl6pPr marL="1543050" indent="-228600" algn="l" rtl="0" eaLnBrk="1" fontAlgn="base" hangingPunct="1">
        <a:lnSpc>
          <a:spcPct val="105000"/>
        </a:lnSpc>
        <a:spcBef>
          <a:spcPct val="25000"/>
        </a:spcBef>
        <a:spcAft>
          <a:spcPct val="0"/>
        </a:spcAft>
        <a:buClr>
          <a:schemeClr val="tx1"/>
        </a:buClr>
        <a:buFont typeface="Times" pitchFamily="18" charset="0"/>
        <a:buChar char="&gt;"/>
        <a:defRPr sz="1200">
          <a:solidFill>
            <a:schemeClr val="tx1"/>
          </a:solidFill>
          <a:latin typeface="+mn-lt"/>
          <a:cs typeface="+mn-cs"/>
        </a:defRPr>
      </a:lvl6pPr>
      <a:lvl7pPr marL="2000250" indent="-228600" algn="l" rtl="0" eaLnBrk="1" fontAlgn="base" hangingPunct="1">
        <a:lnSpc>
          <a:spcPct val="105000"/>
        </a:lnSpc>
        <a:spcBef>
          <a:spcPct val="25000"/>
        </a:spcBef>
        <a:spcAft>
          <a:spcPct val="0"/>
        </a:spcAft>
        <a:buClr>
          <a:schemeClr val="tx1"/>
        </a:buClr>
        <a:buFont typeface="Times" pitchFamily="18" charset="0"/>
        <a:buChar char="&gt;"/>
        <a:defRPr sz="1200">
          <a:solidFill>
            <a:schemeClr val="tx1"/>
          </a:solidFill>
          <a:latin typeface="+mn-lt"/>
          <a:cs typeface="+mn-cs"/>
        </a:defRPr>
      </a:lvl7pPr>
      <a:lvl8pPr marL="2457450" indent="-228600" algn="l" rtl="0" eaLnBrk="1" fontAlgn="base" hangingPunct="1">
        <a:lnSpc>
          <a:spcPct val="105000"/>
        </a:lnSpc>
        <a:spcBef>
          <a:spcPct val="25000"/>
        </a:spcBef>
        <a:spcAft>
          <a:spcPct val="0"/>
        </a:spcAft>
        <a:buClr>
          <a:schemeClr val="tx1"/>
        </a:buClr>
        <a:buFont typeface="Times" pitchFamily="18" charset="0"/>
        <a:buChar char="&gt;"/>
        <a:defRPr sz="1200">
          <a:solidFill>
            <a:schemeClr val="tx1"/>
          </a:solidFill>
          <a:latin typeface="+mn-lt"/>
          <a:cs typeface="+mn-cs"/>
        </a:defRPr>
      </a:lvl8pPr>
      <a:lvl9pPr marL="2914650" indent="-228600" algn="l" rtl="0" eaLnBrk="1" fontAlgn="base" hangingPunct="1">
        <a:lnSpc>
          <a:spcPct val="105000"/>
        </a:lnSpc>
        <a:spcBef>
          <a:spcPct val="25000"/>
        </a:spcBef>
        <a:spcAft>
          <a:spcPct val="0"/>
        </a:spcAft>
        <a:buClr>
          <a:schemeClr val="tx1"/>
        </a:buClr>
        <a:buFont typeface="Times" pitchFamily="18" charset="0"/>
        <a:buChar char="&gt;"/>
        <a:defRPr sz="12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5.xml"/><Relationship Id="rId5" Type="http://schemas.microsoft.com/office/2007/relationships/hdphoto" Target="../media/hdphoto1.wdp"/><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10" Type="http://schemas.microsoft.com/office/2007/relationships/hdphoto" Target="../media/hdphoto3.wdp"/><Relationship Id="rId4" Type="http://schemas.openxmlformats.org/officeDocument/2006/relationships/diagramLayout" Target="../diagrams/layout5.xml"/><Relationship Id="rId9" Type="http://schemas.openxmlformats.org/officeDocument/2006/relationships/image" Target="../media/image10.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microsoft.com/office/2007/relationships/hdphoto" Target="../media/hdphoto2.wdp"/></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print"/>
          <a:srcRect/>
          <a:stretch>
            <a:fillRect/>
          </a:stretch>
        </p:blipFill>
        <p:spPr bwMode="auto">
          <a:xfrm>
            <a:off x="5468202" y="3657601"/>
            <a:ext cx="3433549" cy="3013314"/>
          </a:xfrm>
          <a:prstGeom prst="roundRect">
            <a:avLst>
              <a:gd name="adj" fmla="val 8594"/>
            </a:avLst>
          </a:prstGeom>
          <a:solidFill>
            <a:srgbClr val="FFFFFF">
              <a:shade val="85000"/>
            </a:srgb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
        <p:nvSpPr>
          <p:cNvPr id="3" name="Rounded Rectangle 2"/>
          <p:cNvSpPr/>
          <p:nvPr/>
        </p:nvSpPr>
        <p:spPr>
          <a:xfrm>
            <a:off x="914400" y="6172201"/>
            <a:ext cx="4038600" cy="648268"/>
          </a:xfrm>
          <a:prstGeom prst="roundRect">
            <a:avLst/>
          </a:prstGeom>
          <a:solidFill>
            <a:srgbClr val="043A0D"/>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smtClean="0"/>
              <a:t>Friday Sermon </a:t>
            </a:r>
          </a:p>
          <a:p>
            <a:pPr algn="ctr"/>
            <a:r>
              <a:rPr lang="en-GB" sz="2000" dirty="0" smtClean="0"/>
              <a:t>May 6</a:t>
            </a:r>
            <a:r>
              <a:rPr lang="en-GB" sz="2000" baseline="30000" dirty="0" smtClean="0"/>
              <a:t>th</a:t>
            </a:r>
            <a:r>
              <a:rPr lang="en-GB" sz="2000" dirty="0" smtClean="0"/>
              <a:t> 2011 </a:t>
            </a:r>
            <a:endParaRPr lang="en-GB" sz="2000" dirty="0"/>
          </a:p>
        </p:txBody>
      </p:sp>
      <p:sp>
        <p:nvSpPr>
          <p:cNvPr id="9" name="Rounded Rectangle 8"/>
          <p:cNvSpPr/>
          <p:nvPr/>
        </p:nvSpPr>
        <p:spPr>
          <a:xfrm>
            <a:off x="533399" y="275873"/>
            <a:ext cx="4543425" cy="1691432"/>
          </a:xfrm>
          <a:prstGeom prst="roundRect">
            <a:avLst/>
          </a:prstGeom>
          <a:solidFill>
            <a:srgbClr val="043A0D"/>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t>The Correct Islamic Viewpoint of Intercession</a:t>
            </a: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2502" b="-1"/>
          <a:stretch/>
        </p:blipFill>
        <p:spPr bwMode="auto">
          <a:xfrm>
            <a:off x="533400" y="2320121"/>
            <a:ext cx="4543425" cy="3699680"/>
          </a:xfrm>
          <a:prstGeom prst="rect">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descr="http://www.alislam.org/friday-sermon/friday-sermon-images/FS-1.jpg"/>
          <p:cNvPicPr>
            <a:picLocks noChangeAspect="1" noChangeArrowheads="1"/>
          </p:cNvPicPr>
          <p:nvPr/>
        </p:nvPicPr>
        <p:blipFill rotWithShape="1">
          <a:blip r:embed="rId4">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l="17785" t="-1" r="16765" b="19072"/>
          <a:stretch/>
        </p:blipFill>
        <p:spPr bwMode="auto">
          <a:xfrm>
            <a:off x="5468202" y="303169"/>
            <a:ext cx="3218598" cy="3049632"/>
          </a:xfrm>
          <a:prstGeom prst="ellipse">
            <a:avLst/>
          </a:prstGeom>
          <a:solidFill>
            <a:srgbClr val="FFFFFF">
              <a:shade val="85000"/>
            </a:srgbClr>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p:spPr>
      </p:pic>
    </p:spTree>
    <p:extLst>
      <p:ext uri="{BB962C8B-B14F-4D97-AF65-F5344CB8AC3E}">
        <p14:creationId xmlns:p14="http://schemas.microsoft.com/office/powerpoint/2010/main" val="27767323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762000" y="457200"/>
            <a:ext cx="8229600" cy="914400"/>
          </a:xfrm>
        </p:spPr>
        <p:txBody>
          <a:bodyPr/>
          <a:lstStyle/>
          <a:p>
            <a:pPr algn="r"/>
            <a:r>
              <a:rPr lang="en-GB" sz="3200" b="1" u="sng" dirty="0">
                <a:solidFill>
                  <a:schemeClr val="accent2">
                    <a:lumMod val="50000"/>
                  </a:schemeClr>
                </a:solidFill>
                <a:effectLst>
                  <a:outerShdw blurRad="38100" dist="38100" dir="2700000" algn="tl">
                    <a:srgbClr val="000000">
                      <a:alpha val="43137"/>
                    </a:srgbClr>
                  </a:outerShdw>
                </a:effectLst>
              </a:rPr>
              <a:t>The Islamic Viewpoint of Intercession</a:t>
            </a:r>
            <a:r>
              <a:rPr lang="en-GB" sz="3200" dirty="0">
                <a:solidFill>
                  <a:schemeClr val="accent2">
                    <a:lumMod val="50000"/>
                  </a:schemeClr>
                </a:solidFill>
              </a:rPr>
              <a:t/>
            </a:r>
            <a:br>
              <a:rPr lang="en-GB" sz="3200" dirty="0">
                <a:solidFill>
                  <a:schemeClr val="accent2">
                    <a:lumMod val="50000"/>
                  </a:schemeClr>
                </a:solidFill>
              </a:rPr>
            </a:br>
            <a:endParaRPr lang="en-GB" dirty="0" smtClean="0"/>
          </a:p>
        </p:txBody>
      </p:sp>
      <p:sp>
        <p:nvSpPr>
          <p:cNvPr id="5" name="Content Placeholder 3"/>
          <p:cNvSpPr txBox="1">
            <a:spLocks/>
          </p:cNvSpPr>
          <p:nvPr/>
        </p:nvSpPr>
        <p:spPr bwMode="auto">
          <a:xfrm>
            <a:off x="152400" y="1066799"/>
            <a:ext cx="4343400" cy="5638801"/>
          </a:xfrm>
          <a:prstGeom prst="verticalScroll">
            <a:avLst/>
          </a:prstGeom>
          <a:solidFill>
            <a:srgbClr val="043A0D"/>
          </a:solidFill>
          <a:ln w="9525">
            <a:solidFill>
              <a:srgbClr val="92D050"/>
            </a:solidFill>
            <a:miter lim="800000"/>
            <a:headEnd/>
            <a:tailEnd/>
          </a:ln>
        </p:spPr>
        <p:style>
          <a:lnRef idx="0">
            <a:schemeClr val="accent2"/>
          </a:lnRef>
          <a:fillRef idx="3">
            <a:schemeClr val="accent2"/>
          </a:fillRef>
          <a:effectRef idx="3">
            <a:schemeClr val="accent2"/>
          </a:effectRef>
          <a:fontRef idx="minor">
            <a:schemeClr val="lt1"/>
          </a:fontRef>
        </p:style>
        <p:txBody>
          <a:bodyPr vert="horz" wrap="square" lIns="0" tIns="45720" rIns="0" bIns="45720" numCol="1" anchor="ctr" anchorCtr="0" compatLnSpc="1">
            <a:prstTxWarp prst="textNoShape">
              <a:avLst/>
            </a:prstTxWarp>
          </a:bodyPr>
          <a:lstStyle>
            <a:lvl1pPr marL="228600" indent="-228600" algn="l" rtl="0" eaLnBrk="0" fontAlgn="base" hangingPunct="0">
              <a:lnSpc>
                <a:spcPct val="100000"/>
              </a:lnSpc>
              <a:spcBef>
                <a:spcPts val="1080"/>
              </a:spcBef>
              <a:spcAft>
                <a:spcPct val="0"/>
              </a:spcAft>
              <a:buClr>
                <a:srgbClr val="557EB9"/>
              </a:buClr>
              <a:buFont typeface="Arial" pitchFamily="34" charset="0"/>
              <a:buChar char="•"/>
              <a:defRPr sz="1800">
                <a:solidFill>
                  <a:schemeClr val="accent2">
                    <a:lumMod val="50000"/>
                  </a:schemeClr>
                </a:solidFill>
                <a:latin typeface="+mn-lt"/>
                <a:ea typeface="+mn-ea"/>
                <a:cs typeface="+mn-cs"/>
              </a:defRPr>
            </a:lvl1pPr>
            <a:lvl2pPr marL="569913" indent="-225425" algn="l" rtl="0" eaLnBrk="0" fontAlgn="base" hangingPunct="0">
              <a:spcBef>
                <a:spcPts val="480"/>
              </a:spcBef>
              <a:spcAft>
                <a:spcPct val="0"/>
              </a:spcAft>
              <a:buClr>
                <a:srgbClr val="557EB9"/>
              </a:buClr>
              <a:buFont typeface="Arial" pitchFamily="34" charset="0"/>
              <a:buChar char="–"/>
              <a:defRPr sz="1400">
                <a:solidFill>
                  <a:schemeClr val="accent2">
                    <a:lumMod val="50000"/>
                  </a:schemeClr>
                </a:solidFill>
                <a:latin typeface="+mn-lt"/>
                <a:ea typeface="+mn-ea"/>
                <a:cs typeface="+mn-cs"/>
              </a:defRPr>
            </a:lvl2pPr>
            <a:lvl3pPr marL="854075" indent="-163513" algn="l" rtl="0" eaLnBrk="0" fontAlgn="base" hangingPunct="0">
              <a:lnSpc>
                <a:spcPct val="100000"/>
              </a:lnSpc>
              <a:spcBef>
                <a:spcPts val="420"/>
              </a:spcBef>
              <a:spcAft>
                <a:spcPct val="0"/>
              </a:spcAft>
              <a:buClr>
                <a:srgbClr val="557EB9"/>
              </a:buClr>
              <a:buFont typeface="Arial" pitchFamily="34" charset="0"/>
              <a:buChar char="&gt;"/>
              <a:defRPr sz="1200" baseline="0">
                <a:solidFill>
                  <a:schemeClr val="accent2">
                    <a:lumMod val="50000"/>
                  </a:schemeClr>
                </a:solidFill>
                <a:latin typeface="+mn-lt"/>
                <a:ea typeface="+mn-ea"/>
                <a:cs typeface="+mn-cs"/>
              </a:defRPr>
            </a:lvl3pPr>
            <a:lvl4pPr marL="1087438" indent="-173038" algn="l" rtl="0" eaLnBrk="0" fontAlgn="base" hangingPunct="0">
              <a:lnSpc>
                <a:spcPct val="100000"/>
              </a:lnSpc>
              <a:spcBef>
                <a:spcPts val="140"/>
              </a:spcBef>
              <a:spcAft>
                <a:spcPct val="0"/>
              </a:spcAft>
              <a:buClr>
                <a:srgbClr val="557EB9"/>
              </a:buClr>
              <a:buFont typeface="Arial" pitchFamily="34" charset="0"/>
              <a:buChar char="&gt;"/>
              <a:defRPr sz="1000">
                <a:solidFill>
                  <a:schemeClr val="accent2">
                    <a:lumMod val="50000"/>
                  </a:schemeClr>
                </a:solidFill>
                <a:latin typeface="+mn-lt"/>
                <a:ea typeface="+mn-ea"/>
                <a:cs typeface="+mn-cs"/>
              </a:defRPr>
            </a:lvl4pPr>
            <a:lvl5pPr marL="1311275" indent="-163513" algn="l" rtl="0" eaLnBrk="0" fontAlgn="base" hangingPunct="0">
              <a:lnSpc>
                <a:spcPct val="100000"/>
              </a:lnSpc>
              <a:spcBef>
                <a:spcPts val="125"/>
              </a:spcBef>
              <a:spcAft>
                <a:spcPct val="0"/>
              </a:spcAft>
              <a:buClr>
                <a:srgbClr val="557EB9"/>
              </a:buClr>
              <a:buFont typeface="Arial" pitchFamily="34" charset="0"/>
              <a:buChar char="&gt;"/>
              <a:defRPr sz="1000" baseline="0">
                <a:solidFill>
                  <a:schemeClr val="accent2">
                    <a:lumMod val="50000"/>
                  </a:schemeClr>
                </a:solidFill>
                <a:latin typeface="+mn-lt"/>
                <a:ea typeface="+mn-ea"/>
                <a:cs typeface="+mn-cs"/>
              </a:defRPr>
            </a:lvl5pPr>
            <a:lvl6pPr marL="1543050" indent="-228600" algn="l" rtl="0" eaLnBrk="1" fontAlgn="base" hangingPunct="1">
              <a:lnSpc>
                <a:spcPct val="105000"/>
              </a:lnSpc>
              <a:spcBef>
                <a:spcPct val="25000"/>
              </a:spcBef>
              <a:spcAft>
                <a:spcPct val="0"/>
              </a:spcAft>
              <a:buClr>
                <a:schemeClr val="tx1"/>
              </a:buClr>
              <a:buFont typeface="Times" pitchFamily="18" charset="0"/>
              <a:buChar char="&gt;"/>
              <a:defRPr sz="1200">
                <a:solidFill>
                  <a:schemeClr val="lt1"/>
                </a:solidFill>
                <a:latin typeface="+mn-lt"/>
                <a:ea typeface="+mn-ea"/>
                <a:cs typeface="+mn-cs"/>
              </a:defRPr>
            </a:lvl6pPr>
            <a:lvl7pPr marL="2000250" indent="-228600" algn="l" rtl="0" eaLnBrk="1" fontAlgn="base" hangingPunct="1">
              <a:lnSpc>
                <a:spcPct val="105000"/>
              </a:lnSpc>
              <a:spcBef>
                <a:spcPct val="25000"/>
              </a:spcBef>
              <a:spcAft>
                <a:spcPct val="0"/>
              </a:spcAft>
              <a:buClr>
                <a:schemeClr val="tx1"/>
              </a:buClr>
              <a:buFont typeface="Times" pitchFamily="18" charset="0"/>
              <a:buChar char="&gt;"/>
              <a:defRPr sz="1200">
                <a:solidFill>
                  <a:schemeClr val="lt1"/>
                </a:solidFill>
                <a:latin typeface="+mn-lt"/>
                <a:ea typeface="+mn-ea"/>
                <a:cs typeface="+mn-cs"/>
              </a:defRPr>
            </a:lvl7pPr>
            <a:lvl8pPr marL="2457450" indent="-228600" algn="l" rtl="0" eaLnBrk="1" fontAlgn="base" hangingPunct="1">
              <a:lnSpc>
                <a:spcPct val="105000"/>
              </a:lnSpc>
              <a:spcBef>
                <a:spcPct val="25000"/>
              </a:spcBef>
              <a:spcAft>
                <a:spcPct val="0"/>
              </a:spcAft>
              <a:buClr>
                <a:schemeClr val="tx1"/>
              </a:buClr>
              <a:buFont typeface="Times" pitchFamily="18" charset="0"/>
              <a:buChar char="&gt;"/>
              <a:defRPr sz="1200">
                <a:solidFill>
                  <a:schemeClr val="lt1"/>
                </a:solidFill>
                <a:latin typeface="+mn-lt"/>
                <a:ea typeface="+mn-ea"/>
                <a:cs typeface="+mn-cs"/>
              </a:defRPr>
            </a:lvl8pPr>
            <a:lvl9pPr marL="2914650" indent="-228600" algn="l" rtl="0" eaLnBrk="1" fontAlgn="base" hangingPunct="1">
              <a:lnSpc>
                <a:spcPct val="105000"/>
              </a:lnSpc>
              <a:spcBef>
                <a:spcPct val="25000"/>
              </a:spcBef>
              <a:spcAft>
                <a:spcPct val="0"/>
              </a:spcAft>
              <a:buClr>
                <a:schemeClr val="tx1"/>
              </a:buClr>
              <a:buFont typeface="Times" pitchFamily="18" charset="0"/>
              <a:buChar char="&gt;"/>
              <a:defRPr sz="1200">
                <a:solidFill>
                  <a:schemeClr val="lt1"/>
                </a:solidFill>
                <a:latin typeface="+mn-lt"/>
                <a:ea typeface="+mn-ea"/>
                <a:cs typeface="+mn-cs"/>
              </a:defRPr>
            </a:lvl9pPr>
          </a:lstStyle>
          <a:p>
            <a:pPr marL="0" indent="0" algn="ctr" fontAlgn="auto">
              <a:spcBef>
                <a:spcPts val="0"/>
              </a:spcBef>
              <a:spcAft>
                <a:spcPts val="0"/>
              </a:spcAft>
              <a:buNone/>
              <a:defRPr/>
            </a:pPr>
            <a:r>
              <a:rPr lang="en-GB" dirty="0">
                <a:solidFill>
                  <a:schemeClr val="bg1"/>
                </a:solidFill>
                <a:latin typeface="Berlin Sans FB" pitchFamily="34" charset="0"/>
              </a:rPr>
              <a:t>The Promised Messiah (on whom be peace) related that once </a:t>
            </a:r>
            <a:r>
              <a:rPr lang="en-GB" dirty="0" err="1">
                <a:solidFill>
                  <a:schemeClr val="bg1"/>
                </a:solidFill>
                <a:latin typeface="Berlin Sans FB" pitchFamily="34" charset="0"/>
              </a:rPr>
              <a:t>Nawab</a:t>
            </a:r>
            <a:r>
              <a:rPr lang="en-GB" dirty="0">
                <a:solidFill>
                  <a:schemeClr val="bg1"/>
                </a:solidFill>
                <a:latin typeface="Berlin Sans FB" pitchFamily="34" charset="0"/>
              </a:rPr>
              <a:t> Muhammad Ali Khan sahib’s son fell very ill and he requested the Promised Messiah (on whom be peace) for prayer. The prayer was not answered favourably, so the Promised Messiah (on whom be peace) said if the prayer did not work, he would try intercession. On this God told him who was he to intercede without being granted permission to do so. The Promised Messiah (on whom be peace) was left trembling upon this. </a:t>
            </a:r>
          </a:p>
        </p:txBody>
      </p:sp>
      <p:sp>
        <p:nvSpPr>
          <p:cNvPr id="4" name="Rounded Rectangle 3"/>
          <p:cNvSpPr/>
          <p:nvPr/>
        </p:nvSpPr>
        <p:spPr>
          <a:xfrm>
            <a:off x="4953000" y="5829868"/>
            <a:ext cx="4038600" cy="648268"/>
          </a:xfrm>
          <a:prstGeom prst="roundRect">
            <a:avLst/>
          </a:prstGeom>
          <a:solidFill>
            <a:srgbClr val="043A0D"/>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smtClean="0"/>
              <a:t>Friday Sermon </a:t>
            </a:r>
          </a:p>
          <a:p>
            <a:pPr algn="ctr"/>
            <a:r>
              <a:rPr lang="en-GB" sz="2000" dirty="0" smtClean="0"/>
              <a:t>May 6</a:t>
            </a:r>
            <a:r>
              <a:rPr lang="en-GB" sz="2000" baseline="30000" dirty="0" smtClean="0"/>
              <a:t>th</a:t>
            </a:r>
            <a:r>
              <a:rPr lang="en-GB" sz="2000" dirty="0" smtClean="0"/>
              <a:t> 2011 </a:t>
            </a:r>
            <a:endParaRPr lang="en-GB" sz="2000" dirty="0"/>
          </a:p>
        </p:txBody>
      </p:sp>
      <p:sp>
        <p:nvSpPr>
          <p:cNvPr id="6" name="Content Placeholder 3"/>
          <p:cNvSpPr txBox="1">
            <a:spLocks/>
          </p:cNvSpPr>
          <p:nvPr/>
        </p:nvSpPr>
        <p:spPr bwMode="auto">
          <a:xfrm>
            <a:off x="4495800" y="1791268"/>
            <a:ext cx="3810000" cy="3847532"/>
          </a:xfrm>
          <a:prstGeom prst="verticalScroll">
            <a:avLst/>
          </a:prstGeom>
          <a:solidFill>
            <a:srgbClr val="043A0D"/>
          </a:solidFill>
          <a:ln w="9525">
            <a:solidFill>
              <a:srgbClr val="92D050"/>
            </a:solidFill>
            <a:miter lim="800000"/>
            <a:headEnd/>
            <a:tailEnd/>
          </a:ln>
        </p:spPr>
        <p:style>
          <a:lnRef idx="0">
            <a:schemeClr val="accent2"/>
          </a:lnRef>
          <a:fillRef idx="3">
            <a:schemeClr val="accent2"/>
          </a:fillRef>
          <a:effectRef idx="3">
            <a:schemeClr val="accent2"/>
          </a:effectRef>
          <a:fontRef idx="minor">
            <a:schemeClr val="lt1"/>
          </a:fontRef>
        </p:style>
        <p:txBody>
          <a:bodyPr vert="horz" wrap="square" lIns="0" tIns="45720" rIns="0" bIns="45720" numCol="1" anchor="ctr" anchorCtr="0" compatLnSpc="1">
            <a:prstTxWarp prst="textNoShape">
              <a:avLst/>
            </a:prstTxWarp>
          </a:bodyPr>
          <a:lstStyle>
            <a:lvl1pPr marL="228600" indent="-228600" algn="l" rtl="0" eaLnBrk="0" fontAlgn="base" hangingPunct="0">
              <a:lnSpc>
                <a:spcPct val="100000"/>
              </a:lnSpc>
              <a:spcBef>
                <a:spcPts val="1080"/>
              </a:spcBef>
              <a:spcAft>
                <a:spcPct val="0"/>
              </a:spcAft>
              <a:buClr>
                <a:srgbClr val="557EB9"/>
              </a:buClr>
              <a:buFont typeface="Arial" pitchFamily="34" charset="0"/>
              <a:buChar char="•"/>
              <a:defRPr sz="1800">
                <a:solidFill>
                  <a:schemeClr val="accent2">
                    <a:lumMod val="50000"/>
                  </a:schemeClr>
                </a:solidFill>
                <a:latin typeface="+mn-lt"/>
                <a:ea typeface="+mn-ea"/>
                <a:cs typeface="+mn-cs"/>
              </a:defRPr>
            </a:lvl1pPr>
            <a:lvl2pPr marL="569913" indent="-225425" algn="l" rtl="0" eaLnBrk="0" fontAlgn="base" hangingPunct="0">
              <a:spcBef>
                <a:spcPts val="480"/>
              </a:spcBef>
              <a:spcAft>
                <a:spcPct val="0"/>
              </a:spcAft>
              <a:buClr>
                <a:srgbClr val="557EB9"/>
              </a:buClr>
              <a:buFont typeface="Arial" pitchFamily="34" charset="0"/>
              <a:buChar char="–"/>
              <a:defRPr sz="1400">
                <a:solidFill>
                  <a:schemeClr val="accent2">
                    <a:lumMod val="50000"/>
                  </a:schemeClr>
                </a:solidFill>
                <a:latin typeface="+mn-lt"/>
                <a:ea typeface="+mn-ea"/>
                <a:cs typeface="+mn-cs"/>
              </a:defRPr>
            </a:lvl2pPr>
            <a:lvl3pPr marL="854075" indent="-163513" algn="l" rtl="0" eaLnBrk="0" fontAlgn="base" hangingPunct="0">
              <a:lnSpc>
                <a:spcPct val="100000"/>
              </a:lnSpc>
              <a:spcBef>
                <a:spcPts val="420"/>
              </a:spcBef>
              <a:spcAft>
                <a:spcPct val="0"/>
              </a:spcAft>
              <a:buClr>
                <a:srgbClr val="557EB9"/>
              </a:buClr>
              <a:buFont typeface="Arial" pitchFamily="34" charset="0"/>
              <a:buChar char="&gt;"/>
              <a:defRPr sz="1200" baseline="0">
                <a:solidFill>
                  <a:schemeClr val="accent2">
                    <a:lumMod val="50000"/>
                  </a:schemeClr>
                </a:solidFill>
                <a:latin typeface="+mn-lt"/>
                <a:ea typeface="+mn-ea"/>
                <a:cs typeface="+mn-cs"/>
              </a:defRPr>
            </a:lvl3pPr>
            <a:lvl4pPr marL="1087438" indent="-173038" algn="l" rtl="0" eaLnBrk="0" fontAlgn="base" hangingPunct="0">
              <a:lnSpc>
                <a:spcPct val="100000"/>
              </a:lnSpc>
              <a:spcBef>
                <a:spcPts val="140"/>
              </a:spcBef>
              <a:spcAft>
                <a:spcPct val="0"/>
              </a:spcAft>
              <a:buClr>
                <a:srgbClr val="557EB9"/>
              </a:buClr>
              <a:buFont typeface="Arial" pitchFamily="34" charset="0"/>
              <a:buChar char="&gt;"/>
              <a:defRPr sz="1000">
                <a:solidFill>
                  <a:schemeClr val="accent2">
                    <a:lumMod val="50000"/>
                  </a:schemeClr>
                </a:solidFill>
                <a:latin typeface="+mn-lt"/>
                <a:ea typeface="+mn-ea"/>
                <a:cs typeface="+mn-cs"/>
              </a:defRPr>
            </a:lvl4pPr>
            <a:lvl5pPr marL="1311275" indent="-163513" algn="l" rtl="0" eaLnBrk="0" fontAlgn="base" hangingPunct="0">
              <a:lnSpc>
                <a:spcPct val="100000"/>
              </a:lnSpc>
              <a:spcBef>
                <a:spcPts val="125"/>
              </a:spcBef>
              <a:spcAft>
                <a:spcPct val="0"/>
              </a:spcAft>
              <a:buClr>
                <a:srgbClr val="557EB9"/>
              </a:buClr>
              <a:buFont typeface="Arial" pitchFamily="34" charset="0"/>
              <a:buChar char="&gt;"/>
              <a:defRPr sz="1000" baseline="0">
                <a:solidFill>
                  <a:schemeClr val="accent2">
                    <a:lumMod val="50000"/>
                  </a:schemeClr>
                </a:solidFill>
                <a:latin typeface="+mn-lt"/>
                <a:ea typeface="+mn-ea"/>
                <a:cs typeface="+mn-cs"/>
              </a:defRPr>
            </a:lvl5pPr>
            <a:lvl6pPr marL="1543050" indent="-228600" algn="l" rtl="0" eaLnBrk="1" fontAlgn="base" hangingPunct="1">
              <a:lnSpc>
                <a:spcPct val="105000"/>
              </a:lnSpc>
              <a:spcBef>
                <a:spcPct val="25000"/>
              </a:spcBef>
              <a:spcAft>
                <a:spcPct val="0"/>
              </a:spcAft>
              <a:buClr>
                <a:schemeClr val="tx1"/>
              </a:buClr>
              <a:buFont typeface="Times" pitchFamily="18" charset="0"/>
              <a:buChar char="&gt;"/>
              <a:defRPr sz="1200">
                <a:solidFill>
                  <a:schemeClr val="lt1"/>
                </a:solidFill>
                <a:latin typeface="+mn-lt"/>
                <a:ea typeface="+mn-ea"/>
                <a:cs typeface="+mn-cs"/>
              </a:defRPr>
            </a:lvl6pPr>
            <a:lvl7pPr marL="2000250" indent="-228600" algn="l" rtl="0" eaLnBrk="1" fontAlgn="base" hangingPunct="1">
              <a:lnSpc>
                <a:spcPct val="105000"/>
              </a:lnSpc>
              <a:spcBef>
                <a:spcPct val="25000"/>
              </a:spcBef>
              <a:spcAft>
                <a:spcPct val="0"/>
              </a:spcAft>
              <a:buClr>
                <a:schemeClr val="tx1"/>
              </a:buClr>
              <a:buFont typeface="Times" pitchFamily="18" charset="0"/>
              <a:buChar char="&gt;"/>
              <a:defRPr sz="1200">
                <a:solidFill>
                  <a:schemeClr val="lt1"/>
                </a:solidFill>
                <a:latin typeface="+mn-lt"/>
                <a:ea typeface="+mn-ea"/>
                <a:cs typeface="+mn-cs"/>
              </a:defRPr>
            </a:lvl7pPr>
            <a:lvl8pPr marL="2457450" indent="-228600" algn="l" rtl="0" eaLnBrk="1" fontAlgn="base" hangingPunct="1">
              <a:lnSpc>
                <a:spcPct val="105000"/>
              </a:lnSpc>
              <a:spcBef>
                <a:spcPct val="25000"/>
              </a:spcBef>
              <a:spcAft>
                <a:spcPct val="0"/>
              </a:spcAft>
              <a:buClr>
                <a:schemeClr val="tx1"/>
              </a:buClr>
              <a:buFont typeface="Times" pitchFamily="18" charset="0"/>
              <a:buChar char="&gt;"/>
              <a:defRPr sz="1200">
                <a:solidFill>
                  <a:schemeClr val="lt1"/>
                </a:solidFill>
                <a:latin typeface="+mn-lt"/>
                <a:ea typeface="+mn-ea"/>
                <a:cs typeface="+mn-cs"/>
              </a:defRPr>
            </a:lvl8pPr>
            <a:lvl9pPr marL="2914650" indent="-228600" algn="l" rtl="0" eaLnBrk="1" fontAlgn="base" hangingPunct="1">
              <a:lnSpc>
                <a:spcPct val="105000"/>
              </a:lnSpc>
              <a:spcBef>
                <a:spcPct val="25000"/>
              </a:spcBef>
              <a:spcAft>
                <a:spcPct val="0"/>
              </a:spcAft>
              <a:buClr>
                <a:schemeClr val="tx1"/>
              </a:buClr>
              <a:buFont typeface="Times" pitchFamily="18" charset="0"/>
              <a:buChar char="&gt;"/>
              <a:defRPr sz="1200">
                <a:solidFill>
                  <a:schemeClr val="lt1"/>
                </a:solidFill>
                <a:latin typeface="+mn-lt"/>
                <a:ea typeface="+mn-ea"/>
                <a:cs typeface="+mn-cs"/>
              </a:defRPr>
            </a:lvl9pPr>
          </a:lstStyle>
          <a:p>
            <a:pPr fontAlgn="auto">
              <a:spcBef>
                <a:spcPts val="0"/>
              </a:spcBef>
              <a:spcAft>
                <a:spcPts val="0"/>
              </a:spcAft>
              <a:defRPr/>
            </a:pPr>
            <a:r>
              <a:rPr lang="en-GB" dirty="0" smtClean="0">
                <a:solidFill>
                  <a:schemeClr val="bg1"/>
                </a:solidFill>
                <a:latin typeface="Berlin Sans FB" pitchFamily="34" charset="0"/>
              </a:rPr>
              <a:t>Seeing </a:t>
            </a:r>
            <a:r>
              <a:rPr lang="en-GB" dirty="0">
                <a:solidFill>
                  <a:schemeClr val="bg1"/>
                </a:solidFill>
                <a:latin typeface="Berlin Sans FB" pitchFamily="34" charset="0"/>
              </a:rPr>
              <a:t>his condition, after a short while, God told the Promised Messiah </a:t>
            </a:r>
            <a:r>
              <a:rPr lang="en-GB" dirty="0" smtClean="0">
                <a:solidFill>
                  <a:schemeClr val="bg1"/>
                </a:solidFill>
                <a:latin typeface="Berlin Sans FB" pitchFamily="34" charset="0"/>
              </a:rPr>
              <a:t>(on whom </a:t>
            </a:r>
            <a:r>
              <a:rPr lang="en-GB" dirty="0">
                <a:solidFill>
                  <a:schemeClr val="bg1"/>
                </a:solidFill>
                <a:latin typeface="Berlin Sans FB" pitchFamily="34" charset="0"/>
              </a:rPr>
              <a:t>be peace) ‘You are given permission to intercede’. With the grace of God, </a:t>
            </a:r>
            <a:r>
              <a:rPr lang="en-GB" dirty="0" err="1">
                <a:solidFill>
                  <a:schemeClr val="bg1"/>
                </a:solidFill>
                <a:latin typeface="Berlin Sans FB" pitchFamily="34" charset="0"/>
              </a:rPr>
              <a:t>Nawab</a:t>
            </a:r>
            <a:r>
              <a:rPr lang="en-GB" dirty="0">
                <a:solidFill>
                  <a:schemeClr val="bg1"/>
                </a:solidFill>
                <a:latin typeface="Berlin Sans FB" pitchFamily="34" charset="0"/>
              </a:rPr>
              <a:t> Muhammad Ali Khan sahib’s son was better and lived a long age. </a:t>
            </a:r>
            <a:r>
              <a:rPr lang="en-GB" dirty="0" smtClean="0">
                <a:solidFill>
                  <a:schemeClr val="bg1"/>
                </a:solidFill>
                <a:latin typeface="Berlin Sans FB" pitchFamily="34" charset="0"/>
              </a:rPr>
              <a:t>)</a:t>
            </a:r>
            <a:endParaRPr lang="en-GB" dirty="0">
              <a:solidFill>
                <a:schemeClr val="bg1"/>
              </a:solidFill>
              <a:latin typeface="Berlin Sans FB" pitchFamily="34" charset="0"/>
            </a:endParaRPr>
          </a:p>
        </p:txBody>
      </p:sp>
    </p:spTree>
    <p:extLst>
      <p:ext uri="{BB962C8B-B14F-4D97-AF65-F5344CB8AC3E}">
        <p14:creationId xmlns:p14="http://schemas.microsoft.com/office/powerpoint/2010/main" val="37019055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4"/>
          </p:nvPr>
        </p:nvSpPr>
        <p:spPr>
          <a:xfrm>
            <a:off x="381000" y="4645025"/>
            <a:ext cx="8534400" cy="566738"/>
          </a:xfrm>
        </p:spPr>
        <p:txBody>
          <a:bodyPr/>
          <a:lstStyle/>
          <a:p>
            <a:pPr eaLnBrk="1" hangingPunct="1">
              <a:defRPr/>
            </a:pPr>
            <a:r>
              <a:rPr lang="en-GB" sz="2800" b="1" u="sng" kern="1200" dirty="0" smtClean="0"/>
              <a:t>The Qur'anic teaching on </a:t>
            </a:r>
            <a:r>
              <a:rPr lang="en-GB" sz="2800" b="1" u="sng" kern="1200" dirty="0"/>
              <a:t>intercession </a:t>
            </a:r>
            <a:endParaRPr lang="en-US" sz="2800" b="1" u="sng" dirty="0">
              <a:effectLst>
                <a:outerShdw blurRad="38100" dist="38100" dir="2700000" algn="tl">
                  <a:srgbClr val="000000">
                    <a:alpha val="43137"/>
                  </a:srgbClr>
                </a:outerShdw>
              </a:effectLst>
            </a:endParaRPr>
          </a:p>
        </p:txBody>
      </p:sp>
      <p:sp>
        <p:nvSpPr>
          <p:cNvPr id="7" name="TextBox 6"/>
          <p:cNvSpPr txBox="1"/>
          <p:nvPr/>
        </p:nvSpPr>
        <p:spPr>
          <a:xfrm>
            <a:off x="914400" y="5480672"/>
            <a:ext cx="7620000" cy="1015663"/>
          </a:xfrm>
          <a:prstGeom prst="rect">
            <a:avLst/>
          </a:prstGeom>
          <a:solidFill>
            <a:srgbClr val="043A0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wrap="square">
            <a:spAutoFit/>
          </a:bodyPr>
          <a:lstStyle/>
          <a:p>
            <a:pPr algn="ctr" fontAlgn="auto">
              <a:spcBef>
                <a:spcPts val="0"/>
              </a:spcBef>
              <a:spcAft>
                <a:spcPts val="0"/>
              </a:spcAft>
              <a:defRPr/>
            </a:pPr>
            <a:r>
              <a:rPr lang="en-GB" sz="2000" dirty="0" err="1">
                <a:solidFill>
                  <a:schemeClr val="bg1"/>
                </a:solidFill>
              </a:rPr>
              <a:t>Ahadith</a:t>
            </a:r>
            <a:r>
              <a:rPr lang="en-GB" sz="2000" dirty="0">
                <a:solidFill>
                  <a:schemeClr val="bg1"/>
                </a:solidFill>
              </a:rPr>
              <a:t> prove that in spite of their human frailties, people who try and abide by these matters, are the recipients of the Prophet’s (peace and blessings of Allah be on him) intercession. </a:t>
            </a:r>
            <a:endParaRPr lang="en-US" sz="2000" dirty="0">
              <a:ln>
                <a:solidFill>
                  <a:srgbClr val="92D050"/>
                </a:solidFill>
              </a:ln>
              <a:solidFill>
                <a:schemeClr val="bg1"/>
              </a:solidFill>
            </a:endParaRPr>
          </a:p>
        </p:txBody>
      </p:sp>
      <p:graphicFrame>
        <p:nvGraphicFramePr>
          <p:cNvPr id="5" name="Diagram 4"/>
          <p:cNvGraphicFramePr/>
          <p:nvPr>
            <p:extLst>
              <p:ext uri="{D42A27DB-BD31-4B8C-83A1-F6EECF244321}">
                <p14:modId xmlns:p14="http://schemas.microsoft.com/office/powerpoint/2010/main" val="1699587534"/>
              </p:ext>
            </p:extLst>
          </p:nvPr>
        </p:nvGraphicFramePr>
        <p:xfrm>
          <a:off x="457200" y="381000"/>
          <a:ext cx="8382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ounded Rectangle 5"/>
          <p:cNvSpPr/>
          <p:nvPr/>
        </p:nvSpPr>
        <p:spPr>
          <a:xfrm>
            <a:off x="152400" y="4495800"/>
            <a:ext cx="2286000" cy="648268"/>
          </a:xfrm>
          <a:prstGeom prst="roundRect">
            <a:avLst/>
          </a:prstGeom>
          <a:solidFill>
            <a:srgbClr val="043A0D"/>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smtClean="0"/>
              <a:t>Friday Sermon </a:t>
            </a:r>
          </a:p>
          <a:p>
            <a:pPr algn="ctr"/>
            <a:r>
              <a:rPr lang="en-GB" sz="2000" dirty="0" smtClean="0"/>
              <a:t>May 6</a:t>
            </a:r>
            <a:r>
              <a:rPr lang="en-GB" sz="2000" baseline="30000" dirty="0" smtClean="0"/>
              <a:t>th</a:t>
            </a:r>
            <a:r>
              <a:rPr lang="en-GB" sz="2000" dirty="0" smtClean="0"/>
              <a:t> 2011 </a:t>
            </a:r>
            <a:endParaRPr lang="en-GB" sz="20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457200" y="457200"/>
            <a:ext cx="8229600" cy="609600"/>
          </a:xfrm>
        </p:spPr>
        <p:txBody>
          <a:bodyPr/>
          <a:lstStyle/>
          <a:p>
            <a:r>
              <a:rPr lang="en-GB" sz="2800" b="1" u="sng" dirty="0" err="1" smtClean="0">
                <a:effectLst>
                  <a:outerShdw blurRad="38100" dist="38100" dir="2700000" algn="tl">
                    <a:srgbClr val="000000">
                      <a:alpha val="43137"/>
                    </a:srgbClr>
                  </a:outerShdw>
                </a:effectLst>
              </a:rPr>
              <a:t>Ayatul</a:t>
            </a:r>
            <a:r>
              <a:rPr lang="en-GB" sz="2800" b="1" u="sng" dirty="0" smtClean="0">
                <a:effectLst>
                  <a:outerShdw blurRad="38100" dist="38100" dir="2700000" algn="tl">
                    <a:srgbClr val="000000">
                      <a:alpha val="43137"/>
                    </a:srgbClr>
                  </a:outerShdw>
                </a:effectLst>
              </a:rPr>
              <a:t> </a:t>
            </a:r>
            <a:r>
              <a:rPr lang="en-GB" sz="2800" b="1" u="sng" dirty="0" err="1" smtClean="0">
                <a:effectLst>
                  <a:outerShdw blurRad="38100" dist="38100" dir="2700000" algn="tl">
                    <a:srgbClr val="000000">
                      <a:alpha val="43137"/>
                    </a:srgbClr>
                  </a:outerShdw>
                </a:effectLst>
              </a:rPr>
              <a:t>Kursi</a:t>
            </a:r>
            <a:r>
              <a:rPr lang="en-GB" sz="2800" b="1" u="sng" dirty="0" smtClean="0">
                <a:effectLst>
                  <a:outerShdw blurRad="38100" dist="38100" dir="2700000" algn="tl">
                    <a:srgbClr val="000000">
                      <a:alpha val="43137"/>
                    </a:srgbClr>
                  </a:outerShdw>
                </a:effectLst>
              </a:rPr>
              <a:t> and </a:t>
            </a:r>
            <a:r>
              <a:rPr lang="en-GB" sz="2800" b="1" u="sng" dirty="0">
                <a:effectLst>
                  <a:outerShdw blurRad="38100" dist="38100" dir="2700000" algn="tl">
                    <a:srgbClr val="000000">
                      <a:alpha val="43137"/>
                    </a:srgbClr>
                  </a:outerShdw>
                </a:effectLst>
              </a:rPr>
              <a:t>Intercession</a:t>
            </a:r>
            <a:r>
              <a:rPr lang="en-GB" sz="2800" dirty="0"/>
              <a:t/>
            </a:r>
            <a:br>
              <a:rPr lang="en-GB" sz="2800" dirty="0"/>
            </a:br>
            <a:endParaRPr lang="en-GB" dirty="0" smtClean="0"/>
          </a:p>
        </p:txBody>
      </p:sp>
      <p:sp>
        <p:nvSpPr>
          <p:cNvPr id="4" name="Content Placeholder 3"/>
          <p:cNvSpPr>
            <a:spLocks noGrp="1"/>
          </p:cNvSpPr>
          <p:nvPr>
            <p:ph idx="1"/>
          </p:nvPr>
        </p:nvSpPr>
        <p:spPr>
          <a:xfrm>
            <a:off x="152400" y="1498473"/>
            <a:ext cx="3505200" cy="4267200"/>
          </a:xfrm>
          <a:prstGeom prst="verticalScroll">
            <a:avLst/>
          </a:prstGeom>
          <a:solidFill>
            <a:srgbClr val="043A0D"/>
          </a:solidFill>
          <a:ln>
            <a:solidFill>
              <a:srgbClr val="92D050"/>
            </a:solidFill>
          </a:ln>
        </p:spPr>
        <p:style>
          <a:lnRef idx="0">
            <a:schemeClr val="accent2"/>
          </a:lnRef>
          <a:fillRef idx="3">
            <a:schemeClr val="accent2"/>
          </a:fillRef>
          <a:effectRef idx="3">
            <a:schemeClr val="accent2"/>
          </a:effectRef>
          <a:fontRef idx="minor">
            <a:schemeClr val="lt1"/>
          </a:fontRef>
        </p:style>
        <p:txBody>
          <a:bodyPr anchor="ctr"/>
          <a:lstStyle/>
          <a:p>
            <a:pPr marL="0" indent="0" algn="ctr" fontAlgn="auto">
              <a:spcBef>
                <a:spcPts val="0"/>
              </a:spcBef>
              <a:spcAft>
                <a:spcPts val="0"/>
              </a:spcAft>
              <a:buNone/>
              <a:defRPr/>
            </a:pPr>
            <a:r>
              <a:rPr lang="en-GB" kern="1200" dirty="0">
                <a:solidFill>
                  <a:schemeClr val="bg1"/>
                </a:solidFill>
                <a:latin typeface="Berlin Sans FB" pitchFamily="34" charset="0"/>
              </a:rPr>
              <a:t>The Promised Messiah (on whom be peace) explained in light of </a:t>
            </a:r>
            <a:r>
              <a:rPr lang="en-GB" kern="1200" dirty="0" err="1">
                <a:solidFill>
                  <a:schemeClr val="bg1"/>
                </a:solidFill>
                <a:latin typeface="Berlin Sans FB" pitchFamily="34" charset="0"/>
              </a:rPr>
              <a:t>Ayatul</a:t>
            </a:r>
            <a:r>
              <a:rPr lang="en-GB" kern="1200" dirty="0">
                <a:solidFill>
                  <a:schemeClr val="bg1"/>
                </a:solidFill>
                <a:latin typeface="Berlin Sans FB" pitchFamily="34" charset="0"/>
              </a:rPr>
              <a:t> </a:t>
            </a:r>
            <a:r>
              <a:rPr lang="en-GB" kern="1200" dirty="0" err="1">
                <a:solidFill>
                  <a:schemeClr val="bg1"/>
                </a:solidFill>
                <a:latin typeface="Berlin Sans FB" pitchFamily="34" charset="0"/>
              </a:rPr>
              <a:t>Kursi</a:t>
            </a:r>
            <a:r>
              <a:rPr lang="en-GB" kern="1200" dirty="0">
                <a:solidFill>
                  <a:schemeClr val="bg1"/>
                </a:solidFill>
                <a:latin typeface="Berlin Sans FB" pitchFamily="34" charset="0"/>
              </a:rPr>
              <a:t> that God is that Being Who combines all perfect attributes and is free from all </a:t>
            </a:r>
            <a:r>
              <a:rPr lang="en-GB" kern="1200" dirty="0" smtClean="0">
                <a:solidFill>
                  <a:schemeClr val="bg1"/>
                </a:solidFill>
                <a:latin typeface="Berlin Sans FB" pitchFamily="34" charset="0"/>
              </a:rPr>
              <a:t>defects. </a:t>
            </a:r>
            <a:r>
              <a:rPr lang="en-GB" kern="1200" dirty="0">
                <a:solidFill>
                  <a:schemeClr val="bg1"/>
                </a:solidFill>
                <a:latin typeface="Berlin Sans FB" pitchFamily="34" charset="0"/>
              </a:rPr>
              <a:t>He is truly Worthy of worship and He alone is Living, Self-Subsisting and All-Sustaining. All else is given life and ultimately dies. </a:t>
            </a:r>
            <a:endParaRPr lang="en-GB" dirty="0">
              <a:solidFill>
                <a:schemeClr val="bg1"/>
              </a:solidFill>
              <a:latin typeface="Berlin Sans FB" pitchFamily="34" charset="0"/>
            </a:endParaRPr>
          </a:p>
        </p:txBody>
      </p:sp>
      <p:sp>
        <p:nvSpPr>
          <p:cNvPr id="6" name="Oval Callout 5"/>
          <p:cNvSpPr/>
          <p:nvPr/>
        </p:nvSpPr>
        <p:spPr>
          <a:xfrm>
            <a:off x="4579393" y="1066800"/>
            <a:ext cx="4191000" cy="1600200"/>
          </a:xfrm>
          <a:prstGeom prst="wedgeEllipseCallout">
            <a:avLst>
              <a:gd name="adj1" fmla="val -86940"/>
              <a:gd name="adj2" fmla="val 90499"/>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en-GB" dirty="0" smtClean="0">
                <a:solidFill>
                  <a:schemeClr val="tx1"/>
                </a:solidFill>
              </a:rPr>
              <a:t>Hudhur (aba) said </a:t>
            </a:r>
            <a:r>
              <a:rPr lang="en-GB" dirty="0">
                <a:solidFill>
                  <a:schemeClr val="tx1"/>
                </a:solidFill>
              </a:rPr>
              <a:t>how could one who has limited life span listen to prayers and grant children? </a:t>
            </a:r>
            <a:endParaRPr lang="en-GB" dirty="0">
              <a:solidFill>
                <a:srgbClr val="043A0D"/>
              </a:solidFill>
            </a:endParaRPr>
          </a:p>
        </p:txBody>
      </p:sp>
      <p:sp>
        <p:nvSpPr>
          <p:cNvPr id="2" name="Rectangle 1"/>
          <p:cNvSpPr/>
          <p:nvPr/>
        </p:nvSpPr>
        <p:spPr>
          <a:xfrm>
            <a:off x="3894730" y="3428999"/>
            <a:ext cx="5066163" cy="2031325"/>
          </a:xfrm>
          <a:prstGeom prst="rect">
            <a:avLst/>
          </a:prstGeom>
          <a:solidFill>
            <a:schemeClr val="accent2">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r>
              <a:rPr lang="en-GB" dirty="0" err="1"/>
              <a:t>Ayatul</a:t>
            </a:r>
            <a:r>
              <a:rPr lang="en-GB" dirty="0"/>
              <a:t> </a:t>
            </a:r>
            <a:r>
              <a:rPr lang="en-GB" dirty="0" err="1"/>
              <a:t>Kursi</a:t>
            </a:r>
            <a:r>
              <a:rPr lang="en-GB" dirty="0"/>
              <a:t> states from the very start that God alone is worthy of worship, therefore if one wishes to seek the beneficence of intercession, one should avoid open and hidden, overt and covert </a:t>
            </a:r>
            <a:r>
              <a:rPr lang="en-GB" i="1" dirty="0"/>
              <a:t>shirk</a:t>
            </a:r>
            <a:r>
              <a:rPr lang="en-GB" dirty="0"/>
              <a:t>. It is God alone Who does not slumber or sleep and is running the entire cosmos and this does not tire Him</a:t>
            </a:r>
          </a:p>
        </p:txBody>
      </p:sp>
      <p:sp>
        <p:nvSpPr>
          <p:cNvPr id="3" name="Rectangle 2"/>
          <p:cNvSpPr/>
          <p:nvPr/>
        </p:nvSpPr>
        <p:spPr>
          <a:xfrm>
            <a:off x="4199530" y="5765673"/>
            <a:ext cx="4572000" cy="646331"/>
          </a:xfrm>
          <a:prstGeom prst="rect">
            <a:avLst/>
          </a:prstGeom>
          <a:solidFill>
            <a:srgbClr val="FFFF15"/>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algn="ctr"/>
            <a:r>
              <a:rPr lang="en-GB" dirty="0" smtClean="0"/>
              <a:t>Hudhur </a:t>
            </a:r>
            <a:r>
              <a:rPr lang="en-GB" dirty="0"/>
              <a:t>(aba) </a:t>
            </a:r>
            <a:r>
              <a:rPr lang="en-GB" dirty="0" smtClean="0"/>
              <a:t>said </a:t>
            </a:r>
            <a:r>
              <a:rPr lang="en-GB" dirty="0"/>
              <a:t>intercession cannot take place without God’s permission.</a:t>
            </a:r>
          </a:p>
        </p:txBody>
      </p:sp>
      <p:sp>
        <p:nvSpPr>
          <p:cNvPr id="7" name="Rounded Rectangle 6"/>
          <p:cNvSpPr/>
          <p:nvPr/>
        </p:nvSpPr>
        <p:spPr>
          <a:xfrm>
            <a:off x="381000" y="6172201"/>
            <a:ext cx="3276600" cy="648268"/>
          </a:xfrm>
          <a:prstGeom prst="roundRect">
            <a:avLst/>
          </a:prstGeom>
          <a:solidFill>
            <a:srgbClr val="043A0D"/>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smtClean="0"/>
              <a:t>Friday Sermon </a:t>
            </a:r>
          </a:p>
          <a:p>
            <a:pPr algn="ctr"/>
            <a:r>
              <a:rPr lang="en-GB" sz="2000" dirty="0" smtClean="0"/>
              <a:t>May 6</a:t>
            </a:r>
            <a:r>
              <a:rPr lang="en-GB" sz="2000" baseline="30000" dirty="0" smtClean="0"/>
              <a:t>th</a:t>
            </a:r>
            <a:r>
              <a:rPr lang="en-GB" sz="2000" dirty="0" smtClean="0"/>
              <a:t> 2011 </a:t>
            </a:r>
            <a:endParaRPr lang="en-GB" sz="2000" dirty="0"/>
          </a:p>
        </p:txBody>
      </p:sp>
    </p:spTree>
    <p:extLst>
      <p:ext uri="{BB962C8B-B14F-4D97-AF65-F5344CB8AC3E}">
        <p14:creationId xmlns:p14="http://schemas.microsoft.com/office/powerpoint/2010/main" val="12909634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Horizontal Scroll 8"/>
          <p:cNvSpPr/>
          <p:nvPr/>
        </p:nvSpPr>
        <p:spPr>
          <a:xfrm>
            <a:off x="400335" y="753022"/>
            <a:ext cx="8229600" cy="2774708"/>
          </a:xfrm>
          <a:prstGeom prst="horizontalScroll">
            <a:avLst/>
          </a:prstGeom>
          <a:solidFill>
            <a:srgbClr val="043A0D"/>
          </a:solid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r>
              <a:rPr lang="en-GB" b="1" dirty="0">
                <a:solidFill>
                  <a:schemeClr val="bg1"/>
                </a:solidFill>
              </a:rPr>
              <a:t>Once a person came to the </a:t>
            </a:r>
            <a:r>
              <a:rPr lang="en-GB" b="1" dirty="0" smtClean="0">
                <a:solidFill>
                  <a:schemeClr val="bg1"/>
                </a:solidFill>
              </a:rPr>
              <a:t>Holy Prophet </a:t>
            </a:r>
            <a:r>
              <a:rPr lang="en-GB" b="1" dirty="0">
                <a:solidFill>
                  <a:schemeClr val="bg1"/>
                </a:solidFill>
              </a:rPr>
              <a:t>(peace and blessings of Allah be on him) and said, ‘O Prophet of God, I have a need, which is that on the Day of Judgement you intercede for me’. </a:t>
            </a:r>
            <a:r>
              <a:rPr lang="en-GB" b="1" dirty="0" smtClean="0">
                <a:solidFill>
                  <a:schemeClr val="bg1"/>
                </a:solidFill>
              </a:rPr>
              <a:t>Holy </a:t>
            </a:r>
            <a:r>
              <a:rPr lang="en-GB" b="1" dirty="0">
                <a:solidFill>
                  <a:schemeClr val="bg1"/>
                </a:solidFill>
              </a:rPr>
              <a:t>Prophet </a:t>
            </a:r>
            <a:r>
              <a:rPr lang="en-GB" b="1" dirty="0" smtClean="0">
                <a:solidFill>
                  <a:schemeClr val="bg1"/>
                </a:solidFill>
              </a:rPr>
              <a:t>(PBUH) </a:t>
            </a:r>
            <a:r>
              <a:rPr lang="en-GB" b="1" dirty="0">
                <a:solidFill>
                  <a:schemeClr val="bg1"/>
                </a:solidFill>
              </a:rPr>
              <a:t>asked who had drawn his attention to this, to which the person replied, ‘my Lord’. The Prophet </a:t>
            </a:r>
            <a:r>
              <a:rPr lang="en-GB" b="1" dirty="0" smtClean="0">
                <a:solidFill>
                  <a:schemeClr val="bg1"/>
                </a:solidFill>
              </a:rPr>
              <a:t>(PBUH) </a:t>
            </a:r>
            <a:r>
              <a:rPr lang="en-GB" b="1" dirty="0">
                <a:solidFill>
                  <a:schemeClr val="bg1"/>
                </a:solidFill>
              </a:rPr>
              <a:t>answered, ‘why not, you should help me with a profusion of prostration [to God]’. </a:t>
            </a:r>
            <a:endParaRPr lang="en-GB" b="1" dirty="0">
              <a:solidFill>
                <a:schemeClr val="bg1"/>
              </a:solidFill>
              <a:latin typeface="Lucida Calligraphy" pitchFamily="66" charset="0"/>
            </a:endParaRPr>
          </a:p>
        </p:txBody>
      </p:sp>
      <p:sp>
        <p:nvSpPr>
          <p:cNvPr id="11" name="Teardrop 10"/>
          <p:cNvSpPr/>
          <p:nvPr/>
        </p:nvSpPr>
        <p:spPr>
          <a:xfrm>
            <a:off x="400335" y="3276600"/>
            <a:ext cx="5774140" cy="1687890"/>
          </a:xfrm>
          <a:prstGeom prst="teardrop">
            <a:avLst/>
          </a:prstGeom>
        </p:spPr>
        <p:style>
          <a:lnRef idx="3">
            <a:schemeClr val="lt1"/>
          </a:lnRef>
          <a:fillRef idx="1">
            <a:schemeClr val="accent2"/>
          </a:fillRef>
          <a:effectRef idx="1">
            <a:schemeClr val="accent2"/>
          </a:effectRef>
          <a:fontRef idx="minor">
            <a:schemeClr val="lt1"/>
          </a:fontRef>
        </p:style>
        <p:txBody>
          <a:bodyPr wrap="square">
            <a:spAutoFit/>
          </a:bodyPr>
          <a:lstStyle/>
          <a:p>
            <a:pPr algn="ctr"/>
            <a:r>
              <a:rPr lang="en-GB" dirty="0">
                <a:solidFill>
                  <a:schemeClr val="tx1"/>
                </a:solidFill>
              </a:rPr>
              <a:t>Explaining, Hudhur (aba) said if intercession is desired then we need to offer prostrations to God in abundance.</a:t>
            </a:r>
            <a:endParaRPr lang="en-GB" dirty="0"/>
          </a:p>
        </p:txBody>
      </p:sp>
      <p:sp>
        <p:nvSpPr>
          <p:cNvPr id="12" name="Round Diagonal Corner Rectangle 11"/>
          <p:cNvSpPr/>
          <p:nvPr/>
        </p:nvSpPr>
        <p:spPr>
          <a:xfrm>
            <a:off x="4165980" y="4648200"/>
            <a:ext cx="4784678" cy="1328023"/>
          </a:xfrm>
          <a:prstGeom prst="round2Diag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ctr"/>
            <a:r>
              <a:rPr lang="en-GB" dirty="0">
                <a:solidFill>
                  <a:schemeClr val="tx1"/>
                </a:solidFill>
              </a:rPr>
              <a:t>Intercession does not come about by prostrating before graves; rather it is sincere and devout worship of God which can facilitate this blessing. </a:t>
            </a:r>
          </a:p>
        </p:txBody>
      </p:sp>
      <p:sp>
        <p:nvSpPr>
          <p:cNvPr id="10" name="Rectangle 9"/>
          <p:cNvSpPr/>
          <p:nvPr/>
        </p:nvSpPr>
        <p:spPr>
          <a:xfrm>
            <a:off x="721057" y="6132045"/>
            <a:ext cx="7924800" cy="646331"/>
          </a:xfrm>
          <a:prstGeom prst="rect">
            <a:avLst/>
          </a:prstGeom>
          <a:solidFill>
            <a:schemeClr val="accent2">
              <a:lumMod val="60000"/>
              <a:lumOff val="40000"/>
            </a:schemeClr>
          </a:solidFill>
        </p:spPr>
        <p:style>
          <a:lnRef idx="0">
            <a:schemeClr val="accent4"/>
          </a:lnRef>
          <a:fillRef idx="3">
            <a:schemeClr val="accent4"/>
          </a:fillRef>
          <a:effectRef idx="3">
            <a:schemeClr val="accent4"/>
          </a:effectRef>
          <a:fontRef idx="minor">
            <a:schemeClr val="lt1"/>
          </a:fontRef>
        </p:style>
        <p:txBody>
          <a:bodyPr wrap="square">
            <a:spAutoFit/>
          </a:bodyPr>
          <a:lstStyle/>
          <a:p>
            <a:pPr algn="ctr"/>
            <a:r>
              <a:rPr lang="en-GB" dirty="0">
                <a:solidFill>
                  <a:schemeClr val="tx1"/>
                </a:solidFill>
              </a:rPr>
              <a:t>Hadith also inform us that the Holy Prophet </a:t>
            </a:r>
            <a:r>
              <a:rPr lang="en-GB" dirty="0" smtClean="0">
                <a:solidFill>
                  <a:schemeClr val="tx1"/>
                </a:solidFill>
              </a:rPr>
              <a:t>(</a:t>
            </a:r>
            <a:r>
              <a:rPr lang="en-GB" dirty="0" err="1" smtClean="0">
                <a:solidFill>
                  <a:schemeClr val="tx1"/>
                </a:solidFill>
              </a:rPr>
              <a:t>pbuh</a:t>
            </a:r>
            <a:r>
              <a:rPr lang="en-GB" dirty="0" smtClean="0">
                <a:solidFill>
                  <a:schemeClr val="tx1"/>
                </a:solidFill>
              </a:rPr>
              <a:t>) </a:t>
            </a:r>
            <a:r>
              <a:rPr lang="en-GB" dirty="0">
                <a:solidFill>
                  <a:schemeClr val="tx1"/>
                </a:solidFill>
              </a:rPr>
              <a:t>interceded when God gave him the permission to do </a:t>
            </a:r>
            <a:r>
              <a:rPr lang="en-GB" dirty="0" smtClean="0">
                <a:solidFill>
                  <a:schemeClr val="tx1"/>
                </a:solidFill>
              </a:rPr>
              <a:t>so</a:t>
            </a:r>
            <a:r>
              <a:rPr lang="en-GB" dirty="0">
                <a:solidFill>
                  <a:schemeClr val="tx1"/>
                </a:solidFill>
              </a:rPr>
              <a:t>.</a:t>
            </a:r>
          </a:p>
        </p:txBody>
      </p:sp>
      <p:sp>
        <p:nvSpPr>
          <p:cNvPr id="7" name="Rounded Rectangle 6"/>
          <p:cNvSpPr/>
          <p:nvPr/>
        </p:nvSpPr>
        <p:spPr>
          <a:xfrm>
            <a:off x="184245" y="5172164"/>
            <a:ext cx="3463119" cy="619035"/>
          </a:xfrm>
          <a:prstGeom prst="roundRect">
            <a:avLst/>
          </a:prstGeom>
          <a:solidFill>
            <a:srgbClr val="043A0D"/>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smtClean="0"/>
              <a:t>Friday Sermon </a:t>
            </a:r>
          </a:p>
          <a:p>
            <a:pPr algn="ctr"/>
            <a:r>
              <a:rPr lang="en-GB" sz="2000" dirty="0" smtClean="0"/>
              <a:t>May 6</a:t>
            </a:r>
            <a:r>
              <a:rPr lang="en-GB" sz="2000" baseline="30000" dirty="0" smtClean="0"/>
              <a:t>th</a:t>
            </a:r>
            <a:r>
              <a:rPr lang="en-GB" sz="2000" dirty="0" smtClean="0"/>
              <a:t> 2011 </a:t>
            </a:r>
            <a:endParaRPr lang="en-GB" sz="2000" dirty="0"/>
          </a:p>
        </p:txBody>
      </p:sp>
      <p:sp>
        <p:nvSpPr>
          <p:cNvPr id="2" name="Rectangle 1"/>
          <p:cNvSpPr/>
          <p:nvPr/>
        </p:nvSpPr>
        <p:spPr>
          <a:xfrm>
            <a:off x="357116" y="413266"/>
            <a:ext cx="7415284" cy="523220"/>
          </a:xfrm>
          <a:prstGeom prst="rect">
            <a:avLst/>
          </a:prstGeom>
        </p:spPr>
        <p:txBody>
          <a:bodyPr wrap="square">
            <a:spAutoFit/>
          </a:bodyPr>
          <a:lstStyle/>
          <a:p>
            <a:r>
              <a:rPr lang="en-GB" sz="2800" b="1" u="sng" dirty="0">
                <a:solidFill>
                  <a:schemeClr val="accent2">
                    <a:lumMod val="50000"/>
                  </a:schemeClr>
                </a:solidFill>
                <a:effectLst>
                  <a:outerShdw blurRad="38100" dist="38100" dir="2700000" algn="tl">
                    <a:srgbClr val="000000">
                      <a:alpha val="43137"/>
                    </a:srgbClr>
                  </a:outerShdw>
                </a:effectLst>
              </a:rPr>
              <a:t>The Islamic Viewpoint </a:t>
            </a:r>
            <a:r>
              <a:rPr lang="en-GB" sz="2800" b="1" u="sng" dirty="0" smtClean="0">
                <a:solidFill>
                  <a:schemeClr val="accent2">
                    <a:lumMod val="50000"/>
                  </a:schemeClr>
                </a:solidFill>
                <a:effectLst>
                  <a:outerShdw blurRad="38100" dist="38100" dir="2700000" algn="tl">
                    <a:srgbClr val="000000">
                      <a:alpha val="43137"/>
                    </a:srgbClr>
                  </a:outerShdw>
                </a:effectLst>
              </a:rPr>
              <a:t>of Intercession</a:t>
            </a:r>
            <a:endParaRPr lang="en-GB" sz="2800" dirty="0">
              <a:solidFill>
                <a:schemeClr val="accent2">
                  <a:lumMod val="50000"/>
                </a:schemeClr>
              </a:solidFill>
            </a:endParaRPr>
          </a:p>
        </p:txBody>
      </p:sp>
    </p:spTree>
    <p:extLst>
      <p:ext uri="{BB962C8B-B14F-4D97-AF65-F5344CB8AC3E}">
        <p14:creationId xmlns:p14="http://schemas.microsoft.com/office/powerpoint/2010/main" val="274527832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Horizontal Scroll 8"/>
          <p:cNvSpPr/>
          <p:nvPr/>
        </p:nvSpPr>
        <p:spPr>
          <a:xfrm>
            <a:off x="228600" y="1115339"/>
            <a:ext cx="8229600" cy="3733800"/>
          </a:xfrm>
          <a:prstGeom prst="horizontalScroll">
            <a:avLst/>
          </a:prstGeom>
          <a:solidFill>
            <a:srgbClr val="043A0D"/>
          </a:solid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r>
              <a:rPr lang="en-GB" b="1" dirty="0" smtClean="0">
                <a:solidFill>
                  <a:schemeClr val="bg1"/>
                </a:solidFill>
              </a:rPr>
              <a:t>The Holy </a:t>
            </a:r>
            <a:r>
              <a:rPr lang="en-GB" b="1" dirty="0">
                <a:solidFill>
                  <a:schemeClr val="bg1"/>
                </a:solidFill>
              </a:rPr>
              <a:t>Prophet </a:t>
            </a:r>
            <a:r>
              <a:rPr lang="en-GB" b="1" dirty="0" smtClean="0">
                <a:solidFill>
                  <a:schemeClr val="bg1"/>
                </a:solidFill>
              </a:rPr>
              <a:t>(PBUH) </a:t>
            </a:r>
            <a:r>
              <a:rPr lang="en-GB" b="1" dirty="0">
                <a:solidFill>
                  <a:schemeClr val="bg1"/>
                </a:solidFill>
              </a:rPr>
              <a:t>was asked: O’ Prophet of God who is the fortunate one among people for whom you will intercede on the Day of Judgement?’ The Prophet (peace and blessings of Allah be on him) replied, ‘Abu </a:t>
            </a:r>
            <a:r>
              <a:rPr lang="en-GB" b="1" dirty="0" err="1">
                <a:solidFill>
                  <a:schemeClr val="bg1"/>
                </a:solidFill>
              </a:rPr>
              <a:t>Huraira</a:t>
            </a:r>
            <a:r>
              <a:rPr lang="en-GB" b="1" dirty="0">
                <a:solidFill>
                  <a:schemeClr val="bg1"/>
                </a:solidFill>
              </a:rPr>
              <a:t>, I had thought that no one would ask me this question before you. For I have seen the eagerness you have regarding Hadith. On the Day of Judgement, that person among others will be fortunate through my intercession who has said with the sincerity of heart: there is none worthy of worship except Allah</a:t>
            </a:r>
            <a:r>
              <a:rPr lang="en-GB" b="1" dirty="0" smtClean="0">
                <a:solidFill>
                  <a:schemeClr val="bg1"/>
                </a:solidFill>
              </a:rPr>
              <a:t>.’</a:t>
            </a:r>
            <a:endParaRPr lang="en-GB" b="1" dirty="0">
              <a:solidFill>
                <a:schemeClr val="bg1"/>
              </a:solidFill>
              <a:latin typeface="Lucida Calligraphy" pitchFamily="66" charset="0"/>
            </a:endParaRPr>
          </a:p>
        </p:txBody>
      </p:sp>
      <p:sp>
        <p:nvSpPr>
          <p:cNvPr id="11" name="Teardrop 10"/>
          <p:cNvSpPr/>
          <p:nvPr/>
        </p:nvSpPr>
        <p:spPr>
          <a:xfrm>
            <a:off x="2589094" y="4648200"/>
            <a:ext cx="6250106" cy="1687890"/>
          </a:xfrm>
          <a:prstGeom prst="teardrop">
            <a:avLst/>
          </a:prstGeom>
        </p:spPr>
        <p:style>
          <a:lnRef idx="3">
            <a:schemeClr val="lt1"/>
          </a:lnRef>
          <a:fillRef idx="1">
            <a:schemeClr val="accent2"/>
          </a:fillRef>
          <a:effectRef idx="1">
            <a:schemeClr val="accent2"/>
          </a:effectRef>
          <a:fontRef idx="minor">
            <a:schemeClr val="lt1"/>
          </a:fontRef>
        </p:style>
        <p:txBody>
          <a:bodyPr wrap="square">
            <a:spAutoFit/>
          </a:bodyPr>
          <a:lstStyle/>
          <a:p>
            <a:pPr algn="ctr"/>
            <a:r>
              <a:rPr lang="en-GB" dirty="0">
                <a:solidFill>
                  <a:schemeClr val="tx1"/>
                </a:solidFill>
              </a:rPr>
              <a:t>Hudhur (aba) explained that when it is said with sincerity: ‘</a:t>
            </a:r>
            <a:r>
              <a:rPr lang="en-GB" b="1" dirty="0">
                <a:solidFill>
                  <a:schemeClr val="tx1"/>
                </a:solidFill>
              </a:rPr>
              <a:t>Allah — there is no God but He’, </a:t>
            </a:r>
            <a:r>
              <a:rPr lang="en-GB" dirty="0">
                <a:solidFill>
                  <a:schemeClr val="tx1"/>
                </a:solidFill>
              </a:rPr>
              <a:t>that alone is of significance in terms of intercession</a:t>
            </a:r>
            <a:endParaRPr lang="en-GB" dirty="0">
              <a:solidFill>
                <a:schemeClr val="tx1"/>
              </a:solidFill>
              <a:latin typeface="Lucida Calligraphy" pitchFamily="66" charset="0"/>
            </a:endParaRPr>
          </a:p>
        </p:txBody>
      </p:sp>
      <p:sp>
        <p:nvSpPr>
          <p:cNvPr id="7" name="Rounded Rectangle 6"/>
          <p:cNvSpPr/>
          <p:nvPr/>
        </p:nvSpPr>
        <p:spPr>
          <a:xfrm>
            <a:off x="533400" y="6121023"/>
            <a:ext cx="2590800" cy="648268"/>
          </a:xfrm>
          <a:prstGeom prst="roundRect">
            <a:avLst/>
          </a:prstGeom>
          <a:solidFill>
            <a:srgbClr val="043A0D"/>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smtClean="0"/>
              <a:t>Friday Sermon </a:t>
            </a:r>
          </a:p>
          <a:p>
            <a:pPr algn="ctr"/>
            <a:r>
              <a:rPr lang="en-GB" sz="2000" dirty="0" smtClean="0"/>
              <a:t>May 6</a:t>
            </a:r>
            <a:r>
              <a:rPr lang="en-GB" sz="2000" baseline="30000" dirty="0" smtClean="0"/>
              <a:t>th</a:t>
            </a:r>
            <a:r>
              <a:rPr lang="en-GB" sz="2000" dirty="0" smtClean="0"/>
              <a:t> 2011 </a:t>
            </a:r>
            <a:endParaRPr lang="en-GB" sz="2000" dirty="0"/>
          </a:p>
        </p:txBody>
      </p:sp>
      <p:sp>
        <p:nvSpPr>
          <p:cNvPr id="2" name="Rectangle 1"/>
          <p:cNvSpPr/>
          <p:nvPr/>
        </p:nvSpPr>
        <p:spPr>
          <a:xfrm>
            <a:off x="685800" y="592119"/>
            <a:ext cx="7772400" cy="523220"/>
          </a:xfrm>
          <a:prstGeom prst="rect">
            <a:avLst/>
          </a:prstGeom>
        </p:spPr>
        <p:txBody>
          <a:bodyPr wrap="square">
            <a:spAutoFit/>
          </a:bodyPr>
          <a:lstStyle/>
          <a:p>
            <a:r>
              <a:rPr lang="en-GB" sz="2800" b="1" u="sng" dirty="0">
                <a:solidFill>
                  <a:schemeClr val="accent2">
                    <a:lumMod val="50000"/>
                  </a:schemeClr>
                </a:solidFill>
                <a:effectLst>
                  <a:outerShdw blurRad="38100" dist="38100" dir="2700000" algn="tl">
                    <a:srgbClr val="000000">
                      <a:alpha val="43137"/>
                    </a:srgbClr>
                  </a:outerShdw>
                </a:effectLst>
              </a:rPr>
              <a:t>The Islamic Viewpoint of Intercession</a:t>
            </a:r>
            <a:endParaRPr lang="en-GB" sz="2800" dirty="0">
              <a:solidFill>
                <a:schemeClr val="accent2">
                  <a:lumMod val="50000"/>
                </a:schemeClr>
              </a:solidFill>
            </a:endParaRPr>
          </a:p>
        </p:txBody>
      </p:sp>
    </p:spTree>
    <p:extLst>
      <p:ext uri="{BB962C8B-B14F-4D97-AF65-F5344CB8AC3E}">
        <p14:creationId xmlns:p14="http://schemas.microsoft.com/office/powerpoint/2010/main" val="351227217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0800" y="3124200"/>
            <a:ext cx="6858000" cy="628650"/>
          </a:xfrm>
        </p:spPr>
        <p:txBody>
          <a:bodyPr/>
          <a:lstStyle/>
          <a:p>
            <a:r>
              <a:rPr lang="en-GB" sz="2800" b="1" u="sng" dirty="0">
                <a:effectLst>
                  <a:outerShdw blurRad="38100" dist="38100" dir="2700000" algn="tl">
                    <a:srgbClr val="000000">
                      <a:alpha val="43137"/>
                    </a:srgbClr>
                  </a:outerShdw>
                </a:effectLst>
              </a:rPr>
              <a:t>The Islamic Viewpoint of Intercession</a:t>
            </a:r>
            <a:r>
              <a:rPr lang="en-GB" sz="3200" dirty="0"/>
              <a:t/>
            </a:r>
            <a:br>
              <a:rPr lang="en-GB" sz="3200" dirty="0"/>
            </a:br>
            <a:endParaRPr lang="en-GB" dirty="0"/>
          </a:p>
        </p:txBody>
      </p:sp>
      <p:graphicFrame>
        <p:nvGraphicFramePr>
          <p:cNvPr id="4" name="Content Placeholder 3"/>
          <p:cNvGraphicFramePr>
            <a:graphicFrameLocks noGrp="1"/>
          </p:cNvGraphicFramePr>
          <p:nvPr>
            <p:ph sz="quarter" idx="14"/>
            <p:extLst>
              <p:ext uri="{D42A27DB-BD31-4B8C-83A1-F6EECF244321}">
                <p14:modId xmlns:p14="http://schemas.microsoft.com/office/powerpoint/2010/main" val="557528971"/>
              </p:ext>
            </p:extLst>
          </p:nvPr>
        </p:nvGraphicFramePr>
        <p:xfrm>
          <a:off x="838200" y="3733800"/>
          <a:ext cx="8001000" cy="304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074" name="Picture 2" descr="http://www.alislam.org/quran/search2/verses/003-032a.png"/>
          <p:cNvPicPr>
            <a:picLocks noChangeAspect="1" noChangeArrowheads="1"/>
          </p:cNvPicPr>
          <p:nvPr/>
        </p:nvPicPr>
        <p:blipFill>
          <a:blip r:embed="rId8">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5268036" y="323850"/>
            <a:ext cx="3581400" cy="40957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www.alislam.org/quran/search2/verses/003-032b.png"/>
          <p:cNvPicPr>
            <a:picLocks noChangeAspect="1" noChangeArrowheads="1"/>
          </p:cNvPicPr>
          <p:nvPr/>
        </p:nvPicPr>
        <p:blipFill>
          <a:blip r:embed="rId9">
            <a:duotone>
              <a:prstClr val="black"/>
              <a:schemeClr val="accent2">
                <a:tint val="45000"/>
                <a:satMod val="400000"/>
              </a:schemeClr>
            </a:duotone>
            <a:extLst>
              <a:ext uri="{BEBA8EAE-BF5A-486C-A8C5-ECC9F3942E4B}">
                <a14:imgProps xmlns:a14="http://schemas.microsoft.com/office/drawing/2010/main">
                  <a14:imgLayer r:embed="rId10">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5245290" y="733425"/>
            <a:ext cx="3581400" cy="100965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191000" y="1743075"/>
            <a:ext cx="4635690" cy="923330"/>
          </a:xfrm>
          <a:prstGeom prst="rect">
            <a:avLst/>
          </a:prstGeom>
        </p:spPr>
        <p:style>
          <a:lnRef idx="1">
            <a:schemeClr val="accent2"/>
          </a:lnRef>
          <a:fillRef idx="3">
            <a:schemeClr val="accent2"/>
          </a:fillRef>
          <a:effectRef idx="2">
            <a:schemeClr val="accent2"/>
          </a:effectRef>
          <a:fontRef idx="minor">
            <a:schemeClr val="lt1"/>
          </a:fontRef>
        </p:style>
        <p:txBody>
          <a:bodyPr wrap="square">
            <a:spAutoFit/>
          </a:bodyPr>
          <a:lstStyle/>
          <a:p>
            <a:pPr algn="ctr"/>
            <a:r>
              <a:rPr lang="en-GB" dirty="0">
                <a:solidFill>
                  <a:schemeClr val="tx1"/>
                </a:solidFill>
              </a:rPr>
              <a:t>Say, ‘If you love Allah, follow me: </a:t>
            </a:r>
            <a:r>
              <a:rPr lang="en-GB" i="1" dirty="0">
                <a:solidFill>
                  <a:schemeClr val="tx1"/>
                </a:solidFill>
              </a:rPr>
              <a:t>then</a:t>
            </a:r>
            <a:r>
              <a:rPr lang="en-GB" dirty="0">
                <a:solidFill>
                  <a:schemeClr val="tx1"/>
                </a:solidFill>
              </a:rPr>
              <a:t> will Allah love you and forgive you your faults. And Allah is Most Forgiving, Merciful.’</a:t>
            </a:r>
          </a:p>
        </p:txBody>
      </p:sp>
      <p:sp>
        <p:nvSpPr>
          <p:cNvPr id="7" name="Content Placeholder 3"/>
          <p:cNvSpPr txBox="1">
            <a:spLocks/>
          </p:cNvSpPr>
          <p:nvPr/>
        </p:nvSpPr>
        <p:spPr bwMode="auto">
          <a:xfrm>
            <a:off x="11372" y="533186"/>
            <a:ext cx="2808028" cy="4877014"/>
          </a:xfrm>
          <a:prstGeom prst="verticalScroll">
            <a:avLst/>
          </a:prstGeom>
          <a:solidFill>
            <a:srgbClr val="043A0D"/>
          </a:solidFill>
          <a:ln w="9525">
            <a:solidFill>
              <a:srgbClr val="92D050"/>
            </a:solidFill>
            <a:miter lim="800000"/>
            <a:headEnd/>
            <a:tailEnd/>
          </a:ln>
        </p:spPr>
        <p:style>
          <a:lnRef idx="0">
            <a:schemeClr val="accent2"/>
          </a:lnRef>
          <a:fillRef idx="3">
            <a:schemeClr val="accent2"/>
          </a:fillRef>
          <a:effectRef idx="3">
            <a:schemeClr val="accent2"/>
          </a:effectRef>
          <a:fontRef idx="minor">
            <a:schemeClr val="lt1"/>
          </a:fontRef>
        </p:style>
        <p:txBody>
          <a:bodyPr vert="horz" wrap="square" lIns="0" tIns="45720" rIns="0" bIns="45720" numCol="1" anchor="ctr" anchorCtr="0" compatLnSpc="1">
            <a:prstTxWarp prst="textNoShape">
              <a:avLst/>
            </a:prstTxWarp>
          </a:bodyPr>
          <a:lstStyle>
            <a:lvl1pPr marL="228600" indent="-228600" algn="l" rtl="0" eaLnBrk="0" fontAlgn="base" hangingPunct="0">
              <a:lnSpc>
                <a:spcPct val="100000"/>
              </a:lnSpc>
              <a:spcBef>
                <a:spcPts val="1080"/>
              </a:spcBef>
              <a:spcAft>
                <a:spcPct val="0"/>
              </a:spcAft>
              <a:buClr>
                <a:srgbClr val="557EB9"/>
              </a:buClr>
              <a:buFont typeface="Arial" pitchFamily="34" charset="0"/>
              <a:buChar char="•"/>
              <a:defRPr sz="1800">
                <a:solidFill>
                  <a:schemeClr val="accent2">
                    <a:lumMod val="50000"/>
                  </a:schemeClr>
                </a:solidFill>
                <a:latin typeface="+mn-lt"/>
                <a:ea typeface="+mn-ea"/>
                <a:cs typeface="+mn-cs"/>
              </a:defRPr>
            </a:lvl1pPr>
            <a:lvl2pPr marL="569913" indent="-225425" algn="l" rtl="0" eaLnBrk="0" fontAlgn="base" hangingPunct="0">
              <a:spcBef>
                <a:spcPts val="480"/>
              </a:spcBef>
              <a:spcAft>
                <a:spcPct val="0"/>
              </a:spcAft>
              <a:buClr>
                <a:srgbClr val="557EB9"/>
              </a:buClr>
              <a:buFont typeface="Arial" pitchFamily="34" charset="0"/>
              <a:buChar char="–"/>
              <a:defRPr sz="1400">
                <a:solidFill>
                  <a:schemeClr val="accent2">
                    <a:lumMod val="50000"/>
                  </a:schemeClr>
                </a:solidFill>
                <a:latin typeface="+mn-lt"/>
                <a:ea typeface="+mn-ea"/>
                <a:cs typeface="+mn-cs"/>
              </a:defRPr>
            </a:lvl2pPr>
            <a:lvl3pPr marL="854075" indent="-163513" algn="l" rtl="0" eaLnBrk="0" fontAlgn="base" hangingPunct="0">
              <a:lnSpc>
                <a:spcPct val="100000"/>
              </a:lnSpc>
              <a:spcBef>
                <a:spcPts val="420"/>
              </a:spcBef>
              <a:spcAft>
                <a:spcPct val="0"/>
              </a:spcAft>
              <a:buClr>
                <a:srgbClr val="557EB9"/>
              </a:buClr>
              <a:buFont typeface="Arial" pitchFamily="34" charset="0"/>
              <a:buChar char="&gt;"/>
              <a:defRPr sz="1200" baseline="0">
                <a:solidFill>
                  <a:schemeClr val="accent2">
                    <a:lumMod val="50000"/>
                  </a:schemeClr>
                </a:solidFill>
                <a:latin typeface="+mn-lt"/>
                <a:ea typeface="+mn-ea"/>
                <a:cs typeface="+mn-cs"/>
              </a:defRPr>
            </a:lvl3pPr>
            <a:lvl4pPr marL="1087438" indent="-173038" algn="l" rtl="0" eaLnBrk="0" fontAlgn="base" hangingPunct="0">
              <a:lnSpc>
                <a:spcPct val="100000"/>
              </a:lnSpc>
              <a:spcBef>
                <a:spcPts val="140"/>
              </a:spcBef>
              <a:spcAft>
                <a:spcPct val="0"/>
              </a:spcAft>
              <a:buClr>
                <a:srgbClr val="557EB9"/>
              </a:buClr>
              <a:buFont typeface="Arial" pitchFamily="34" charset="0"/>
              <a:buChar char="&gt;"/>
              <a:defRPr sz="1000">
                <a:solidFill>
                  <a:schemeClr val="accent2">
                    <a:lumMod val="50000"/>
                  </a:schemeClr>
                </a:solidFill>
                <a:latin typeface="+mn-lt"/>
                <a:ea typeface="+mn-ea"/>
                <a:cs typeface="+mn-cs"/>
              </a:defRPr>
            </a:lvl4pPr>
            <a:lvl5pPr marL="1311275" indent="-163513" algn="l" rtl="0" eaLnBrk="0" fontAlgn="base" hangingPunct="0">
              <a:lnSpc>
                <a:spcPct val="100000"/>
              </a:lnSpc>
              <a:spcBef>
                <a:spcPts val="125"/>
              </a:spcBef>
              <a:spcAft>
                <a:spcPct val="0"/>
              </a:spcAft>
              <a:buClr>
                <a:srgbClr val="557EB9"/>
              </a:buClr>
              <a:buFont typeface="Arial" pitchFamily="34" charset="0"/>
              <a:buChar char="&gt;"/>
              <a:defRPr sz="1000" baseline="0">
                <a:solidFill>
                  <a:schemeClr val="accent2">
                    <a:lumMod val="50000"/>
                  </a:schemeClr>
                </a:solidFill>
                <a:latin typeface="+mn-lt"/>
                <a:ea typeface="+mn-ea"/>
                <a:cs typeface="+mn-cs"/>
              </a:defRPr>
            </a:lvl5pPr>
            <a:lvl6pPr marL="1543050" indent="-228600" algn="l" rtl="0" eaLnBrk="1" fontAlgn="base" hangingPunct="1">
              <a:lnSpc>
                <a:spcPct val="105000"/>
              </a:lnSpc>
              <a:spcBef>
                <a:spcPct val="25000"/>
              </a:spcBef>
              <a:spcAft>
                <a:spcPct val="0"/>
              </a:spcAft>
              <a:buClr>
                <a:schemeClr val="tx1"/>
              </a:buClr>
              <a:buFont typeface="Times" pitchFamily="18" charset="0"/>
              <a:buChar char="&gt;"/>
              <a:defRPr sz="1200">
                <a:solidFill>
                  <a:schemeClr val="lt1"/>
                </a:solidFill>
                <a:latin typeface="+mn-lt"/>
                <a:ea typeface="+mn-ea"/>
                <a:cs typeface="+mn-cs"/>
              </a:defRPr>
            </a:lvl6pPr>
            <a:lvl7pPr marL="2000250" indent="-228600" algn="l" rtl="0" eaLnBrk="1" fontAlgn="base" hangingPunct="1">
              <a:lnSpc>
                <a:spcPct val="105000"/>
              </a:lnSpc>
              <a:spcBef>
                <a:spcPct val="25000"/>
              </a:spcBef>
              <a:spcAft>
                <a:spcPct val="0"/>
              </a:spcAft>
              <a:buClr>
                <a:schemeClr val="tx1"/>
              </a:buClr>
              <a:buFont typeface="Times" pitchFamily="18" charset="0"/>
              <a:buChar char="&gt;"/>
              <a:defRPr sz="1200">
                <a:solidFill>
                  <a:schemeClr val="lt1"/>
                </a:solidFill>
                <a:latin typeface="+mn-lt"/>
                <a:ea typeface="+mn-ea"/>
                <a:cs typeface="+mn-cs"/>
              </a:defRPr>
            </a:lvl7pPr>
            <a:lvl8pPr marL="2457450" indent="-228600" algn="l" rtl="0" eaLnBrk="1" fontAlgn="base" hangingPunct="1">
              <a:lnSpc>
                <a:spcPct val="105000"/>
              </a:lnSpc>
              <a:spcBef>
                <a:spcPct val="25000"/>
              </a:spcBef>
              <a:spcAft>
                <a:spcPct val="0"/>
              </a:spcAft>
              <a:buClr>
                <a:schemeClr val="tx1"/>
              </a:buClr>
              <a:buFont typeface="Times" pitchFamily="18" charset="0"/>
              <a:buChar char="&gt;"/>
              <a:defRPr sz="1200">
                <a:solidFill>
                  <a:schemeClr val="lt1"/>
                </a:solidFill>
                <a:latin typeface="+mn-lt"/>
                <a:ea typeface="+mn-ea"/>
                <a:cs typeface="+mn-cs"/>
              </a:defRPr>
            </a:lvl8pPr>
            <a:lvl9pPr marL="2914650" indent="-228600" algn="l" rtl="0" eaLnBrk="1" fontAlgn="base" hangingPunct="1">
              <a:lnSpc>
                <a:spcPct val="105000"/>
              </a:lnSpc>
              <a:spcBef>
                <a:spcPct val="25000"/>
              </a:spcBef>
              <a:spcAft>
                <a:spcPct val="0"/>
              </a:spcAft>
              <a:buClr>
                <a:schemeClr val="tx1"/>
              </a:buClr>
              <a:buFont typeface="Times" pitchFamily="18" charset="0"/>
              <a:buChar char="&gt;"/>
              <a:defRPr sz="1200">
                <a:solidFill>
                  <a:schemeClr val="lt1"/>
                </a:solidFill>
                <a:latin typeface="+mn-lt"/>
                <a:ea typeface="+mn-ea"/>
                <a:cs typeface="+mn-cs"/>
              </a:defRPr>
            </a:lvl9pPr>
          </a:lstStyle>
          <a:p>
            <a:pPr marL="0" indent="0" algn="ctr" fontAlgn="auto">
              <a:spcBef>
                <a:spcPts val="0"/>
              </a:spcBef>
              <a:spcAft>
                <a:spcPts val="0"/>
              </a:spcAft>
              <a:buNone/>
              <a:defRPr/>
            </a:pPr>
            <a:r>
              <a:rPr lang="en-GB" dirty="0">
                <a:solidFill>
                  <a:schemeClr val="bg1"/>
                </a:solidFill>
                <a:latin typeface="Berlin Sans FB" pitchFamily="34" charset="0"/>
              </a:rPr>
              <a:t>The Promised Messiah (on whom be peace) said </a:t>
            </a:r>
            <a:r>
              <a:rPr lang="en-GB" dirty="0" smtClean="0">
                <a:solidFill>
                  <a:schemeClr val="bg1"/>
                </a:solidFill>
                <a:latin typeface="Berlin Sans FB" pitchFamily="34" charset="0"/>
              </a:rPr>
              <a:t> </a:t>
            </a:r>
            <a:r>
              <a:rPr lang="en-GB" dirty="0">
                <a:solidFill>
                  <a:schemeClr val="bg1"/>
                </a:solidFill>
                <a:latin typeface="Berlin Sans FB" pitchFamily="34" charset="0"/>
              </a:rPr>
              <a:t>that this verse tells us that man can become God’s beloved by following in the footsteps of the Prophet (peace and blessings of Allah be on him) with love, respect and obedience and his sins are forgiven</a:t>
            </a:r>
          </a:p>
        </p:txBody>
      </p:sp>
      <p:sp>
        <p:nvSpPr>
          <p:cNvPr id="8" name="Rounded Rectangle 7"/>
          <p:cNvSpPr/>
          <p:nvPr/>
        </p:nvSpPr>
        <p:spPr>
          <a:xfrm>
            <a:off x="315604" y="5715000"/>
            <a:ext cx="2091520" cy="648268"/>
          </a:xfrm>
          <a:prstGeom prst="roundRect">
            <a:avLst/>
          </a:prstGeom>
          <a:solidFill>
            <a:srgbClr val="043A0D"/>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smtClean="0"/>
              <a:t>Friday Sermon </a:t>
            </a:r>
          </a:p>
          <a:p>
            <a:pPr algn="ctr"/>
            <a:r>
              <a:rPr lang="en-GB" sz="2000" dirty="0" smtClean="0"/>
              <a:t>May 6</a:t>
            </a:r>
            <a:r>
              <a:rPr lang="en-GB" sz="2000" baseline="30000" dirty="0" smtClean="0"/>
              <a:t>th</a:t>
            </a:r>
            <a:r>
              <a:rPr lang="en-GB" sz="2000" dirty="0" smtClean="0"/>
              <a:t> 2011 </a:t>
            </a:r>
            <a:endParaRPr lang="en-GB" sz="2000" dirty="0"/>
          </a:p>
        </p:txBody>
      </p:sp>
    </p:spTree>
    <p:extLst>
      <p:ext uri="{BB962C8B-B14F-4D97-AF65-F5344CB8AC3E}">
        <p14:creationId xmlns:p14="http://schemas.microsoft.com/office/powerpoint/2010/main" val="202998026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GB" sz="2800" b="1" u="sng" dirty="0" smtClean="0">
                <a:solidFill>
                  <a:srgbClr val="043A0D"/>
                </a:solidFill>
                <a:effectLst>
                  <a:outerShdw blurRad="38100" dist="38100" dir="2700000" algn="tl">
                    <a:srgbClr val="000000">
                      <a:alpha val="43137"/>
                    </a:srgbClr>
                  </a:outerShdw>
                </a:effectLst>
              </a:rPr>
              <a:t>Intercession</a:t>
            </a:r>
          </a:p>
        </p:txBody>
      </p:sp>
      <p:sp>
        <p:nvSpPr>
          <p:cNvPr id="4" name="Content Placeholder 3"/>
          <p:cNvSpPr>
            <a:spLocks noGrp="1"/>
          </p:cNvSpPr>
          <p:nvPr>
            <p:ph idx="1"/>
          </p:nvPr>
        </p:nvSpPr>
        <p:spPr>
          <a:xfrm>
            <a:off x="228600" y="1066800"/>
            <a:ext cx="3962400" cy="4876800"/>
          </a:xfrm>
          <a:prstGeom prst="verticalScroll">
            <a:avLst/>
          </a:prstGeom>
          <a:solidFill>
            <a:srgbClr val="043A0D"/>
          </a:solidFill>
          <a:ln>
            <a:solidFill>
              <a:srgbClr val="92D050"/>
            </a:solidFill>
          </a:ln>
        </p:spPr>
        <p:style>
          <a:lnRef idx="0">
            <a:schemeClr val="accent2"/>
          </a:lnRef>
          <a:fillRef idx="3">
            <a:schemeClr val="accent2"/>
          </a:fillRef>
          <a:effectRef idx="3">
            <a:schemeClr val="accent2"/>
          </a:effectRef>
          <a:fontRef idx="minor">
            <a:schemeClr val="lt1"/>
          </a:fontRef>
        </p:style>
        <p:txBody>
          <a:bodyPr anchor="ctr"/>
          <a:lstStyle/>
          <a:p>
            <a:pPr marL="0" indent="0" algn="ctr" fontAlgn="auto">
              <a:spcBef>
                <a:spcPts val="0"/>
              </a:spcBef>
              <a:spcAft>
                <a:spcPts val="0"/>
              </a:spcAft>
              <a:buNone/>
              <a:defRPr/>
            </a:pPr>
            <a:r>
              <a:rPr lang="en-GB" dirty="0" smtClean="0">
                <a:solidFill>
                  <a:schemeClr val="bg1"/>
                </a:solidFill>
                <a:latin typeface="Berlin Sans FB" pitchFamily="34" charset="0"/>
              </a:rPr>
              <a:t>The </a:t>
            </a:r>
            <a:r>
              <a:rPr lang="en-GB" dirty="0">
                <a:solidFill>
                  <a:schemeClr val="bg1"/>
                </a:solidFill>
                <a:latin typeface="Berlin Sans FB" pitchFamily="34" charset="0"/>
              </a:rPr>
              <a:t>Promised Messiah (on whom be peace)</a:t>
            </a:r>
            <a:r>
              <a:rPr lang="en-GB" kern="1200" dirty="0" smtClean="0">
                <a:solidFill>
                  <a:schemeClr val="bg1"/>
                </a:solidFill>
                <a:latin typeface="Berlin Sans FB" pitchFamily="34" charset="0"/>
              </a:rPr>
              <a:t> </a:t>
            </a:r>
            <a:r>
              <a:rPr lang="en-GB" kern="1200" dirty="0">
                <a:solidFill>
                  <a:schemeClr val="bg1"/>
                </a:solidFill>
                <a:latin typeface="Berlin Sans FB" pitchFamily="34" charset="0"/>
              </a:rPr>
              <a:t>said: ‘If one has consumed the toxin of sin, then the antidote of love and obedience and adherence removes the effect of this toxin.  Just as through medicine one can be free of disease, similarly a person becomes free of sin.  Just as light dispels darkness and antidote removes the effect of toxin and fire burns, similarly, true obedience and love has its effect’. </a:t>
            </a:r>
            <a:endParaRPr lang="en-GB" dirty="0">
              <a:solidFill>
                <a:schemeClr val="bg1"/>
              </a:solidFill>
              <a:latin typeface="Berlin Sans FB" pitchFamily="34" charset="0"/>
            </a:endParaRPr>
          </a:p>
        </p:txBody>
      </p:sp>
      <p:sp>
        <p:nvSpPr>
          <p:cNvPr id="6" name="Content Placeholder 3"/>
          <p:cNvSpPr txBox="1">
            <a:spLocks/>
          </p:cNvSpPr>
          <p:nvPr/>
        </p:nvSpPr>
        <p:spPr bwMode="auto">
          <a:xfrm>
            <a:off x="4191000" y="533400"/>
            <a:ext cx="4724400" cy="6172200"/>
          </a:xfrm>
          <a:prstGeom prst="verticalScroll">
            <a:avLst/>
          </a:prstGeom>
          <a:solidFill>
            <a:srgbClr val="043A0D"/>
          </a:solidFill>
          <a:ln w="9525">
            <a:solidFill>
              <a:srgbClr val="92D050"/>
            </a:solidFill>
            <a:miter lim="800000"/>
            <a:headEnd/>
            <a:tailEnd/>
          </a:ln>
        </p:spPr>
        <p:style>
          <a:lnRef idx="0">
            <a:schemeClr val="accent2"/>
          </a:lnRef>
          <a:fillRef idx="3">
            <a:schemeClr val="accent2"/>
          </a:fillRef>
          <a:effectRef idx="3">
            <a:schemeClr val="accent2"/>
          </a:effectRef>
          <a:fontRef idx="minor">
            <a:schemeClr val="lt1"/>
          </a:fontRef>
        </p:style>
        <p:txBody>
          <a:bodyPr vert="horz" wrap="square" lIns="0" tIns="45720" rIns="0" bIns="45720" numCol="1" anchor="ctr" anchorCtr="0" compatLnSpc="1">
            <a:prstTxWarp prst="textNoShape">
              <a:avLst/>
            </a:prstTxWarp>
          </a:bodyPr>
          <a:lstStyle>
            <a:lvl1pPr marL="228600" indent="-228600" algn="l" rtl="0" eaLnBrk="0" fontAlgn="base" hangingPunct="0">
              <a:lnSpc>
                <a:spcPct val="100000"/>
              </a:lnSpc>
              <a:spcBef>
                <a:spcPts val="1080"/>
              </a:spcBef>
              <a:spcAft>
                <a:spcPct val="0"/>
              </a:spcAft>
              <a:buClr>
                <a:srgbClr val="557EB9"/>
              </a:buClr>
              <a:buFont typeface="Arial" pitchFamily="34" charset="0"/>
              <a:buChar char="•"/>
              <a:defRPr sz="1800">
                <a:solidFill>
                  <a:schemeClr val="accent2">
                    <a:lumMod val="50000"/>
                  </a:schemeClr>
                </a:solidFill>
                <a:latin typeface="+mn-lt"/>
                <a:ea typeface="+mn-ea"/>
                <a:cs typeface="+mn-cs"/>
              </a:defRPr>
            </a:lvl1pPr>
            <a:lvl2pPr marL="569913" indent="-225425" algn="l" rtl="0" eaLnBrk="0" fontAlgn="base" hangingPunct="0">
              <a:spcBef>
                <a:spcPts val="480"/>
              </a:spcBef>
              <a:spcAft>
                <a:spcPct val="0"/>
              </a:spcAft>
              <a:buClr>
                <a:srgbClr val="557EB9"/>
              </a:buClr>
              <a:buFont typeface="Arial" pitchFamily="34" charset="0"/>
              <a:buChar char="–"/>
              <a:defRPr sz="1400">
                <a:solidFill>
                  <a:schemeClr val="accent2">
                    <a:lumMod val="50000"/>
                  </a:schemeClr>
                </a:solidFill>
                <a:latin typeface="+mn-lt"/>
                <a:ea typeface="+mn-ea"/>
                <a:cs typeface="+mn-cs"/>
              </a:defRPr>
            </a:lvl2pPr>
            <a:lvl3pPr marL="854075" indent="-163513" algn="l" rtl="0" eaLnBrk="0" fontAlgn="base" hangingPunct="0">
              <a:lnSpc>
                <a:spcPct val="100000"/>
              </a:lnSpc>
              <a:spcBef>
                <a:spcPts val="420"/>
              </a:spcBef>
              <a:spcAft>
                <a:spcPct val="0"/>
              </a:spcAft>
              <a:buClr>
                <a:srgbClr val="557EB9"/>
              </a:buClr>
              <a:buFont typeface="Arial" pitchFamily="34" charset="0"/>
              <a:buChar char="&gt;"/>
              <a:defRPr sz="1200" baseline="0">
                <a:solidFill>
                  <a:schemeClr val="accent2">
                    <a:lumMod val="50000"/>
                  </a:schemeClr>
                </a:solidFill>
                <a:latin typeface="+mn-lt"/>
                <a:ea typeface="+mn-ea"/>
                <a:cs typeface="+mn-cs"/>
              </a:defRPr>
            </a:lvl3pPr>
            <a:lvl4pPr marL="1087438" indent="-173038" algn="l" rtl="0" eaLnBrk="0" fontAlgn="base" hangingPunct="0">
              <a:lnSpc>
                <a:spcPct val="100000"/>
              </a:lnSpc>
              <a:spcBef>
                <a:spcPts val="140"/>
              </a:spcBef>
              <a:spcAft>
                <a:spcPct val="0"/>
              </a:spcAft>
              <a:buClr>
                <a:srgbClr val="557EB9"/>
              </a:buClr>
              <a:buFont typeface="Arial" pitchFamily="34" charset="0"/>
              <a:buChar char="&gt;"/>
              <a:defRPr sz="1000">
                <a:solidFill>
                  <a:schemeClr val="accent2">
                    <a:lumMod val="50000"/>
                  </a:schemeClr>
                </a:solidFill>
                <a:latin typeface="+mn-lt"/>
                <a:ea typeface="+mn-ea"/>
                <a:cs typeface="+mn-cs"/>
              </a:defRPr>
            </a:lvl4pPr>
            <a:lvl5pPr marL="1311275" indent="-163513" algn="l" rtl="0" eaLnBrk="0" fontAlgn="base" hangingPunct="0">
              <a:lnSpc>
                <a:spcPct val="100000"/>
              </a:lnSpc>
              <a:spcBef>
                <a:spcPts val="125"/>
              </a:spcBef>
              <a:spcAft>
                <a:spcPct val="0"/>
              </a:spcAft>
              <a:buClr>
                <a:srgbClr val="557EB9"/>
              </a:buClr>
              <a:buFont typeface="Arial" pitchFamily="34" charset="0"/>
              <a:buChar char="&gt;"/>
              <a:defRPr sz="1000" baseline="0">
                <a:solidFill>
                  <a:schemeClr val="accent2">
                    <a:lumMod val="50000"/>
                  </a:schemeClr>
                </a:solidFill>
                <a:latin typeface="+mn-lt"/>
                <a:ea typeface="+mn-ea"/>
                <a:cs typeface="+mn-cs"/>
              </a:defRPr>
            </a:lvl5pPr>
            <a:lvl6pPr marL="1543050" indent="-228600" algn="l" rtl="0" eaLnBrk="1" fontAlgn="base" hangingPunct="1">
              <a:lnSpc>
                <a:spcPct val="105000"/>
              </a:lnSpc>
              <a:spcBef>
                <a:spcPct val="25000"/>
              </a:spcBef>
              <a:spcAft>
                <a:spcPct val="0"/>
              </a:spcAft>
              <a:buClr>
                <a:schemeClr val="tx1"/>
              </a:buClr>
              <a:buFont typeface="Times" pitchFamily="18" charset="0"/>
              <a:buChar char="&gt;"/>
              <a:defRPr sz="1200">
                <a:solidFill>
                  <a:schemeClr val="lt1"/>
                </a:solidFill>
                <a:latin typeface="+mn-lt"/>
                <a:ea typeface="+mn-ea"/>
                <a:cs typeface="+mn-cs"/>
              </a:defRPr>
            </a:lvl6pPr>
            <a:lvl7pPr marL="2000250" indent="-228600" algn="l" rtl="0" eaLnBrk="1" fontAlgn="base" hangingPunct="1">
              <a:lnSpc>
                <a:spcPct val="105000"/>
              </a:lnSpc>
              <a:spcBef>
                <a:spcPct val="25000"/>
              </a:spcBef>
              <a:spcAft>
                <a:spcPct val="0"/>
              </a:spcAft>
              <a:buClr>
                <a:schemeClr val="tx1"/>
              </a:buClr>
              <a:buFont typeface="Times" pitchFamily="18" charset="0"/>
              <a:buChar char="&gt;"/>
              <a:defRPr sz="1200">
                <a:solidFill>
                  <a:schemeClr val="lt1"/>
                </a:solidFill>
                <a:latin typeface="+mn-lt"/>
                <a:ea typeface="+mn-ea"/>
                <a:cs typeface="+mn-cs"/>
              </a:defRPr>
            </a:lvl7pPr>
            <a:lvl8pPr marL="2457450" indent="-228600" algn="l" rtl="0" eaLnBrk="1" fontAlgn="base" hangingPunct="1">
              <a:lnSpc>
                <a:spcPct val="105000"/>
              </a:lnSpc>
              <a:spcBef>
                <a:spcPct val="25000"/>
              </a:spcBef>
              <a:spcAft>
                <a:spcPct val="0"/>
              </a:spcAft>
              <a:buClr>
                <a:schemeClr val="tx1"/>
              </a:buClr>
              <a:buFont typeface="Times" pitchFamily="18" charset="0"/>
              <a:buChar char="&gt;"/>
              <a:defRPr sz="1200">
                <a:solidFill>
                  <a:schemeClr val="lt1"/>
                </a:solidFill>
                <a:latin typeface="+mn-lt"/>
                <a:ea typeface="+mn-ea"/>
                <a:cs typeface="+mn-cs"/>
              </a:defRPr>
            </a:lvl8pPr>
            <a:lvl9pPr marL="2914650" indent="-228600" algn="l" rtl="0" eaLnBrk="1" fontAlgn="base" hangingPunct="1">
              <a:lnSpc>
                <a:spcPct val="105000"/>
              </a:lnSpc>
              <a:spcBef>
                <a:spcPct val="25000"/>
              </a:spcBef>
              <a:spcAft>
                <a:spcPct val="0"/>
              </a:spcAft>
              <a:buClr>
                <a:schemeClr val="tx1"/>
              </a:buClr>
              <a:buFont typeface="Times" pitchFamily="18" charset="0"/>
              <a:buChar char="&gt;"/>
              <a:defRPr sz="1200">
                <a:solidFill>
                  <a:schemeClr val="lt1"/>
                </a:solidFill>
                <a:latin typeface="+mn-lt"/>
                <a:ea typeface="+mn-ea"/>
                <a:cs typeface="+mn-cs"/>
              </a:defRPr>
            </a:lvl9pPr>
          </a:lstStyle>
          <a:p>
            <a:pPr marL="0" indent="0" algn="ctr">
              <a:buNone/>
            </a:pPr>
            <a:r>
              <a:rPr lang="en-GB" dirty="0">
                <a:solidFill>
                  <a:schemeClr val="bg1"/>
                </a:solidFill>
                <a:latin typeface="Berlin Sans FB" pitchFamily="34" charset="0"/>
              </a:rPr>
              <a:t>The Promised Messiah (on whom be peace) further unfolded the subject: ‘It should never be thought that intercession is of no significance. It is our belief that intercession is truth and hence it is evident: </a:t>
            </a:r>
            <a:r>
              <a:rPr lang="en-GB" b="1" dirty="0">
                <a:solidFill>
                  <a:schemeClr val="bg1"/>
                </a:solidFill>
                <a:latin typeface="Berlin Sans FB" pitchFamily="34" charset="0"/>
              </a:rPr>
              <a:t>‘… And pray for them; thy prayer is indeed a</a:t>
            </a:r>
            <a:r>
              <a:rPr lang="en-GB" b="1" i="1" dirty="0">
                <a:solidFill>
                  <a:schemeClr val="bg1"/>
                </a:solidFill>
                <a:latin typeface="Berlin Sans FB" pitchFamily="34" charset="0"/>
              </a:rPr>
              <a:t> source of </a:t>
            </a:r>
            <a:r>
              <a:rPr lang="en-GB" b="1" dirty="0">
                <a:solidFill>
                  <a:schemeClr val="bg1"/>
                </a:solidFill>
                <a:latin typeface="Berlin Sans FB" pitchFamily="34" charset="0"/>
              </a:rPr>
              <a:t>tranquillity for them…’</a:t>
            </a:r>
            <a:r>
              <a:rPr lang="en-GB" dirty="0">
                <a:solidFill>
                  <a:schemeClr val="bg1"/>
                </a:solidFill>
                <a:latin typeface="Berlin Sans FB" pitchFamily="34" charset="0"/>
              </a:rPr>
              <a:t> (9:103). This is the philosophy of intercession; that the passion of selfishness of sin is cooled off. The outcome of intercession tells that death descends on life of sin and selfish impulses and desires cool off. This puts an end to sins and in their place, virtues begin. Thus, the issue of intercession has not rendered deeds useless, rather it inspires good works.’ </a:t>
            </a:r>
          </a:p>
          <a:p>
            <a:pPr marL="0" indent="0" algn="ctr">
              <a:buNone/>
            </a:pPr>
            <a:endParaRPr lang="en-GB" dirty="0">
              <a:solidFill>
                <a:schemeClr val="bg1"/>
              </a:solidFill>
              <a:latin typeface="Berlin Sans FB" pitchFamily="34" charset="0"/>
            </a:endParaRPr>
          </a:p>
        </p:txBody>
      </p:sp>
      <p:sp>
        <p:nvSpPr>
          <p:cNvPr id="5" name="Rounded Rectangle 4"/>
          <p:cNvSpPr/>
          <p:nvPr/>
        </p:nvSpPr>
        <p:spPr>
          <a:xfrm>
            <a:off x="914400" y="6172201"/>
            <a:ext cx="3200400" cy="648268"/>
          </a:xfrm>
          <a:prstGeom prst="roundRect">
            <a:avLst/>
          </a:prstGeom>
          <a:solidFill>
            <a:srgbClr val="043A0D"/>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smtClean="0"/>
              <a:t>Friday Sermon </a:t>
            </a:r>
          </a:p>
          <a:p>
            <a:pPr algn="ctr"/>
            <a:r>
              <a:rPr lang="en-GB" sz="2000" dirty="0" smtClean="0"/>
              <a:t>May 6</a:t>
            </a:r>
            <a:r>
              <a:rPr lang="en-GB" sz="2000" baseline="30000" dirty="0" smtClean="0"/>
              <a:t>th</a:t>
            </a:r>
            <a:r>
              <a:rPr lang="en-GB" sz="2000" dirty="0" smtClean="0"/>
              <a:t> 2011 </a:t>
            </a:r>
            <a:endParaRPr lang="en-GB" sz="2000" dirty="0"/>
          </a:p>
        </p:txBody>
      </p:sp>
    </p:spTree>
    <p:extLst>
      <p:ext uri="{BB962C8B-B14F-4D97-AF65-F5344CB8AC3E}">
        <p14:creationId xmlns:p14="http://schemas.microsoft.com/office/powerpoint/2010/main" val="240753603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76200" y="457200"/>
            <a:ext cx="8915400" cy="914400"/>
          </a:xfrm>
        </p:spPr>
        <p:txBody>
          <a:bodyPr/>
          <a:lstStyle/>
          <a:p>
            <a:pPr algn="ctr"/>
            <a:r>
              <a:rPr lang="en-GB" sz="2800" b="1" u="sng" kern="1200" dirty="0" smtClean="0">
                <a:solidFill>
                  <a:srgbClr val="043A0D"/>
                </a:solidFill>
                <a:effectLst>
                  <a:outerShdw blurRad="38100" dist="38100" dir="2700000" algn="tl">
                    <a:srgbClr val="000000">
                      <a:alpha val="43137"/>
                    </a:srgbClr>
                  </a:outerShdw>
                </a:effectLst>
              </a:rPr>
              <a:t>The </a:t>
            </a:r>
            <a:r>
              <a:rPr lang="en-GB" sz="2800" b="1" u="sng" kern="1200" dirty="0">
                <a:solidFill>
                  <a:srgbClr val="043A0D"/>
                </a:solidFill>
                <a:effectLst>
                  <a:outerShdw blurRad="38100" dist="38100" dir="2700000" algn="tl">
                    <a:srgbClr val="000000">
                      <a:alpha val="43137"/>
                    </a:srgbClr>
                  </a:outerShdw>
                </a:effectLst>
              </a:rPr>
              <a:t>difference between intercession and atonement</a:t>
            </a:r>
            <a:endParaRPr lang="en-GB" sz="2800" b="1" u="sng" dirty="0" smtClean="0">
              <a:solidFill>
                <a:srgbClr val="043A0D"/>
              </a:solidFill>
              <a:effectLst>
                <a:outerShdw blurRad="38100" dist="38100" dir="2700000" algn="tl">
                  <a:srgbClr val="000000">
                    <a:alpha val="43137"/>
                  </a:srgbClr>
                </a:outerShdw>
              </a:effectLst>
            </a:endParaRPr>
          </a:p>
        </p:txBody>
      </p:sp>
      <p:sp>
        <p:nvSpPr>
          <p:cNvPr id="4" name="Content Placeholder 3"/>
          <p:cNvSpPr>
            <a:spLocks noGrp="1"/>
          </p:cNvSpPr>
          <p:nvPr>
            <p:ph idx="1"/>
          </p:nvPr>
        </p:nvSpPr>
        <p:spPr>
          <a:xfrm>
            <a:off x="2286000" y="990600"/>
            <a:ext cx="3810000" cy="5029200"/>
          </a:xfrm>
          <a:prstGeom prst="verticalScroll">
            <a:avLst/>
          </a:prstGeom>
          <a:solidFill>
            <a:srgbClr val="043A0D"/>
          </a:solidFill>
          <a:ln>
            <a:solidFill>
              <a:srgbClr val="92D050"/>
            </a:solidFill>
          </a:ln>
        </p:spPr>
        <p:style>
          <a:lnRef idx="0">
            <a:schemeClr val="accent2"/>
          </a:lnRef>
          <a:fillRef idx="3">
            <a:schemeClr val="accent2"/>
          </a:fillRef>
          <a:effectRef idx="3">
            <a:schemeClr val="accent2"/>
          </a:effectRef>
          <a:fontRef idx="minor">
            <a:schemeClr val="lt1"/>
          </a:fontRef>
        </p:style>
        <p:txBody>
          <a:bodyPr anchor="ctr"/>
          <a:lstStyle/>
          <a:p>
            <a:pPr marL="0" indent="0" algn="ctr">
              <a:buNone/>
            </a:pPr>
            <a:r>
              <a:rPr lang="en-GB" dirty="0" smtClean="0">
                <a:solidFill>
                  <a:schemeClr val="bg1"/>
                </a:solidFill>
              </a:rPr>
              <a:t>    </a:t>
            </a:r>
            <a:r>
              <a:rPr lang="en-GB" kern="1200" dirty="0">
                <a:solidFill>
                  <a:schemeClr val="bg1"/>
                </a:solidFill>
                <a:latin typeface="Berlin Sans FB" pitchFamily="34" charset="0"/>
              </a:rPr>
              <a:t>He also said: ‘How does intercession stimulate good works? The answer to this question is also found in the Holy </a:t>
            </a:r>
            <a:r>
              <a:rPr lang="en-GB" kern="1200" dirty="0" smtClean="0">
                <a:solidFill>
                  <a:schemeClr val="bg1"/>
                </a:solidFill>
                <a:latin typeface="Berlin Sans FB" pitchFamily="34" charset="0"/>
              </a:rPr>
              <a:t>Qur’an, </a:t>
            </a:r>
            <a:r>
              <a:rPr lang="en-GB" kern="1200" dirty="0">
                <a:solidFill>
                  <a:schemeClr val="bg1"/>
                </a:solidFill>
                <a:latin typeface="Berlin Sans FB" pitchFamily="34" charset="0"/>
              </a:rPr>
              <a:t>it is stated: </a:t>
            </a:r>
            <a:r>
              <a:rPr lang="en-GB" b="1" kern="1200" dirty="0">
                <a:solidFill>
                  <a:schemeClr val="bg1"/>
                </a:solidFill>
                <a:latin typeface="Berlin Sans FB" pitchFamily="34" charset="0"/>
              </a:rPr>
              <a:t>‘…I am near. I answer the prayer of the supplicant when he prays to Me…’</a:t>
            </a:r>
            <a:r>
              <a:rPr lang="en-GB" kern="1200" dirty="0">
                <a:solidFill>
                  <a:schemeClr val="bg1"/>
                </a:solidFill>
                <a:latin typeface="Berlin Sans FB" pitchFamily="34" charset="0"/>
              </a:rPr>
              <a:t> (2:187)…this verse also tells of a secret of acceptance of prayer, and that is to inculcate perfect belief in the Power of Allah the Exalted and to always believe Him to be near’. </a:t>
            </a:r>
          </a:p>
        </p:txBody>
      </p:sp>
      <p:sp>
        <p:nvSpPr>
          <p:cNvPr id="5" name="Content Placeholder 3"/>
          <p:cNvSpPr txBox="1">
            <a:spLocks/>
          </p:cNvSpPr>
          <p:nvPr/>
        </p:nvSpPr>
        <p:spPr bwMode="auto">
          <a:xfrm>
            <a:off x="210403" y="2101756"/>
            <a:ext cx="2362200" cy="3613244"/>
          </a:xfrm>
          <a:prstGeom prst="verticalScroll">
            <a:avLst/>
          </a:prstGeom>
          <a:solidFill>
            <a:srgbClr val="043A0D"/>
          </a:solidFill>
          <a:ln w="9525">
            <a:solidFill>
              <a:srgbClr val="92D050"/>
            </a:solidFill>
            <a:miter lim="800000"/>
            <a:headEnd/>
            <a:tailEnd/>
          </a:ln>
        </p:spPr>
        <p:style>
          <a:lnRef idx="0">
            <a:schemeClr val="accent2"/>
          </a:lnRef>
          <a:fillRef idx="3">
            <a:schemeClr val="accent2"/>
          </a:fillRef>
          <a:effectRef idx="3">
            <a:schemeClr val="accent2"/>
          </a:effectRef>
          <a:fontRef idx="minor">
            <a:schemeClr val="lt1"/>
          </a:fontRef>
        </p:style>
        <p:txBody>
          <a:bodyPr vert="horz" wrap="square" lIns="0" tIns="45720" rIns="0" bIns="45720" numCol="1" anchor="ctr" anchorCtr="0" compatLnSpc="1">
            <a:prstTxWarp prst="textNoShape">
              <a:avLst/>
            </a:prstTxWarp>
          </a:bodyPr>
          <a:lstStyle>
            <a:lvl1pPr marL="228600" indent="-228600" algn="l" rtl="0" eaLnBrk="0" fontAlgn="base" hangingPunct="0">
              <a:lnSpc>
                <a:spcPct val="100000"/>
              </a:lnSpc>
              <a:spcBef>
                <a:spcPts val="1080"/>
              </a:spcBef>
              <a:spcAft>
                <a:spcPct val="0"/>
              </a:spcAft>
              <a:buClr>
                <a:srgbClr val="557EB9"/>
              </a:buClr>
              <a:buFont typeface="Arial" pitchFamily="34" charset="0"/>
              <a:buChar char="•"/>
              <a:defRPr sz="1800">
                <a:solidFill>
                  <a:schemeClr val="accent2">
                    <a:lumMod val="50000"/>
                  </a:schemeClr>
                </a:solidFill>
                <a:latin typeface="+mn-lt"/>
                <a:ea typeface="+mn-ea"/>
                <a:cs typeface="+mn-cs"/>
              </a:defRPr>
            </a:lvl1pPr>
            <a:lvl2pPr marL="569913" indent="-225425" algn="l" rtl="0" eaLnBrk="0" fontAlgn="base" hangingPunct="0">
              <a:spcBef>
                <a:spcPts val="480"/>
              </a:spcBef>
              <a:spcAft>
                <a:spcPct val="0"/>
              </a:spcAft>
              <a:buClr>
                <a:srgbClr val="557EB9"/>
              </a:buClr>
              <a:buFont typeface="Arial" pitchFamily="34" charset="0"/>
              <a:buChar char="–"/>
              <a:defRPr sz="1400">
                <a:solidFill>
                  <a:schemeClr val="accent2">
                    <a:lumMod val="50000"/>
                  </a:schemeClr>
                </a:solidFill>
                <a:latin typeface="+mn-lt"/>
                <a:ea typeface="+mn-ea"/>
                <a:cs typeface="+mn-cs"/>
              </a:defRPr>
            </a:lvl2pPr>
            <a:lvl3pPr marL="854075" indent="-163513" algn="l" rtl="0" eaLnBrk="0" fontAlgn="base" hangingPunct="0">
              <a:lnSpc>
                <a:spcPct val="100000"/>
              </a:lnSpc>
              <a:spcBef>
                <a:spcPts val="420"/>
              </a:spcBef>
              <a:spcAft>
                <a:spcPct val="0"/>
              </a:spcAft>
              <a:buClr>
                <a:srgbClr val="557EB9"/>
              </a:buClr>
              <a:buFont typeface="Arial" pitchFamily="34" charset="0"/>
              <a:buChar char="&gt;"/>
              <a:defRPr sz="1200" baseline="0">
                <a:solidFill>
                  <a:schemeClr val="accent2">
                    <a:lumMod val="50000"/>
                  </a:schemeClr>
                </a:solidFill>
                <a:latin typeface="+mn-lt"/>
                <a:ea typeface="+mn-ea"/>
                <a:cs typeface="+mn-cs"/>
              </a:defRPr>
            </a:lvl3pPr>
            <a:lvl4pPr marL="1087438" indent="-173038" algn="l" rtl="0" eaLnBrk="0" fontAlgn="base" hangingPunct="0">
              <a:lnSpc>
                <a:spcPct val="100000"/>
              </a:lnSpc>
              <a:spcBef>
                <a:spcPts val="140"/>
              </a:spcBef>
              <a:spcAft>
                <a:spcPct val="0"/>
              </a:spcAft>
              <a:buClr>
                <a:srgbClr val="557EB9"/>
              </a:buClr>
              <a:buFont typeface="Arial" pitchFamily="34" charset="0"/>
              <a:buChar char="&gt;"/>
              <a:defRPr sz="1000">
                <a:solidFill>
                  <a:schemeClr val="accent2">
                    <a:lumMod val="50000"/>
                  </a:schemeClr>
                </a:solidFill>
                <a:latin typeface="+mn-lt"/>
                <a:ea typeface="+mn-ea"/>
                <a:cs typeface="+mn-cs"/>
              </a:defRPr>
            </a:lvl4pPr>
            <a:lvl5pPr marL="1311275" indent="-163513" algn="l" rtl="0" eaLnBrk="0" fontAlgn="base" hangingPunct="0">
              <a:lnSpc>
                <a:spcPct val="100000"/>
              </a:lnSpc>
              <a:spcBef>
                <a:spcPts val="125"/>
              </a:spcBef>
              <a:spcAft>
                <a:spcPct val="0"/>
              </a:spcAft>
              <a:buClr>
                <a:srgbClr val="557EB9"/>
              </a:buClr>
              <a:buFont typeface="Arial" pitchFamily="34" charset="0"/>
              <a:buChar char="&gt;"/>
              <a:defRPr sz="1000" baseline="0">
                <a:solidFill>
                  <a:schemeClr val="accent2">
                    <a:lumMod val="50000"/>
                  </a:schemeClr>
                </a:solidFill>
                <a:latin typeface="+mn-lt"/>
                <a:ea typeface="+mn-ea"/>
                <a:cs typeface="+mn-cs"/>
              </a:defRPr>
            </a:lvl5pPr>
            <a:lvl6pPr marL="1543050" indent="-228600" algn="l" rtl="0" eaLnBrk="1" fontAlgn="base" hangingPunct="1">
              <a:lnSpc>
                <a:spcPct val="105000"/>
              </a:lnSpc>
              <a:spcBef>
                <a:spcPct val="25000"/>
              </a:spcBef>
              <a:spcAft>
                <a:spcPct val="0"/>
              </a:spcAft>
              <a:buClr>
                <a:schemeClr val="tx1"/>
              </a:buClr>
              <a:buFont typeface="Times" pitchFamily="18" charset="0"/>
              <a:buChar char="&gt;"/>
              <a:defRPr sz="1200">
                <a:solidFill>
                  <a:schemeClr val="lt1"/>
                </a:solidFill>
                <a:latin typeface="+mn-lt"/>
                <a:ea typeface="+mn-ea"/>
                <a:cs typeface="+mn-cs"/>
              </a:defRPr>
            </a:lvl6pPr>
            <a:lvl7pPr marL="2000250" indent="-228600" algn="l" rtl="0" eaLnBrk="1" fontAlgn="base" hangingPunct="1">
              <a:lnSpc>
                <a:spcPct val="105000"/>
              </a:lnSpc>
              <a:spcBef>
                <a:spcPct val="25000"/>
              </a:spcBef>
              <a:spcAft>
                <a:spcPct val="0"/>
              </a:spcAft>
              <a:buClr>
                <a:schemeClr val="tx1"/>
              </a:buClr>
              <a:buFont typeface="Times" pitchFamily="18" charset="0"/>
              <a:buChar char="&gt;"/>
              <a:defRPr sz="1200">
                <a:solidFill>
                  <a:schemeClr val="lt1"/>
                </a:solidFill>
                <a:latin typeface="+mn-lt"/>
                <a:ea typeface="+mn-ea"/>
                <a:cs typeface="+mn-cs"/>
              </a:defRPr>
            </a:lvl7pPr>
            <a:lvl8pPr marL="2457450" indent="-228600" algn="l" rtl="0" eaLnBrk="1" fontAlgn="base" hangingPunct="1">
              <a:lnSpc>
                <a:spcPct val="105000"/>
              </a:lnSpc>
              <a:spcBef>
                <a:spcPct val="25000"/>
              </a:spcBef>
              <a:spcAft>
                <a:spcPct val="0"/>
              </a:spcAft>
              <a:buClr>
                <a:schemeClr val="tx1"/>
              </a:buClr>
              <a:buFont typeface="Times" pitchFamily="18" charset="0"/>
              <a:buChar char="&gt;"/>
              <a:defRPr sz="1200">
                <a:solidFill>
                  <a:schemeClr val="lt1"/>
                </a:solidFill>
                <a:latin typeface="+mn-lt"/>
                <a:ea typeface="+mn-ea"/>
                <a:cs typeface="+mn-cs"/>
              </a:defRPr>
            </a:lvl8pPr>
            <a:lvl9pPr marL="2914650" indent="-228600" algn="l" rtl="0" eaLnBrk="1" fontAlgn="base" hangingPunct="1">
              <a:lnSpc>
                <a:spcPct val="105000"/>
              </a:lnSpc>
              <a:spcBef>
                <a:spcPct val="25000"/>
              </a:spcBef>
              <a:spcAft>
                <a:spcPct val="0"/>
              </a:spcAft>
              <a:buClr>
                <a:schemeClr val="tx1"/>
              </a:buClr>
              <a:buFont typeface="Times" pitchFamily="18" charset="0"/>
              <a:buChar char="&gt;"/>
              <a:defRPr sz="1200">
                <a:solidFill>
                  <a:schemeClr val="lt1"/>
                </a:solidFill>
                <a:latin typeface="+mn-lt"/>
                <a:ea typeface="+mn-ea"/>
                <a:cs typeface="+mn-cs"/>
              </a:defRPr>
            </a:lvl9pPr>
          </a:lstStyle>
          <a:p>
            <a:pPr marL="0" indent="0" algn="ctr" fontAlgn="auto">
              <a:spcBef>
                <a:spcPts val="0"/>
              </a:spcBef>
              <a:spcAft>
                <a:spcPts val="0"/>
              </a:spcAft>
              <a:buNone/>
              <a:defRPr/>
            </a:pPr>
            <a:r>
              <a:rPr lang="en-GB" dirty="0">
                <a:solidFill>
                  <a:schemeClr val="bg1"/>
                </a:solidFill>
                <a:latin typeface="Berlin Sans FB" pitchFamily="34" charset="0"/>
              </a:rPr>
              <a:t>T</a:t>
            </a:r>
            <a:r>
              <a:rPr lang="en-GB" dirty="0" smtClean="0">
                <a:solidFill>
                  <a:schemeClr val="bg1"/>
                </a:solidFill>
                <a:latin typeface="Berlin Sans FB" pitchFamily="34" charset="0"/>
              </a:rPr>
              <a:t>he </a:t>
            </a:r>
            <a:r>
              <a:rPr lang="en-GB" dirty="0">
                <a:solidFill>
                  <a:schemeClr val="bg1"/>
                </a:solidFill>
                <a:latin typeface="Berlin Sans FB" pitchFamily="34" charset="0"/>
              </a:rPr>
              <a:t>Promised Messiah (on whom be peace) wrote</a:t>
            </a:r>
            <a:r>
              <a:rPr lang="en-GB" dirty="0" smtClean="0">
                <a:solidFill>
                  <a:schemeClr val="bg1"/>
                </a:solidFill>
                <a:latin typeface="Berlin Sans FB" pitchFamily="34" charset="0"/>
              </a:rPr>
              <a:t>:</a:t>
            </a:r>
          </a:p>
          <a:p>
            <a:pPr marL="0" indent="0" algn="ctr" fontAlgn="auto">
              <a:spcBef>
                <a:spcPts val="0"/>
              </a:spcBef>
              <a:spcAft>
                <a:spcPts val="0"/>
              </a:spcAft>
              <a:buNone/>
              <a:defRPr/>
            </a:pPr>
            <a:r>
              <a:rPr lang="en-GB" dirty="0" smtClean="0">
                <a:solidFill>
                  <a:schemeClr val="bg1"/>
                </a:solidFill>
                <a:latin typeface="Berlin Sans FB" pitchFamily="34" charset="0"/>
              </a:rPr>
              <a:t> </a:t>
            </a:r>
            <a:r>
              <a:rPr lang="en-GB" dirty="0">
                <a:solidFill>
                  <a:schemeClr val="bg1"/>
                </a:solidFill>
                <a:latin typeface="Berlin Sans FB" pitchFamily="34" charset="0"/>
              </a:rPr>
              <a:t>‘Atonement frees one from good works and intercession inspires one towards good works’</a:t>
            </a:r>
          </a:p>
        </p:txBody>
      </p:sp>
      <p:sp>
        <p:nvSpPr>
          <p:cNvPr id="6" name="Rounded Rectangle 5"/>
          <p:cNvSpPr/>
          <p:nvPr/>
        </p:nvSpPr>
        <p:spPr>
          <a:xfrm>
            <a:off x="1905000" y="6096000"/>
            <a:ext cx="4038600" cy="685800"/>
          </a:xfrm>
          <a:prstGeom prst="roundRect">
            <a:avLst/>
          </a:prstGeom>
          <a:solidFill>
            <a:srgbClr val="043A0D"/>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smtClean="0"/>
              <a:t>Friday Sermon </a:t>
            </a:r>
          </a:p>
          <a:p>
            <a:pPr algn="ctr"/>
            <a:r>
              <a:rPr lang="en-GB" sz="2000" dirty="0" smtClean="0"/>
              <a:t>May 6</a:t>
            </a:r>
            <a:r>
              <a:rPr lang="en-GB" sz="2000" baseline="30000" dirty="0" smtClean="0"/>
              <a:t>th</a:t>
            </a:r>
            <a:r>
              <a:rPr lang="en-GB" sz="2000" dirty="0" smtClean="0"/>
              <a:t> 2011 </a:t>
            </a:r>
            <a:endParaRPr lang="en-GB" sz="2000" dirty="0"/>
          </a:p>
        </p:txBody>
      </p:sp>
      <p:sp>
        <p:nvSpPr>
          <p:cNvPr id="7" name="Content Placeholder 3"/>
          <p:cNvSpPr txBox="1">
            <a:spLocks/>
          </p:cNvSpPr>
          <p:nvPr/>
        </p:nvSpPr>
        <p:spPr bwMode="auto">
          <a:xfrm>
            <a:off x="5791200" y="1828800"/>
            <a:ext cx="3352800" cy="4038600"/>
          </a:xfrm>
          <a:prstGeom prst="verticalScroll">
            <a:avLst/>
          </a:prstGeom>
          <a:solidFill>
            <a:srgbClr val="043A0D"/>
          </a:solidFill>
          <a:ln w="9525">
            <a:solidFill>
              <a:srgbClr val="92D050"/>
            </a:solidFill>
            <a:miter lim="800000"/>
            <a:headEnd/>
            <a:tailEnd/>
          </a:ln>
        </p:spPr>
        <p:style>
          <a:lnRef idx="0">
            <a:schemeClr val="accent2"/>
          </a:lnRef>
          <a:fillRef idx="3">
            <a:schemeClr val="accent2"/>
          </a:fillRef>
          <a:effectRef idx="3">
            <a:schemeClr val="accent2"/>
          </a:effectRef>
          <a:fontRef idx="minor">
            <a:schemeClr val="lt1"/>
          </a:fontRef>
        </p:style>
        <p:txBody>
          <a:bodyPr vert="horz" wrap="square" lIns="0" tIns="45720" rIns="0" bIns="45720" numCol="1" anchor="ctr" anchorCtr="0" compatLnSpc="1">
            <a:prstTxWarp prst="textNoShape">
              <a:avLst/>
            </a:prstTxWarp>
          </a:bodyPr>
          <a:lstStyle>
            <a:lvl1pPr marL="228600" indent="-228600" algn="l" rtl="0" eaLnBrk="0" fontAlgn="base" hangingPunct="0">
              <a:lnSpc>
                <a:spcPct val="100000"/>
              </a:lnSpc>
              <a:spcBef>
                <a:spcPts val="1080"/>
              </a:spcBef>
              <a:spcAft>
                <a:spcPct val="0"/>
              </a:spcAft>
              <a:buClr>
                <a:srgbClr val="557EB9"/>
              </a:buClr>
              <a:buFont typeface="Arial" pitchFamily="34" charset="0"/>
              <a:buChar char="•"/>
              <a:defRPr sz="1800">
                <a:solidFill>
                  <a:schemeClr val="accent2">
                    <a:lumMod val="50000"/>
                  </a:schemeClr>
                </a:solidFill>
                <a:latin typeface="+mn-lt"/>
                <a:ea typeface="+mn-ea"/>
                <a:cs typeface="+mn-cs"/>
              </a:defRPr>
            </a:lvl1pPr>
            <a:lvl2pPr marL="569913" indent="-225425" algn="l" rtl="0" eaLnBrk="0" fontAlgn="base" hangingPunct="0">
              <a:spcBef>
                <a:spcPts val="480"/>
              </a:spcBef>
              <a:spcAft>
                <a:spcPct val="0"/>
              </a:spcAft>
              <a:buClr>
                <a:srgbClr val="557EB9"/>
              </a:buClr>
              <a:buFont typeface="Arial" pitchFamily="34" charset="0"/>
              <a:buChar char="–"/>
              <a:defRPr sz="1400">
                <a:solidFill>
                  <a:schemeClr val="accent2">
                    <a:lumMod val="50000"/>
                  </a:schemeClr>
                </a:solidFill>
                <a:latin typeface="+mn-lt"/>
                <a:ea typeface="+mn-ea"/>
                <a:cs typeface="+mn-cs"/>
              </a:defRPr>
            </a:lvl2pPr>
            <a:lvl3pPr marL="854075" indent="-163513" algn="l" rtl="0" eaLnBrk="0" fontAlgn="base" hangingPunct="0">
              <a:lnSpc>
                <a:spcPct val="100000"/>
              </a:lnSpc>
              <a:spcBef>
                <a:spcPts val="420"/>
              </a:spcBef>
              <a:spcAft>
                <a:spcPct val="0"/>
              </a:spcAft>
              <a:buClr>
                <a:srgbClr val="557EB9"/>
              </a:buClr>
              <a:buFont typeface="Arial" pitchFamily="34" charset="0"/>
              <a:buChar char="&gt;"/>
              <a:defRPr sz="1200" baseline="0">
                <a:solidFill>
                  <a:schemeClr val="accent2">
                    <a:lumMod val="50000"/>
                  </a:schemeClr>
                </a:solidFill>
                <a:latin typeface="+mn-lt"/>
                <a:ea typeface="+mn-ea"/>
                <a:cs typeface="+mn-cs"/>
              </a:defRPr>
            </a:lvl3pPr>
            <a:lvl4pPr marL="1087438" indent="-173038" algn="l" rtl="0" eaLnBrk="0" fontAlgn="base" hangingPunct="0">
              <a:lnSpc>
                <a:spcPct val="100000"/>
              </a:lnSpc>
              <a:spcBef>
                <a:spcPts val="140"/>
              </a:spcBef>
              <a:spcAft>
                <a:spcPct val="0"/>
              </a:spcAft>
              <a:buClr>
                <a:srgbClr val="557EB9"/>
              </a:buClr>
              <a:buFont typeface="Arial" pitchFamily="34" charset="0"/>
              <a:buChar char="&gt;"/>
              <a:defRPr sz="1000">
                <a:solidFill>
                  <a:schemeClr val="accent2">
                    <a:lumMod val="50000"/>
                  </a:schemeClr>
                </a:solidFill>
                <a:latin typeface="+mn-lt"/>
                <a:ea typeface="+mn-ea"/>
                <a:cs typeface="+mn-cs"/>
              </a:defRPr>
            </a:lvl4pPr>
            <a:lvl5pPr marL="1311275" indent="-163513" algn="l" rtl="0" eaLnBrk="0" fontAlgn="base" hangingPunct="0">
              <a:lnSpc>
                <a:spcPct val="100000"/>
              </a:lnSpc>
              <a:spcBef>
                <a:spcPts val="125"/>
              </a:spcBef>
              <a:spcAft>
                <a:spcPct val="0"/>
              </a:spcAft>
              <a:buClr>
                <a:srgbClr val="557EB9"/>
              </a:buClr>
              <a:buFont typeface="Arial" pitchFamily="34" charset="0"/>
              <a:buChar char="&gt;"/>
              <a:defRPr sz="1000" baseline="0">
                <a:solidFill>
                  <a:schemeClr val="accent2">
                    <a:lumMod val="50000"/>
                  </a:schemeClr>
                </a:solidFill>
                <a:latin typeface="+mn-lt"/>
                <a:ea typeface="+mn-ea"/>
                <a:cs typeface="+mn-cs"/>
              </a:defRPr>
            </a:lvl5pPr>
            <a:lvl6pPr marL="1543050" indent="-228600" algn="l" rtl="0" eaLnBrk="1" fontAlgn="base" hangingPunct="1">
              <a:lnSpc>
                <a:spcPct val="105000"/>
              </a:lnSpc>
              <a:spcBef>
                <a:spcPct val="25000"/>
              </a:spcBef>
              <a:spcAft>
                <a:spcPct val="0"/>
              </a:spcAft>
              <a:buClr>
                <a:schemeClr val="tx1"/>
              </a:buClr>
              <a:buFont typeface="Times" pitchFamily="18" charset="0"/>
              <a:buChar char="&gt;"/>
              <a:defRPr sz="1200">
                <a:solidFill>
                  <a:schemeClr val="lt1"/>
                </a:solidFill>
                <a:latin typeface="+mn-lt"/>
                <a:ea typeface="+mn-ea"/>
                <a:cs typeface="+mn-cs"/>
              </a:defRPr>
            </a:lvl6pPr>
            <a:lvl7pPr marL="2000250" indent="-228600" algn="l" rtl="0" eaLnBrk="1" fontAlgn="base" hangingPunct="1">
              <a:lnSpc>
                <a:spcPct val="105000"/>
              </a:lnSpc>
              <a:spcBef>
                <a:spcPct val="25000"/>
              </a:spcBef>
              <a:spcAft>
                <a:spcPct val="0"/>
              </a:spcAft>
              <a:buClr>
                <a:schemeClr val="tx1"/>
              </a:buClr>
              <a:buFont typeface="Times" pitchFamily="18" charset="0"/>
              <a:buChar char="&gt;"/>
              <a:defRPr sz="1200">
                <a:solidFill>
                  <a:schemeClr val="lt1"/>
                </a:solidFill>
                <a:latin typeface="+mn-lt"/>
                <a:ea typeface="+mn-ea"/>
                <a:cs typeface="+mn-cs"/>
              </a:defRPr>
            </a:lvl7pPr>
            <a:lvl8pPr marL="2457450" indent="-228600" algn="l" rtl="0" eaLnBrk="1" fontAlgn="base" hangingPunct="1">
              <a:lnSpc>
                <a:spcPct val="105000"/>
              </a:lnSpc>
              <a:spcBef>
                <a:spcPct val="25000"/>
              </a:spcBef>
              <a:spcAft>
                <a:spcPct val="0"/>
              </a:spcAft>
              <a:buClr>
                <a:schemeClr val="tx1"/>
              </a:buClr>
              <a:buFont typeface="Times" pitchFamily="18" charset="0"/>
              <a:buChar char="&gt;"/>
              <a:defRPr sz="1200">
                <a:solidFill>
                  <a:schemeClr val="lt1"/>
                </a:solidFill>
                <a:latin typeface="+mn-lt"/>
                <a:ea typeface="+mn-ea"/>
                <a:cs typeface="+mn-cs"/>
              </a:defRPr>
            </a:lvl8pPr>
            <a:lvl9pPr marL="2914650" indent="-228600" algn="l" rtl="0" eaLnBrk="1" fontAlgn="base" hangingPunct="1">
              <a:lnSpc>
                <a:spcPct val="105000"/>
              </a:lnSpc>
              <a:spcBef>
                <a:spcPct val="25000"/>
              </a:spcBef>
              <a:spcAft>
                <a:spcPct val="0"/>
              </a:spcAft>
              <a:buClr>
                <a:schemeClr val="tx1"/>
              </a:buClr>
              <a:buFont typeface="Times" pitchFamily="18" charset="0"/>
              <a:buChar char="&gt;"/>
              <a:defRPr sz="1200">
                <a:solidFill>
                  <a:schemeClr val="lt1"/>
                </a:solidFill>
                <a:latin typeface="+mn-lt"/>
                <a:ea typeface="+mn-ea"/>
                <a:cs typeface="+mn-cs"/>
              </a:defRPr>
            </a:lvl9pPr>
          </a:lstStyle>
          <a:p>
            <a:pPr marL="0" indent="0" algn="ctr">
              <a:buNone/>
            </a:pPr>
            <a:r>
              <a:rPr lang="en-GB" dirty="0">
                <a:solidFill>
                  <a:schemeClr val="bg1"/>
                </a:solidFill>
                <a:latin typeface="Berlin Sans FB" pitchFamily="34" charset="0"/>
              </a:rPr>
              <a:t>The Promised Messiah (on whom be peace) also said that prayer can only be beneficial for that person who also reforms himself. If the Prophet intercedes but the person for whom he intercedes does not come out of life of negligence, intercession can not avail that person. </a:t>
            </a:r>
          </a:p>
        </p:txBody>
      </p:sp>
    </p:spTree>
    <p:extLst>
      <p:ext uri="{BB962C8B-B14F-4D97-AF65-F5344CB8AC3E}">
        <p14:creationId xmlns:p14="http://schemas.microsoft.com/office/powerpoint/2010/main" val="162618679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Carmichael\Documents\Downloads\Huzur dua.jpg"/>
          <p:cNvPicPr>
            <a:picLocks noChangeAspect="1" noChangeArrowheads="1"/>
          </p:cNvPicPr>
          <p:nvPr/>
        </p:nvPicPr>
        <p:blipFill>
          <a:blip r:embed="rId3" cstate="print"/>
          <a:srcRect/>
          <a:stretch>
            <a:fillRect/>
          </a:stretch>
        </p:blipFill>
        <p:spPr bwMode="auto">
          <a:xfrm>
            <a:off x="291152" y="1231225"/>
            <a:ext cx="3537857" cy="49530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 name="Rectangle 1"/>
          <p:cNvSpPr/>
          <p:nvPr/>
        </p:nvSpPr>
        <p:spPr>
          <a:xfrm>
            <a:off x="4800600" y="1676400"/>
            <a:ext cx="3657600" cy="2308324"/>
          </a:xfrm>
          <a:prstGeom prst="rect">
            <a:avLst/>
          </a:prstGeom>
          <a:solidFill>
            <a:schemeClr val="accent2">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r>
              <a:rPr lang="en-GB" dirty="0" smtClean="0"/>
              <a:t>Hudhur </a:t>
            </a:r>
            <a:r>
              <a:rPr lang="en-GB" dirty="0"/>
              <a:t>(aba) </a:t>
            </a:r>
            <a:r>
              <a:rPr lang="en-GB" dirty="0" smtClean="0"/>
              <a:t>prayed </a:t>
            </a:r>
            <a:r>
              <a:rPr lang="en-GB" dirty="0"/>
              <a:t>that may </a:t>
            </a:r>
            <a:r>
              <a:rPr lang="en-US" dirty="0" smtClean="0"/>
              <a:t>God </a:t>
            </a:r>
            <a:r>
              <a:rPr lang="en-GB" dirty="0"/>
              <a:t>truly make us and our generations to come, part of the </a:t>
            </a:r>
            <a:r>
              <a:rPr lang="en-GB" i="1" dirty="0" err="1"/>
              <a:t>Ummah</a:t>
            </a:r>
            <a:r>
              <a:rPr lang="en-GB" dirty="0"/>
              <a:t> of the Holy Prophet (peace and blessings of Allah be on him) so that we may seek the beneficence of intercession</a:t>
            </a:r>
            <a:r>
              <a:rPr lang="en-GB" dirty="0" smtClean="0"/>
              <a:t>. </a:t>
            </a:r>
            <a:r>
              <a:rPr lang="en-GB" dirty="0" err="1" smtClean="0"/>
              <a:t>Ameen</a:t>
            </a:r>
            <a:endParaRPr lang="en-GB" dirty="0"/>
          </a:p>
        </p:txBody>
      </p:sp>
      <p:sp>
        <p:nvSpPr>
          <p:cNvPr id="11" name="Rounded Rectangle 10"/>
          <p:cNvSpPr/>
          <p:nvPr/>
        </p:nvSpPr>
        <p:spPr>
          <a:xfrm>
            <a:off x="4610100" y="4572000"/>
            <a:ext cx="4038600" cy="685800"/>
          </a:xfrm>
          <a:prstGeom prst="roundRect">
            <a:avLst/>
          </a:prstGeom>
          <a:solidFill>
            <a:srgbClr val="043A0D"/>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smtClean="0"/>
              <a:t>Friday Sermon </a:t>
            </a:r>
          </a:p>
          <a:p>
            <a:pPr algn="ctr"/>
            <a:r>
              <a:rPr lang="en-GB" sz="2000" dirty="0" smtClean="0"/>
              <a:t>May 6</a:t>
            </a:r>
            <a:r>
              <a:rPr lang="en-GB" sz="2000" baseline="30000" dirty="0" smtClean="0"/>
              <a:t>th</a:t>
            </a:r>
            <a:r>
              <a:rPr lang="en-GB" sz="2000" dirty="0" smtClean="0"/>
              <a:t> 2011 </a:t>
            </a:r>
            <a:endParaRPr lang="en-GB" sz="2000" dirty="0"/>
          </a:p>
        </p:txBody>
      </p:sp>
      <p:sp>
        <p:nvSpPr>
          <p:cNvPr id="10" name="Rectangle 9"/>
          <p:cNvSpPr/>
          <p:nvPr/>
        </p:nvSpPr>
        <p:spPr>
          <a:xfrm>
            <a:off x="1315800" y="398032"/>
            <a:ext cx="6588599" cy="523220"/>
          </a:xfrm>
          <a:prstGeom prst="rect">
            <a:avLst/>
          </a:prstGeom>
        </p:spPr>
        <p:txBody>
          <a:bodyPr wrap="none">
            <a:spAutoFit/>
          </a:bodyPr>
          <a:lstStyle/>
          <a:p>
            <a:r>
              <a:rPr lang="en-GB" sz="2800" b="1" u="sng" dirty="0">
                <a:solidFill>
                  <a:schemeClr val="accent2">
                    <a:lumMod val="50000"/>
                  </a:schemeClr>
                </a:solidFill>
                <a:effectLst>
                  <a:outerShdw blurRad="38100" dist="38100" dir="2700000" algn="tl">
                    <a:srgbClr val="000000">
                      <a:alpha val="43137"/>
                    </a:srgbClr>
                  </a:outerShdw>
                </a:effectLst>
              </a:rPr>
              <a:t>The Islamic Viewpoint of Intercession</a:t>
            </a:r>
            <a:endParaRPr lang="en-GB" sz="2800" dirty="0">
              <a:solidFill>
                <a:schemeClr val="accent2">
                  <a:lumMod val="50000"/>
                </a:schemeClr>
              </a:solidFill>
            </a:endParaRPr>
          </a:p>
        </p:txBody>
      </p:sp>
    </p:spTree>
    <p:extLst>
      <p:ext uri="{BB962C8B-B14F-4D97-AF65-F5344CB8AC3E}">
        <p14:creationId xmlns:p14="http://schemas.microsoft.com/office/powerpoint/2010/main" val="247595527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228600" y="457200"/>
            <a:ext cx="8763000" cy="914400"/>
          </a:xfrm>
        </p:spPr>
        <p:txBody>
          <a:bodyPr/>
          <a:lstStyle/>
          <a:p>
            <a:r>
              <a:rPr lang="en-GB" sz="2800" b="1" u="sng" dirty="0" smtClean="0">
                <a:effectLst>
                  <a:outerShdw blurRad="38100" dist="38100" dir="2700000" algn="tl">
                    <a:srgbClr val="000000">
                      <a:alpha val="43137"/>
                    </a:srgbClr>
                  </a:outerShdw>
                </a:effectLst>
              </a:rPr>
              <a:t>Sayings of Promised Messiah (on whom be peace)</a:t>
            </a:r>
          </a:p>
        </p:txBody>
      </p:sp>
      <p:sp>
        <p:nvSpPr>
          <p:cNvPr id="4" name="Content Placeholder 3"/>
          <p:cNvSpPr>
            <a:spLocks noGrp="1"/>
          </p:cNvSpPr>
          <p:nvPr>
            <p:ph idx="1"/>
          </p:nvPr>
        </p:nvSpPr>
        <p:spPr>
          <a:xfrm>
            <a:off x="3857766" y="1957316"/>
            <a:ext cx="2590800" cy="3739488"/>
          </a:xfrm>
          <a:prstGeom prst="verticalScroll">
            <a:avLst/>
          </a:prstGeom>
          <a:solidFill>
            <a:srgbClr val="043A0D"/>
          </a:solidFill>
          <a:ln>
            <a:solidFill>
              <a:srgbClr val="92D050"/>
            </a:solidFill>
          </a:ln>
        </p:spPr>
        <p:style>
          <a:lnRef idx="0">
            <a:schemeClr val="accent2"/>
          </a:lnRef>
          <a:fillRef idx="3">
            <a:schemeClr val="accent2"/>
          </a:fillRef>
          <a:effectRef idx="3">
            <a:schemeClr val="accent2"/>
          </a:effectRef>
          <a:fontRef idx="minor">
            <a:schemeClr val="lt1"/>
          </a:fontRef>
        </p:style>
        <p:txBody>
          <a:bodyPr anchor="ctr"/>
          <a:lstStyle/>
          <a:p>
            <a:pPr marL="0" indent="0" algn="ctr">
              <a:buNone/>
            </a:pPr>
            <a:r>
              <a:rPr lang="en-GB" kern="1200" dirty="0">
                <a:solidFill>
                  <a:schemeClr val="bg1"/>
                </a:solidFill>
                <a:latin typeface="Berlin Sans FB" pitchFamily="34" charset="0"/>
              </a:rPr>
              <a:t>‘O Allah, send grace and peace on this intercessor, whose intercession is accepted and who is the saviour of mankind.’</a:t>
            </a:r>
          </a:p>
        </p:txBody>
      </p:sp>
      <p:sp>
        <p:nvSpPr>
          <p:cNvPr id="5" name="Content Placeholder 3"/>
          <p:cNvSpPr txBox="1">
            <a:spLocks/>
          </p:cNvSpPr>
          <p:nvPr/>
        </p:nvSpPr>
        <p:spPr bwMode="auto">
          <a:xfrm>
            <a:off x="85298" y="1142999"/>
            <a:ext cx="3800901" cy="5531893"/>
          </a:xfrm>
          <a:prstGeom prst="verticalScroll">
            <a:avLst/>
          </a:prstGeom>
          <a:solidFill>
            <a:srgbClr val="043A0D"/>
          </a:solidFill>
          <a:ln w="9525">
            <a:solidFill>
              <a:srgbClr val="92D050"/>
            </a:solidFill>
            <a:miter lim="800000"/>
            <a:headEnd/>
            <a:tailEnd/>
          </a:ln>
        </p:spPr>
        <p:style>
          <a:lnRef idx="0">
            <a:schemeClr val="accent2"/>
          </a:lnRef>
          <a:fillRef idx="3">
            <a:schemeClr val="accent2"/>
          </a:fillRef>
          <a:effectRef idx="3">
            <a:schemeClr val="accent2"/>
          </a:effectRef>
          <a:fontRef idx="minor">
            <a:schemeClr val="lt1"/>
          </a:fontRef>
        </p:style>
        <p:txBody>
          <a:bodyPr vert="horz" wrap="square" lIns="0" tIns="45720" rIns="0" bIns="45720" numCol="1" anchor="ctr" anchorCtr="0" compatLnSpc="1">
            <a:prstTxWarp prst="textNoShape">
              <a:avLst/>
            </a:prstTxWarp>
          </a:bodyPr>
          <a:lstStyle>
            <a:lvl1pPr marL="228600" indent="-228600" algn="l" rtl="0" eaLnBrk="0" fontAlgn="base" hangingPunct="0">
              <a:lnSpc>
                <a:spcPct val="100000"/>
              </a:lnSpc>
              <a:spcBef>
                <a:spcPts val="1080"/>
              </a:spcBef>
              <a:spcAft>
                <a:spcPct val="0"/>
              </a:spcAft>
              <a:buClr>
                <a:srgbClr val="557EB9"/>
              </a:buClr>
              <a:buFont typeface="Arial" pitchFamily="34" charset="0"/>
              <a:buChar char="•"/>
              <a:defRPr sz="1800">
                <a:solidFill>
                  <a:schemeClr val="accent2">
                    <a:lumMod val="50000"/>
                  </a:schemeClr>
                </a:solidFill>
                <a:latin typeface="+mn-lt"/>
                <a:ea typeface="+mn-ea"/>
                <a:cs typeface="+mn-cs"/>
              </a:defRPr>
            </a:lvl1pPr>
            <a:lvl2pPr marL="569913" indent="-225425" algn="l" rtl="0" eaLnBrk="0" fontAlgn="base" hangingPunct="0">
              <a:spcBef>
                <a:spcPts val="480"/>
              </a:spcBef>
              <a:spcAft>
                <a:spcPct val="0"/>
              </a:spcAft>
              <a:buClr>
                <a:srgbClr val="557EB9"/>
              </a:buClr>
              <a:buFont typeface="Arial" pitchFamily="34" charset="0"/>
              <a:buChar char="–"/>
              <a:defRPr sz="1400">
                <a:solidFill>
                  <a:schemeClr val="accent2">
                    <a:lumMod val="50000"/>
                  </a:schemeClr>
                </a:solidFill>
                <a:latin typeface="+mn-lt"/>
                <a:ea typeface="+mn-ea"/>
                <a:cs typeface="+mn-cs"/>
              </a:defRPr>
            </a:lvl2pPr>
            <a:lvl3pPr marL="854075" indent="-163513" algn="l" rtl="0" eaLnBrk="0" fontAlgn="base" hangingPunct="0">
              <a:lnSpc>
                <a:spcPct val="100000"/>
              </a:lnSpc>
              <a:spcBef>
                <a:spcPts val="420"/>
              </a:spcBef>
              <a:spcAft>
                <a:spcPct val="0"/>
              </a:spcAft>
              <a:buClr>
                <a:srgbClr val="557EB9"/>
              </a:buClr>
              <a:buFont typeface="Arial" pitchFamily="34" charset="0"/>
              <a:buChar char="&gt;"/>
              <a:defRPr sz="1200" baseline="0">
                <a:solidFill>
                  <a:schemeClr val="accent2">
                    <a:lumMod val="50000"/>
                  </a:schemeClr>
                </a:solidFill>
                <a:latin typeface="+mn-lt"/>
                <a:ea typeface="+mn-ea"/>
                <a:cs typeface="+mn-cs"/>
              </a:defRPr>
            </a:lvl3pPr>
            <a:lvl4pPr marL="1087438" indent="-173038" algn="l" rtl="0" eaLnBrk="0" fontAlgn="base" hangingPunct="0">
              <a:lnSpc>
                <a:spcPct val="100000"/>
              </a:lnSpc>
              <a:spcBef>
                <a:spcPts val="140"/>
              </a:spcBef>
              <a:spcAft>
                <a:spcPct val="0"/>
              </a:spcAft>
              <a:buClr>
                <a:srgbClr val="557EB9"/>
              </a:buClr>
              <a:buFont typeface="Arial" pitchFamily="34" charset="0"/>
              <a:buChar char="&gt;"/>
              <a:defRPr sz="1000">
                <a:solidFill>
                  <a:schemeClr val="accent2">
                    <a:lumMod val="50000"/>
                  </a:schemeClr>
                </a:solidFill>
                <a:latin typeface="+mn-lt"/>
                <a:ea typeface="+mn-ea"/>
                <a:cs typeface="+mn-cs"/>
              </a:defRPr>
            </a:lvl4pPr>
            <a:lvl5pPr marL="1311275" indent="-163513" algn="l" rtl="0" eaLnBrk="0" fontAlgn="base" hangingPunct="0">
              <a:lnSpc>
                <a:spcPct val="100000"/>
              </a:lnSpc>
              <a:spcBef>
                <a:spcPts val="125"/>
              </a:spcBef>
              <a:spcAft>
                <a:spcPct val="0"/>
              </a:spcAft>
              <a:buClr>
                <a:srgbClr val="557EB9"/>
              </a:buClr>
              <a:buFont typeface="Arial" pitchFamily="34" charset="0"/>
              <a:buChar char="&gt;"/>
              <a:defRPr sz="1000" baseline="0">
                <a:solidFill>
                  <a:schemeClr val="accent2">
                    <a:lumMod val="50000"/>
                  </a:schemeClr>
                </a:solidFill>
                <a:latin typeface="+mn-lt"/>
                <a:ea typeface="+mn-ea"/>
                <a:cs typeface="+mn-cs"/>
              </a:defRPr>
            </a:lvl5pPr>
            <a:lvl6pPr marL="1543050" indent="-228600" algn="l" rtl="0" eaLnBrk="1" fontAlgn="base" hangingPunct="1">
              <a:lnSpc>
                <a:spcPct val="105000"/>
              </a:lnSpc>
              <a:spcBef>
                <a:spcPct val="25000"/>
              </a:spcBef>
              <a:spcAft>
                <a:spcPct val="0"/>
              </a:spcAft>
              <a:buClr>
                <a:schemeClr val="tx1"/>
              </a:buClr>
              <a:buFont typeface="Times" pitchFamily="18" charset="0"/>
              <a:buChar char="&gt;"/>
              <a:defRPr sz="1200">
                <a:solidFill>
                  <a:schemeClr val="lt1"/>
                </a:solidFill>
                <a:latin typeface="+mn-lt"/>
                <a:ea typeface="+mn-ea"/>
                <a:cs typeface="+mn-cs"/>
              </a:defRPr>
            </a:lvl6pPr>
            <a:lvl7pPr marL="2000250" indent="-228600" algn="l" rtl="0" eaLnBrk="1" fontAlgn="base" hangingPunct="1">
              <a:lnSpc>
                <a:spcPct val="105000"/>
              </a:lnSpc>
              <a:spcBef>
                <a:spcPct val="25000"/>
              </a:spcBef>
              <a:spcAft>
                <a:spcPct val="0"/>
              </a:spcAft>
              <a:buClr>
                <a:schemeClr val="tx1"/>
              </a:buClr>
              <a:buFont typeface="Times" pitchFamily="18" charset="0"/>
              <a:buChar char="&gt;"/>
              <a:defRPr sz="1200">
                <a:solidFill>
                  <a:schemeClr val="lt1"/>
                </a:solidFill>
                <a:latin typeface="+mn-lt"/>
                <a:ea typeface="+mn-ea"/>
                <a:cs typeface="+mn-cs"/>
              </a:defRPr>
            </a:lvl7pPr>
            <a:lvl8pPr marL="2457450" indent="-228600" algn="l" rtl="0" eaLnBrk="1" fontAlgn="base" hangingPunct="1">
              <a:lnSpc>
                <a:spcPct val="105000"/>
              </a:lnSpc>
              <a:spcBef>
                <a:spcPct val="25000"/>
              </a:spcBef>
              <a:spcAft>
                <a:spcPct val="0"/>
              </a:spcAft>
              <a:buClr>
                <a:schemeClr val="tx1"/>
              </a:buClr>
              <a:buFont typeface="Times" pitchFamily="18" charset="0"/>
              <a:buChar char="&gt;"/>
              <a:defRPr sz="1200">
                <a:solidFill>
                  <a:schemeClr val="lt1"/>
                </a:solidFill>
                <a:latin typeface="+mn-lt"/>
                <a:ea typeface="+mn-ea"/>
                <a:cs typeface="+mn-cs"/>
              </a:defRPr>
            </a:lvl8pPr>
            <a:lvl9pPr marL="2914650" indent="-228600" algn="l" rtl="0" eaLnBrk="1" fontAlgn="base" hangingPunct="1">
              <a:lnSpc>
                <a:spcPct val="105000"/>
              </a:lnSpc>
              <a:spcBef>
                <a:spcPct val="25000"/>
              </a:spcBef>
              <a:spcAft>
                <a:spcPct val="0"/>
              </a:spcAft>
              <a:buClr>
                <a:schemeClr val="tx1"/>
              </a:buClr>
              <a:buFont typeface="Times" pitchFamily="18" charset="0"/>
              <a:buChar char="&gt;"/>
              <a:defRPr sz="1200">
                <a:solidFill>
                  <a:schemeClr val="lt1"/>
                </a:solidFill>
                <a:latin typeface="+mn-lt"/>
                <a:ea typeface="+mn-ea"/>
                <a:cs typeface="+mn-cs"/>
              </a:defRPr>
            </a:lvl9pPr>
          </a:lstStyle>
          <a:p>
            <a:pPr marL="0" indent="0" algn="ctr">
              <a:buNone/>
            </a:pPr>
            <a:r>
              <a:rPr lang="en-GB" dirty="0">
                <a:solidFill>
                  <a:schemeClr val="bg1"/>
                </a:solidFill>
                <a:latin typeface="Berlin Sans FB" pitchFamily="34" charset="0"/>
              </a:rPr>
              <a:t>‘Grant this noble Prophet from us the most excellent reward that can be given to anyone among creation. And let death overtake us while we are in his following and raise us on the Day of Judgement while we are in his </a:t>
            </a:r>
            <a:r>
              <a:rPr lang="en-GB" i="1" dirty="0" err="1">
                <a:solidFill>
                  <a:schemeClr val="bg1"/>
                </a:solidFill>
                <a:latin typeface="Berlin Sans FB" pitchFamily="34" charset="0"/>
              </a:rPr>
              <a:t>Ummah</a:t>
            </a:r>
            <a:r>
              <a:rPr lang="en-GB" dirty="0">
                <a:solidFill>
                  <a:schemeClr val="bg1"/>
                </a:solidFill>
                <a:latin typeface="Berlin Sans FB" pitchFamily="34" charset="0"/>
              </a:rPr>
              <a:t> and make us drink from his fountain and make his fountain a source of satiation for us. And make him in this world and also in the Hereafter an intercessor for us; whose intercession is accepted. O’ our Lord, accept this prayer of ours and give us place in this abode of refuge</a:t>
            </a:r>
            <a:r>
              <a:rPr lang="en-GB" dirty="0" smtClean="0">
                <a:solidFill>
                  <a:schemeClr val="bg1"/>
                </a:solidFill>
                <a:latin typeface="Berlin Sans FB" pitchFamily="34" charset="0"/>
              </a:rPr>
              <a:t>.’</a:t>
            </a:r>
            <a:endParaRPr lang="en-GB" dirty="0">
              <a:solidFill>
                <a:schemeClr val="bg1"/>
              </a:solidFill>
              <a:latin typeface="Berlin Sans FB" pitchFamily="34" charset="0"/>
            </a:endParaRPr>
          </a:p>
        </p:txBody>
      </p:sp>
      <p:sp>
        <p:nvSpPr>
          <p:cNvPr id="6" name="Content Placeholder 3"/>
          <p:cNvSpPr txBox="1">
            <a:spLocks/>
          </p:cNvSpPr>
          <p:nvPr/>
        </p:nvSpPr>
        <p:spPr bwMode="auto">
          <a:xfrm>
            <a:off x="6172200" y="1957316"/>
            <a:ext cx="3124200" cy="3739488"/>
          </a:xfrm>
          <a:prstGeom prst="verticalScroll">
            <a:avLst/>
          </a:prstGeom>
          <a:solidFill>
            <a:srgbClr val="043A0D"/>
          </a:solidFill>
          <a:ln w="9525">
            <a:solidFill>
              <a:srgbClr val="92D050"/>
            </a:solidFill>
            <a:miter lim="800000"/>
            <a:headEnd/>
            <a:tailEnd/>
          </a:ln>
        </p:spPr>
        <p:style>
          <a:lnRef idx="0">
            <a:schemeClr val="accent2"/>
          </a:lnRef>
          <a:fillRef idx="3">
            <a:schemeClr val="accent2"/>
          </a:fillRef>
          <a:effectRef idx="3">
            <a:schemeClr val="accent2"/>
          </a:effectRef>
          <a:fontRef idx="minor">
            <a:schemeClr val="lt1"/>
          </a:fontRef>
        </p:style>
        <p:txBody>
          <a:bodyPr vert="horz" wrap="square" lIns="0" tIns="45720" rIns="0" bIns="45720" numCol="1" anchor="ctr" anchorCtr="0" compatLnSpc="1">
            <a:prstTxWarp prst="textNoShape">
              <a:avLst/>
            </a:prstTxWarp>
          </a:bodyPr>
          <a:lstStyle>
            <a:lvl1pPr marL="228600" indent="-228600" algn="l" rtl="0" eaLnBrk="0" fontAlgn="base" hangingPunct="0">
              <a:lnSpc>
                <a:spcPct val="100000"/>
              </a:lnSpc>
              <a:spcBef>
                <a:spcPts val="1080"/>
              </a:spcBef>
              <a:spcAft>
                <a:spcPct val="0"/>
              </a:spcAft>
              <a:buClr>
                <a:srgbClr val="557EB9"/>
              </a:buClr>
              <a:buFont typeface="Arial" pitchFamily="34" charset="0"/>
              <a:buChar char="•"/>
              <a:defRPr sz="1800">
                <a:solidFill>
                  <a:schemeClr val="accent2">
                    <a:lumMod val="50000"/>
                  </a:schemeClr>
                </a:solidFill>
                <a:latin typeface="+mn-lt"/>
                <a:ea typeface="+mn-ea"/>
                <a:cs typeface="+mn-cs"/>
              </a:defRPr>
            </a:lvl1pPr>
            <a:lvl2pPr marL="569913" indent="-225425" algn="l" rtl="0" eaLnBrk="0" fontAlgn="base" hangingPunct="0">
              <a:spcBef>
                <a:spcPts val="480"/>
              </a:spcBef>
              <a:spcAft>
                <a:spcPct val="0"/>
              </a:spcAft>
              <a:buClr>
                <a:srgbClr val="557EB9"/>
              </a:buClr>
              <a:buFont typeface="Arial" pitchFamily="34" charset="0"/>
              <a:buChar char="–"/>
              <a:defRPr sz="1400">
                <a:solidFill>
                  <a:schemeClr val="accent2">
                    <a:lumMod val="50000"/>
                  </a:schemeClr>
                </a:solidFill>
                <a:latin typeface="+mn-lt"/>
                <a:ea typeface="+mn-ea"/>
                <a:cs typeface="+mn-cs"/>
              </a:defRPr>
            </a:lvl2pPr>
            <a:lvl3pPr marL="854075" indent="-163513" algn="l" rtl="0" eaLnBrk="0" fontAlgn="base" hangingPunct="0">
              <a:lnSpc>
                <a:spcPct val="100000"/>
              </a:lnSpc>
              <a:spcBef>
                <a:spcPts val="420"/>
              </a:spcBef>
              <a:spcAft>
                <a:spcPct val="0"/>
              </a:spcAft>
              <a:buClr>
                <a:srgbClr val="557EB9"/>
              </a:buClr>
              <a:buFont typeface="Arial" pitchFamily="34" charset="0"/>
              <a:buChar char="&gt;"/>
              <a:defRPr sz="1200" baseline="0">
                <a:solidFill>
                  <a:schemeClr val="accent2">
                    <a:lumMod val="50000"/>
                  </a:schemeClr>
                </a:solidFill>
                <a:latin typeface="+mn-lt"/>
                <a:ea typeface="+mn-ea"/>
                <a:cs typeface="+mn-cs"/>
              </a:defRPr>
            </a:lvl3pPr>
            <a:lvl4pPr marL="1087438" indent="-173038" algn="l" rtl="0" eaLnBrk="0" fontAlgn="base" hangingPunct="0">
              <a:lnSpc>
                <a:spcPct val="100000"/>
              </a:lnSpc>
              <a:spcBef>
                <a:spcPts val="140"/>
              </a:spcBef>
              <a:spcAft>
                <a:spcPct val="0"/>
              </a:spcAft>
              <a:buClr>
                <a:srgbClr val="557EB9"/>
              </a:buClr>
              <a:buFont typeface="Arial" pitchFamily="34" charset="0"/>
              <a:buChar char="&gt;"/>
              <a:defRPr sz="1000">
                <a:solidFill>
                  <a:schemeClr val="accent2">
                    <a:lumMod val="50000"/>
                  </a:schemeClr>
                </a:solidFill>
                <a:latin typeface="+mn-lt"/>
                <a:ea typeface="+mn-ea"/>
                <a:cs typeface="+mn-cs"/>
              </a:defRPr>
            </a:lvl4pPr>
            <a:lvl5pPr marL="1311275" indent="-163513" algn="l" rtl="0" eaLnBrk="0" fontAlgn="base" hangingPunct="0">
              <a:lnSpc>
                <a:spcPct val="100000"/>
              </a:lnSpc>
              <a:spcBef>
                <a:spcPts val="125"/>
              </a:spcBef>
              <a:spcAft>
                <a:spcPct val="0"/>
              </a:spcAft>
              <a:buClr>
                <a:srgbClr val="557EB9"/>
              </a:buClr>
              <a:buFont typeface="Arial" pitchFamily="34" charset="0"/>
              <a:buChar char="&gt;"/>
              <a:defRPr sz="1000" baseline="0">
                <a:solidFill>
                  <a:schemeClr val="accent2">
                    <a:lumMod val="50000"/>
                  </a:schemeClr>
                </a:solidFill>
                <a:latin typeface="+mn-lt"/>
                <a:ea typeface="+mn-ea"/>
                <a:cs typeface="+mn-cs"/>
              </a:defRPr>
            </a:lvl5pPr>
            <a:lvl6pPr marL="1543050" indent="-228600" algn="l" rtl="0" eaLnBrk="1" fontAlgn="base" hangingPunct="1">
              <a:lnSpc>
                <a:spcPct val="105000"/>
              </a:lnSpc>
              <a:spcBef>
                <a:spcPct val="25000"/>
              </a:spcBef>
              <a:spcAft>
                <a:spcPct val="0"/>
              </a:spcAft>
              <a:buClr>
                <a:schemeClr val="tx1"/>
              </a:buClr>
              <a:buFont typeface="Times" pitchFamily="18" charset="0"/>
              <a:buChar char="&gt;"/>
              <a:defRPr sz="1200">
                <a:solidFill>
                  <a:schemeClr val="lt1"/>
                </a:solidFill>
                <a:latin typeface="+mn-lt"/>
                <a:ea typeface="+mn-ea"/>
                <a:cs typeface="+mn-cs"/>
              </a:defRPr>
            </a:lvl6pPr>
            <a:lvl7pPr marL="2000250" indent="-228600" algn="l" rtl="0" eaLnBrk="1" fontAlgn="base" hangingPunct="1">
              <a:lnSpc>
                <a:spcPct val="105000"/>
              </a:lnSpc>
              <a:spcBef>
                <a:spcPct val="25000"/>
              </a:spcBef>
              <a:spcAft>
                <a:spcPct val="0"/>
              </a:spcAft>
              <a:buClr>
                <a:schemeClr val="tx1"/>
              </a:buClr>
              <a:buFont typeface="Times" pitchFamily="18" charset="0"/>
              <a:buChar char="&gt;"/>
              <a:defRPr sz="1200">
                <a:solidFill>
                  <a:schemeClr val="lt1"/>
                </a:solidFill>
                <a:latin typeface="+mn-lt"/>
                <a:ea typeface="+mn-ea"/>
                <a:cs typeface="+mn-cs"/>
              </a:defRPr>
            </a:lvl7pPr>
            <a:lvl8pPr marL="2457450" indent="-228600" algn="l" rtl="0" eaLnBrk="1" fontAlgn="base" hangingPunct="1">
              <a:lnSpc>
                <a:spcPct val="105000"/>
              </a:lnSpc>
              <a:spcBef>
                <a:spcPct val="25000"/>
              </a:spcBef>
              <a:spcAft>
                <a:spcPct val="0"/>
              </a:spcAft>
              <a:buClr>
                <a:schemeClr val="tx1"/>
              </a:buClr>
              <a:buFont typeface="Times" pitchFamily="18" charset="0"/>
              <a:buChar char="&gt;"/>
              <a:defRPr sz="1200">
                <a:solidFill>
                  <a:schemeClr val="lt1"/>
                </a:solidFill>
                <a:latin typeface="+mn-lt"/>
                <a:ea typeface="+mn-ea"/>
                <a:cs typeface="+mn-cs"/>
              </a:defRPr>
            </a:lvl8pPr>
            <a:lvl9pPr marL="2914650" indent="-228600" algn="l" rtl="0" eaLnBrk="1" fontAlgn="base" hangingPunct="1">
              <a:lnSpc>
                <a:spcPct val="105000"/>
              </a:lnSpc>
              <a:spcBef>
                <a:spcPct val="25000"/>
              </a:spcBef>
              <a:spcAft>
                <a:spcPct val="0"/>
              </a:spcAft>
              <a:buClr>
                <a:schemeClr val="tx1"/>
              </a:buClr>
              <a:buFont typeface="Times" pitchFamily="18" charset="0"/>
              <a:buChar char="&gt;"/>
              <a:defRPr sz="1200">
                <a:solidFill>
                  <a:schemeClr val="lt1"/>
                </a:solidFill>
                <a:latin typeface="+mn-lt"/>
                <a:ea typeface="+mn-ea"/>
                <a:cs typeface="+mn-cs"/>
              </a:defRPr>
            </a:lvl9pPr>
          </a:lstStyle>
          <a:p>
            <a:pPr marL="0" indent="0" algn="ctr">
              <a:buNone/>
            </a:pPr>
            <a:r>
              <a:rPr lang="en-GB" dirty="0">
                <a:solidFill>
                  <a:schemeClr val="bg1"/>
                </a:solidFill>
                <a:latin typeface="Berlin Sans FB" pitchFamily="34" charset="0"/>
              </a:rPr>
              <a:t>‘O my Lord, listen to my prayer for my nation and my supplication for my brothers. I seek from you through the agency of Your Prophet, </a:t>
            </a:r>
            <a:r>
              <a:rPr lang="en-GB" i="1" dirty="0" err="1">
                <a:solidFill>
                  <a:schemeClr val="bg1"/>
                </a:solidFill>
                <a:latin typeface="Berlin Sans FB" pitchFamily="34" charset="0"/>
              </a:rPr>
              <a:t>Khatamun</a:t>
            </a:r>
            <a:r>
              <a:rPr lang="en-GB" i="1" dirty="0">
                <a:solidFill>
                  <a:schemeClr val="bg1"/>
                </a:solidFill>
                <a:latin typeface="Berlin Sans FB" pitchFamily="34" charset="0"/>
              </a:rPr>
              <a:t> </a:t>
            </a:r>
            <a:r>
              <a:rPr lang="en-GB" i="1" dirty="0" err="1">
                <a:solidFill>
                  <a:schemeClr val="bg1"/>
                </a:solidFill>
                <a:latin typeface="Berlin Sans FB" pitchFamily="34" charset="0"/>
              </a:rPr>
              <a:t>Nabiyeen</a:t>
            </a:r>
            <a:r>
              <a:rPr lang="en-GB" dirty="0">
                <a:solidFill>
                  <a:schemeClr val="bg1"/>
                </a:solidFill>
                <a:latin typeface="Berlin Sans FB" pitchFamily="34" charset="0"/>
              </a:rPr>
              <a:t> and successful intercessor of sinners.’</a:t>
            </a:r>
          </a:p>
        </p:txBody>
      </p:sp>
      <p:sp>
        <p:nvSpPr>
          <p:cNvPr id="7" name="Rounded Rectangle 6"/>
          <p:cNvSpPr/>
          <p:nvPr/>
        </p:nvSpPr>
        <p:spPr>
          <a:xfrm>
            <a:off x="4191000" y="6026625"/>
            <a:ext cx="3124200" cy="648268"/>
          </a:xfrm>
          <a:prstGeom prst="roundRect">
            <a:avLst/>
          </a:prstGeom>
          <a:solidFill>
            <a:srgbClr val="043A0D"/>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smtClean="0"/>
              <a:t>Friday Sermon </a:t>
            </a:r>
          </a:p>
          <a:p>
            <a:pPr algn="ctr"/>
            <a:r>
              <a:rPr lang="en-GB" sz="2000" dirty="0" smtClean="0"/>
              <a:t>May 6</a:t>
            </a:r>
            <a:r>
              <a:rPr lang="en-GB" sz="2000" baseline="30000" dirty="0" smtClean="0"/>
              <a:t>th</a:t>
            </a:r>
            <a:r>
              <a:rPr lang="en-GB" sz="2000" dirty="0" smtClean="0"/>
              <a:t> 2011 </a:t>
            </a:r>
            <a:endParaRPr lang="en-GB" sz="2000" dirty="0"/>
          </a:p>
        </p:txBody>
      </p:sp>
    </p:spTree>
    <p:extLst>
      <p:ext uri="{BB962C8B-B14F-4D97-AF65-F5344CB8AC3E}">
        <p14:creationId xmlns:p14="http://schemas.microsoft.com/office/powerpoint/2010/main" val="8544214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914400"/>
          </a:xfrm>
        </p:spPr>
        <p:txBody>
          <a:bodyPr/>
          <a:lstStyle/>
          <a:p>
            <a:pPr algn="ctr"/>
            <a:r>
              <a:rPr lang="en-GB" sz="4400" b="1" u="sng" dirty="0" smtClean="0">
                <a:solidFill>
                  <a:schemeClr val="accent1">
                    <a:lumMod val="50000"/>
                  </a:schemeClr>
                </a:solidFill>
                <a:effectLst>
                  <a:outerShdw blurRad="38100" dist="38100" dir="2700000" algn="tl">
                    <a:srgbClr val="000000">
                      <a:alpha val="43137"/>
                    </a:srgbClr>
                  </a:outerShdw>
                </a:effectLst>
              </a:rPr>
              <a:t>SUMMARY</a:t>
            </a:r>
            <a:endParaRPr lang="en-GB" sz="4400" b="1" u="sng" dirty="0">
              <a:solidFill>
                <a:schemeClr val="accent1">
                  <a:lumMod val="50000"/>
                </a:schemeClr>
              </a:solidFill>
              <a:effectLst>
                <a:outerShdw blurRad="38100" dist="38100" dir="2700000" algn="tl">
                  <a:srgbClr val="000000">
                    <a:alpha val="43137"/>
                  </a:srgbClr>
                </a:outerShdw>
              </a:effectLst>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136030071"/>
              </p:ext>
            </p:extLst>
          </p:nvPr>
        </p:nvGraphicFramePr>
        <p:xfrm>
          <a:off x="457200" y="1066800"/>
          <a:ext cx="8534400" cy="51816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ounded Rectangle 4"/>
          <p:cNvSpPr/>
          <p:nvPr/>
        </p:nvSpPr>
        <p:spPr>
          <a:xfrm>
            <a:off x="914400" y="6172201"/>
            <a:ext cx="4038600" cy="648268"/>
          </a:xfrm>
          <a:prstGeom prst="roundRect">
            <a:avLst/>
          </a:prstGeom>
          <a:solidFill>
            <a:srgbClr val="043A0D"/>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smtClean="0"/>
              <a:t>Friday Sermon </a:t>
            </a:r>
          </a:p>
          <a:p>
            <a:pPr algn="ctr"/>
            <a:r>
              <a:rPr lang="en-GB" sz="2000" dirty="0" smtClean="0"/>
              <a:t>May 6</a:t>
            </a:r>
            <a:r>
              <a:rPr lang="en-GB" sz="2000" baseline="30000" dirty="0" smtClean="0"/>
              <a:t>th</a:t>
            </a:r>
            <a:r>
              <a:rPr lang="en-GB" sz="2000" dirty="0" smtClean="0"/>
              <a:t> 2011 </a:t>
            </a:r>
            <a:endParaRPr lang="en-GB" sz="20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52400" y="457200"/>
            <a:ext cx="8915400" cy="914400"/>
          </a:xfrm>
        </p:spPr>
        <p:txBody>
          <a:bodyPr/>
          <a:lstStyle/>
          <a:p>
            <a:r>
              <a:rPr lang="en-GB" sz="2800" b="1" u="sng" dirty="0" smtClean="0">
                <a:effectLst>
                  <a:outerShdw blurRad="38100" dist="38100" dir="2700000" algn="tl">
                    <a:srgbClr val="000000">
                      <a:alpha val="43137"/>
                    </a:srgbClr>
                  </a:outerShdw>
                </a:effectLst>
              </a:rPr>
              <a:t>True love for Holy Prophet (PBUH) to have salvation</a:t>
            </a:r>
          </a:p>
        </p:txBody>
      </p:sp>
      <p:sp>
        <p:nvSpPr>
          <p:cNvPr id="4" name="Content Placeholder 3"/>
          <p:cNvSpPr>
            <a:spLocks noGrp="1"/>
          </p:cNvSpPr>
          <p:nvPr>
            <p:ph idx="1"/>
          </p:nvPr>
        </p:nvSpPr>
        <p:spPr>
          <a:xfrm>
            <a:off x="4953000" y="1066800"/>
            <a:ext cx="4191000" cy="5638800"/>
          </a:xfrm>
          <a:prstGeom prst="verticalScroll">
            <a:avLst/>
          </a:prstGeom>
          <a:solidFill>
            <a:srgbClr val="043A0D"/>
          </a:solidFill>
          <a:ln>
            <a:solidFill>
              <a:srgbClr val="92D050"/>
            </a:solidFill>
          </a:ln>
        </p:spPr>
        <p:style>
          <a:lnRef idx="0">
            <a:schemeClr val="accent2"/>
          </a:lnRef>
          <a:fillRef idx="3">
            <a:schemeClr val="accent2"/>
          </a:fillRef>
          <a:effectRef idx="3">
            <a:schemeClr val="accent2"/>
          </a:effectRef>
          <a:fontRef idx="minor">
            <a:schemeClr val="lt1"/>
          </a:fontRef>
        </p:style>
        <p:txBody>
          <a:bodyPr anchor="ctr"/>
          <a:lstStyle/>
          <a:p>
            <a:pPr marL="0" indent="0" algn="ctr" fontAlgn="auto">
              <a:spcBef>
                <a:spcPts val="0"/>
              </a:spcBef>
              <a:spcAft>
                <a:spcPts val="0"/>
              </a:spcAft>
              <a:buNone/>
              <a:defRPr/>
            </a:pPr>
            <a:r>
              <a:rPr lang="en-GB" dirty="0" smtClean="0">
                <a:solidFill>
                  <a:schemeClr val="bg1"/>
                </a:solidFill>
                <a:latin typeface="Berlin Sans FB" pitchFamily="34" charset="0"/>
              </a:rPr>
              <a:t>H</a:t>
            </a:r>
            <a:r>
              <a:rPr lang="en-GB" kern="1200" dirty="0" smtClean="0">
                <a:solidFill>
                  <a:schemeClr val="bg1"/>
                </a:solidFill>
                <a:latin typeface="Berlin Sans FB" pitchFamily="34" charset="0"/>
              </a:rPr>
              <a:t>udhur (aba) </a:t>
            </a:r>
            <a:r>
              <a:rPr lang="en-GB" kern="1200" dirty="0">
                <a:solidFill>
                  <a:schemeClr val="bg1"/>
                </a:solidFill>
                <a:latin typeface="Berlin Sans FB" pitchFamily="34" charset="0"/>
              </a:rPr>
              <a:t>read another extracts from the writings of the Promised Messiah (on whom be peace) stating that now there is no Book other than the Qur’an for mankind and no other Prophet, but the Holy Prophet </a:t>
            </a:r>
            <a:r>
              <a:rPr lang="en-GB" kern="1200" dirty="0" smtClean="0">
                <a:solidFill>
                  <a:schemeClr val="bg1"/>
                </a:solidFill>
                <a:latin typeface="Berlin Sans FB" pitchFamily="34" charset="0"/>
              </a:rPr>
              <a:t>(PBUH), </a:t>
            </a:r>
            <a:r>
              <a:rPr lang="en-GB" kern="1200" dirty="0">
                <a:solidFill>
                  <a:schemeClr val="bg1"/>
                </a:solidFill>
                <a:latin typeface="Berlin Sans FB" pitchFamily="34" charset="0"/>
              </a:rPr>
              <a:t>thus efforts should be made to attain true love of the </a:t>
            </a:r>
            <a:r>
              <a:rPr lang="en-GB" kern="1200" dirty="0" smtClean="0">
                <a:solidFill>
                  <a:schemeClr val="bg1"/>
                </a:solidFill>
                <a:latin typeface="Berlin Sans FB" pitchFamily="34" charset="0"/>
              </a:rPr>
              <a:t>Holy Prophet (PBUH) </a:t>
            </a:r>
            <a:r>
              <a:rPr lang="en-GB" kern="1200" dirty="0">
                <a:solidFill>
                  <a:schemeClr val="bg1"/>
                </a:solidFill>
                <a:latin typeface="Berlin Sans FB" pitchFamily="34" charset="0"/>
              </a:rPr>
              <a:t>so that one is granted salvation. He is the intercessor for true salvation and it is through his spiritual beneficence that the Promised Messiah (on whom be peace) was sent</a:t>
            </a:r>
            <a:r>
              <a:rPr lang="en-GB" kern="1200" dirty="0" smtClean="0">
                <a:solidFill>
                  <a:schemeClr val="tx1"/>
                </a:solidFill>
              </a:rPr>
              <a:t>.</a:t>
            </a:r>
            <a:endParaRPr lang="en-GB" kern="1200" dirty="0">
              <a:solidFill>
                <a:schemeClr val="tx1"/>
              </a:solidFill>
            </a:endParaRPr>
          </a:p>
        </p:txBody>
      </p:sp>
      <p:sp>
        <p:nvSpPr>
          <p:cNvPr id="6" name="Round Diagonal Corner Rectangle 5"/>
          <p:cNvSpPr/>
          <p:nvPr/>
        </p:nvSpPr>
        <p:spPr>
          <a:xfrm>
            <a:off x="153537" y="2209800"/>
            <a:ext cx="4953000" cy="2590800"/>
          </a:xfrm>
          <a:prstGeom prst="round2Diag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r>
              <a:rPr lang="en-GB" dirty="0">
                <a:solidFill>
                  <a:schemeClr val="tx1"/>
                </a:solidFill>
              </a:rPr>
              <a:t>Hudhur (aba) explained that now the only living Prophet is the Holy Prophet </a:t>
            </a:r>
            <a:r>
              <a:rPr lang="en-GB" dirty="0" smtClean="0">
                <a:solidFill>
                  <a:schemeClr val="tx1"/>
                </a:solidFill>
              </a:rPr>
              <a:t>(</a:t>
            </a:r>
            <a:r>
              <a:rPr lang="en-GB" dirty="0" err="1" smtClean="0">
                <a:solidFill>
                  <a:schemeClr val="tx1"/>
                </a:solidFill>
              </a:rPr>
              <a:t>pbuh</a:t>
            </a:r>
            <a:r>
              <a:rPr lang="en-GB" dirty="0" smtClean="0">
                <a:solidFill>
                  <a:schemeClr val="tx1"/>
                </a:solidFill>
              </a:rPr>
              <a:t>) </a:t>
            </a:r>
            <a:r>
              <a:rPr lang="en-GB" dirty="0">
                <a:solidFill>
                  <a:schemeClr val="tx1"/>
                </a:solidFill>
              </a:rPr>
              <a:t>and it is through seeking beneficence of his beneficence that the Promised Messiah (on whom be peace) came. It is thus imperative for us to remain connected to him. </a:t>
            </a:r>
            <a:endParaRPr lang="en-GB" dirty="0"/>
          </a:p>
          <a:p>
            <a:pPr algn="ctr">
              <a:defRPr/>
            </a:pPr>
            <a:endParaRPr lang="en-GB" dirty="0">
              <a:solidFill>
                <a:srgbClr val="043A0D"/>
              </a:solidFill>
            </a:endParaRPr>
          </a:p>
        </p:txBody>
      </p:sp>
      <p:sp>
        <p:nvSpPr>
          <p:cNvPr id="5" name="Rounded Rectangle 4"/>
          <p:cNvSpPr/>
          <p:nvPr/>
        </p:nvSpPr>
        <p:spPr>
          <a:xfrm>
            <a:off x="1030406" y="5702491"/>
            <a:ext cx="3124200" cy="648268"/>
          </a:xfrm>
          <a:prstGeom prst="roundRect">
            <a:avLst/>
          </a:prstGeom>
          <a:solidFill>
            <a:srgbClr val="043A0D"/>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smtClean="0"/>
              <a:t>Friday Sermon </a:t>
            </a:r>
          </a:p>
          <a:p>
            <a:pPr algn="ctr"/>
            <a:r>
              <a:rPr lang="en-GB" sz="2000" dirty="0" smtClean="0"/>
              <a:t>May 6</a:t>
            </a:r>
            <a:r>
              <a:rPr lang="en-GB" sz="2000" baseline="30000" dirty="0" smtClean="0"/>
              <a:t>th</a:t>
            </a:r>
            <a:r>
              <a:rPr lang="en-GB" sz="2000" dirty="0" smtClean="0"/>
              <a:t> 2011 </a:t>
            </a:r>
            <a:endParaRPr lang="en-GB" sz="2000" dirty="0"/>
          </a:p>
        </p:txBody>
      </p:sp>
    </p:spTree>
    <p:extLst>
      <p:ext uri="{BB962C8B-B14F-4D97-AF65-F5344CB8AC3E}">
        <p14:creationId xmlns:p14="http://schemas.microsoft.com/office/powerpoint/2010/main" val="12909634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b="1" u="sng" kern="1200" dirty="0" err="1">
                <a:solidFill>
                  <a:schemeClr val="accent2">
                    <a:lumMod val="50000"/>
                  </a:schemeClr>
                </a:solidFill>
                <a:effectLst>
                  <a:outerShdw blurRad="38100" dist="38100" dir="2700000" algn="tl">
                    <a:srgbClr val="000000">
                      <a:alpha val="43137"/>
                    </a:srgbClr>
                  </a:outerShdw>
                </a:effectLst>
              </a:rPr>
              <a:t>Ayatul</a:t>
            </a:r>
            <a:r>
              <a:rPr lang="en-GB" sz="3200" b="1" u="sng" kern="1200" dirty="0">
                <a:solidFill>
                  <a:schemeClr val="accent2">
                    <a:lumMod val="50000"/>
                  </a:schemeClr>
                </a:solidFill>
                <a:effectLst>
                  <a:outerShdw blurRad="38100" dist="38100" dir="2700000" algn="tl">
                    <a:srgbClr val="000000">
                      <a:alpha val="43137"/>
                    </a:srgbClr>
                  </a:outerShdw>
                </a:effectLst>
              </a:rPr>
              <a:t> </a:t>
            </a:r>
            <a:r>
              <a:rPr lang="en-GB" sz="3200" b="1" u="sng" kern="1200" dirty="0" err="1">
                <a:solidFill>
                  <a:schemeClr val="accent2">
                    <a:lumMod val="50000"/>
                  </a:schemeClr>
                </a:solidFill>
                <a:effectLst>
                  <a:outerShdw blurRad="38100" dist="38100" dir="2700000" algn="tl">
                    <a:srgbClr val="000000">
                      <a:alpha val="43137"/>
                    </a:srgbClr>
                  </a:outerShdw>
                </a:effectLst>
              </a:rPr>
              <a:t>Kursi</a:t>
            </a:r>
            <a:r>
              <a:rPr lang="en-GB" sz="3200" b="1" u="sng" kern="1200" dirty="0">
                <a:solidFill>
                  <a:schemeClr val="accent2">
                    <a:lumMod val="50000"/>
                  </a:schemeClr>
                </a:solidFill>
                <a:effectLst>
                  <a:outerShdw blurRad="38100" dist="38100" dir="2700000" algn="tl">
                    <a:srgbClr val="000000">
                      <a:alpha val="43137"/>
                    </a:srgbClr>
                  </a:outerShdw>
                </a:effectLst>
              </a:rPr>
              <a:t> </a:t>
            </a:r>
            <a:endParaRPr lang="en-GB" b="1" u="sng" dirty="0">
              <a:solidFill>
                <a:schemeClr val="accent2">
                  <a:lumMod val="50000"/>
                </a:schemeClr>
              </a:solidFill>
              <a:effectLst>
                <a:outerShdw blurRad="38100" dist="38100" dir="2700000" algn="tl">
                  <a:srgbClr val="000000">
                    <a:alpha val="43137"/>
                  </a:srgbClr>
                </a:outerShdw>
              </a:effectLst>
            </a:endParaRPr>
          </a:p>
        </p:txBody>
      </p:sp>
      <p:pic>
        <p:nvPicPr>
          <p:cNvPr id="1028" name="Picture 4" descr="http://www.alislam.org/quran/search2/verses/002-256a.png"/>
          <p:cNvPicPr>
            <a:picLocks noChangeAspect="1" noChangeArrowheads="1"/>
          </p:cNvPicPr>
          <p:nvPr/>
        </p:nvPicPr>
        <p:blipFill>
          <a:blip r:embed="rId3">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632675" y="1371600"/>
            <a:ext cx="3999829" cy="316564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www.alislam.org/quran/search2/verses/002-256b.png"/>
          <p:cNvPicPr>
            <a:picLocks noChangeAspect="1" noChangeArrowheads="1"/>
          </p:cNvPicPr>
          <p:nvPr/>
        </p:nvPicPr>
        <p:blipFill>
          <a:blip r:embed="rId4">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612203" y="4537241"/>
            <a:ext cx="3989134" cy="18288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862015" y="381000"/>
            <a:ext cx="4114800" cy="5632311"/>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en-GB" sz="2000" dirty="0">
                <a:solidFill>
                  <a:schemeClr val="tx1"/>
                </a:solidFill>
              </a:rPr>
              <a:t>Allah — there is no God but He, the Living, the Self-Subsisting and All-Sustaining. Slumber seizes Him not, nor sleep. To Him belongs whatsoever is in the heavens and whatsoever is in the earth. Who is he that will intercede with Him except by His permission? He knows what is before them and what is behind them; and they encompass nothing of His knowledge except what He pleases. His knowledge extends over the heavens and the earth; and the care of them burdens Him not; and He is the High, the Great.</a:t>
            </a:r>
          </a:p>
          <a:p>
            <a:pPr algn="ctr" rtl="1"/>
            <a:r>
              <a:rPr lang="en-GB" sz="2000" dirty="0" smtClean="0">
                <a:solidFill>
                  <a:schemeClr val="tx1"/>
                </a:solidFill>
              </a:rPr>
              <a:t>Chapter 2: Verse 256</a:t>
            </a:r>
            <a:endParaRPr lang="en-GB" sz="2000" dirty="0">
              <a:solidFill>
                <a:schemeClr val="tx1"/>
              </a:solidFill>
            </a:endParaRPr>
          </a:p>
        </p:txBody>
      </p:sp>
      <p:sp>
        <p:nvSpPr>
          <p:cNvPr id="6" name="Rounded Rectangle 5"/>
          <p:cNvSpPr/>
          <p:nvPr/>
        </p:nvSpPr>
        <p:spPr>
          <a:xfrm>
            <a:off x="4862015" y="6172201"/>
            <a:ext cx="4038600" cy="648268"/>
          </a:xfrm>
          <a:prstGeom prst="roundRect">
            <a:avLst/>
          </a:prstGeom>
          <a:solidFill>
            <a:srgbClr val="043A0D"/>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smtClean="0"/>
              <a:t>Friday Sermon </a:t>
            </a:r>
          </a:p>
          <a:p>
            <a:pPr algn="ctr"/>
            <a:r>
              <a:rPr lang="en-GB" sz="2000" dirty="0" smtClean="0"/>
              <a:t>May 6</a:t>
            </a:r>
            <a:r>
              <a:rPr lang="en-GB" sz="2000" baseline="30000" dirty="0" smtClean="0"/>
              <a:t>th</a:t>
            </a:r>
            <a:r>
              <a:rPr lang="en-GB" sz="2000" dirty="0" smtClean="0"/>
              <a:t> 2011 </a:t>
            </a:r>
            <a:endParaRPr lang="en-GB" sz="2000" dirty="0"/>
          </a:p>
        </p:txBody>
      </p:sp>
    </p:spTree>
    <p:extLst>
      <p:ext uri="{BB962C8B-B14F-4D97-AF65-F5344CB8AC3E}">
        <p14:creationId xmlns:p14="http://schemas.microsoft.com/office/powerpoint/2010/main" val="7236755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lstStyle/>
          <a:p>
            <a:r>
              <a:rPr lang="en-GB" dirty="0" smtClean="0"/>
              <a:t>Shirk makes one closer to Idolaters</a:t>
            </a:r>
            <a:endParaRPr lang="en-GB" dirty="0"/>
          </a:p>
        </p:txBody>
      </p:sp>
      <p:pic>
        <p:nvPicPr>
          <p:cNvPr id="2050" name="Picture 2" descr="http://upload.wikimedia.org/wikipedia/commons/c/c9/Data_durbar_%289%29.JPG"/>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2514600" y="631209"/>
            <a:ext cx="5105400" cy="382905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219200" y="5486400"/>
            <a:ext cx="7086600" cy="1200329"/>
          </a:xfrm>
          <a:prstGeom prst="rect">
            <a:avLst/>
          </a:prstGeom>
        </p:spPr>
        <p:style>
          <a:lnRef idx="0">
            <a:schemeClr val="accent4"/>
          </a:lnRef>
          <a:fillRef idx="3">
            <a:schemeClr val="accent4"/>
          </a:fillRef>
          <a:effectRef idx="3">
            <a:schemeClr val="accent4"/>
          </a:effectRef>
          <a:fontRef idx="minor">
            <a:schemeClr val="lt1"/>
          </a:fontRef>
        </p:style>
        <p:txBody>
          <a:bodyPr wrap="square">
            <a:spAutoFit/>
          </a:bodyPr>
          <a:lstStyle/>
          <a:p>
            <a:pPr algn="ctr"/>
            <a:r>
              <a:rPr lang="en-GB" dirty="0">
                <a:solidFill>
                  <a:schemeClr val="tx1"/>
                </a:solidFill>
              </a:rPr>
              <a:t>While the teaching of Islam focuses on the Oneness of </a:t>
            </a:r>
            <a:r>
              <a:rPr lang="en-GB" dirty="0" smtClean="0">
                <a:solidFill>
                  <a:schemeClr val="tx1"/>
                </a:solidFill>
              </a:rPr>
              <a:t>God, </a:t>
            </a:r>
            <a:r>
              <a:rPr lang="en-GB" dirty="0">
                <a:solidFill>
                  <a:schemeClr val="tx1"/>
                </a:solidFill>
              </a:rPr>
              <a:t>unfortunately many </a:t>
            </a:r>
            <a:r>
              <a:rPr lang="en-GB" dirty="0" smtClean="0">
                <a:solidFill>
                  <a:schemeClr val="tx1"/>
                </a:solidFill>
              </a:rPr>
              <a:t>Muslims are </a:t>
            </a:r>
            <a:r>
              <a:rPr lang="en-GB" dirty="0">
                <a:solidFill>
                  <a:schemeClr val="tx1"/>
                </a:solidFill>
              </a:rPr>
              <a:t>embroiled in </a:t>
            </a:r>
            <a:r>
              <a:rPr lang="en-GB" i="1" dirty="0">
                <a:solidFill>
                  <a:schemeClr val="tx1"/>
                </a:solidFill>
              </a:rPr>
              <a:t>shirk</a:t>
            </a:r>
            <a:r>
              <a:rPr lang="en-GB" dirty="0">
                <a:solidFill>
                  <a:schemeClr val="tx1"/>
                </a:solidFill>
              </a:rPr>
              <a:t> (associating partners with God). At times the extent of their involvement in </a:t>
            </a:r>
            <a:r>
              <a:rPr lang="en-GB" i="1" dirty="0">
                <a:solidFill>
                  <a:schemeClr val="tx1"/>
                </a:solidFill>
              </a:rPr>
              <a:t>shirk</a:t>
            </a:r>
            <a:r>
              <a:rPr lang="en-GB" dirty="0">
                <a:solidFill>
                  <a:schemeClr val="tx1"/>
                </a:solidFill>
              </a:rPr>
              <a:t> makes them closer to idolaters</a:t>
            </a:r>
          </a:p>
        </p:txBody>
      </p:sp>
      <p:sp>
        <p:nvSpPr>
          <p:cNvPr id="4" name="Flowchart: Sequential Access Storage 3"/>
          <p:cNvSpPr/>
          <p:nvPr/>
        </p:nvSpPr>
        <p:spPr>
          <a:xfrm>
            <a:off x="228600" y="304800"/>
            <a:ext cx="3200400" cy="2077403"/>
          </a:xfrm>
          <a:prstGeom prst="flowChartMagneticTape">
            <a:avLst/>
          </a:prstGeom>
        </p:spPr>
        <p:style>
          <a:lnRef idx="1">
            <a:schemeClr val="accent3"/>
          </a:lnRef>
          <a:fillRef idx="3">
            <a:schemeClr val="accent3"/>
          </a:fillRef>
          <a:effectRef idx="2">
            <a:schemeClr val="accent3"/>
          </a:effectRef>
          <a:fontRef idx="minor">
            <a:schemeClr val="lt1"/>
          </a:fontRef>
        </p:style>
        <p:txBody>
          <a:bodyPr wrap="square">
            <a:spAutoFit/>
          </a:bodyPr>
          <a:lstStyle/>
          <a:p>
            <a:pPr algn="ctr"/>
            <a:r>
              <a:rPr lang="en-GB" dirty="0"/>
              <a:t>W</a:t>
            </a:r>
            <a:r>
              <a:rPr lang="en-GB" dirty="0" smtClean="0"/>
              <a:t>omen </a:t>
            </a:r>
            <a:r>
              <a:rPr lang="en-GB" dirty="0"/>
              <a:t>maintain that they have been blessed with child through the help of a dead saint</a:t>
            </a:r>
          </a:p>
        </p:txBody>
      </p:sp>
      <p:sp>
        <p:nvSpPr>
          <p:cNvPr id="6" name="Rounded Rectangle 5"/>
          <p:cNvSpPr/>
          <p:nvPr/>
        </p:nvSpPr>
        <p:spPr>
          <a:xfrm>
            <a:off x="321859" y="4460259"/>
            <a:ext cx="2088107" cy="648268"/>
          </a:xfrm>
          <a:prstGeom prst="roundRect">
            <a:avLst/>
          </a:prstGeom>
          <a:solidFill>
            <a:srgbClr val="043A0D"/>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smtClean="0"/>
              <a:t>Friday Sermon </a:t>
            </a:r>
          </a:p>
          <a:p>
            <a:pPr algn="ctr"/>
            <a:r>
              <a:rPr lang="en-GB" sz="2000" dirty="0" smtClean="0"/>
              <a:t>May 6</a:t>
            </a:r>
            <a:r>
              <a:rPr lang="en-GB" sz="2000" baseline="30000" dirty="0" smtClean="0"/>
              <a:t>th</a:t>
            </a:r>
            <a:r>
              <a:rPr lang="en-GB" sz="2000" dirty="0" smtClean="0"/>
              <a:t> 2011 </a:t>
            </a:r>
            <a:endParaRPr lang="en-GB" sz="2000" dirty="0"/>
          </a:p>
        </p:txBody>
      </p:sp>
    </p:spTree>
    <p:extLst>
      <p:ext uri="{BB962C8B-B14F-4D97-AF65-F5344CB8AC3E}">
        <p14:creationId xmlns:p14="http://schemas.microsoft.com/office/powerpoint/2010/main" val="18355453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8686800" cy="914400"/>
          </a:xfrm>
        </p:spPr>
        <p:txBody>
          <a:bodyPr/>
          <a:lstStyle/>
          <a:p>
            <a:pPr lvl="0" algn="ctr"/>
            <a:r>
              <a:rPr lang="en-GB" sz="2400" dirty="0"/>
              <a:t/>
            </a:r>
            <a:br>
              <a:rPr lang="en-GB" sz="2400" dirty="0"/>
            </a:br>
            <a:endParaRPr lang="en-GB" sz="2400" dirty="0"/>
          </a:p>
        </p:txBody>
      </p:sp>
      <p:sp>
        <p:nvSpPr>
          <p:cNvPr id="3" name="Double Wave 2"/>
          <p:cNvSpPr/>
          <p:nvPr/>
        </p:nvSpPr>
        <p:spPr>
          <a:xfrm>
            <a:off x="661886" y="5257800"/>
            <a:ext cx="8125027" cy="1349633"/>
          </a:xfrm>
          <a:prstGeom prst="doubleWave">
            <a:avLst/>
          </a:prstGeom>
        </p:spPr>
        <p:style>
          <a:lnRef idx="0">
            <a:schemeClr val="accent4"/>
          </a:lnRef>
          <a:fillRef idx="3">
            <a:schemeClr val="accent4"/>
          </a:fillRef>
          <a:effectRef idx="3">
            <a:schemeClr val="accent4"/>
          </a:effectRef>
          <a:fontRef idx="minor">
            <a:schemeClr val="lt1"/>
          </a:fontRef>
        </p:style>
        <p:txBody>
          <a:bodyPr wrap="square">
            <a:spAutoFit/>
          </a:bodyPr>
          <a:lstStyle/>
          <a:p>
            <a:pPr algn="ctr" eaLnBrk="0" hangingPunct="0">
              <a:spcBef>
                <a:spcPct val="30000"/>
              </a:spcBef>
              <a:defRPr/>
            </a:pPr>
            <a:r>
              <a:rPr lang="en-GB" sz="2000" dirty="0">
                <a:solidFill>
                  <a:schemeClr val="tx1"/>
                </a:solidFill>
              </a:rPr>
              <a:t>It has been recently said about the previous Pope, John Paul II that owing to a miracle healing of a woman he had reached the station of intercession with God, while in Paradise. </a:t>
            </a:r>
            <a:endParaRPr lang="en-GB" sz="2000" b="1" dirty="0">
              <a:solidFill>
                <a:schemeClr val="tx1"/>
              </a:solidFill>
            </a:endParaRPr>
          </a:p>
        </p:txBody>
      </p:sp>
      <p:sp>
        <p:nvSpPr>
          <p:cNvPr id="7" name="Rounded Rectangular Callout 6"/>
          <p:cNvSpPr/>
          <p:nvPr/>
        </p:nvSpPr>
        <p:spPr>
          <a:xfrm rot="20173823">
            <a:off x="209496" y="2008472"/>
            <a:ext cx="4580071" cy="1896206"/>
          </a:xfrm>
          <a:prstGeom prst="wedgeRoundRectCallout">
            <a:avLst>
              <a:gd name="adj1" fmla="val 30707"/>
              <a:gd name="adj2" fmla="val 117328"/>
              <a:gd name="adj3" fmla="val 16667"/>
            </a:avLst>
          </a:prstGeom>
          <a:solidFill>
            <a:schemeClr val="accent3">
              <a:lumMod val="60000"/>
              <a:lumOff val="40000"/>
            </a:schemeClr>
          </a:solidFill>
          <a:ln>
            <a:solidFill>
              <a:schemeClr val="bg1"/>
            </a:solidFill>
          </a:ln>
        </p:spPr>
        <p:style>
          <a:lnRef idx="0">
            <a:schemeClr val="accent3"/>
          </a:lnRef>
          <a:fillRef idx="3">
            <a:schemeClr val="accent3"/>
          </a:fillRef>
          <a:effectRef idx="3">
            <a:schemeClr val="accent3"/>
          </a:effectRef>
          <a:fontRef idx="minor">
            <a:schemeClr val="lt1"/>
          </a:fontRef>
        </p:style>
        <p:txBody>
          <a:bodyPr rtlCol="0" anchor="ctr"/>
          <a:lstStyle/>
          <a:p>
            <a:pPr algn="ctr"/>
            <a:r>
              <a:rPr lang="en-GB" sz="2000" dirty="0">
                <a:solidFill>
                  <a:schemeClr val="tx1"/>
                </a:solidFill>
              </a:rPr>
              <a:t>Hudhur </a:t>
            </a:r>
            <a:r>
              <a:rPr lang="en-GB" sz="2000" dirty="0" smtClean="0">
                <a:solidFill>
                  <a:schemeClr val="tx1"/>
                </a:solidFill>
              </a:rPr>
              <a:t>(aba) said</a:t>
            </a:r>
            <a:r>
              <a:rPr lang="en-GB" sz="2000" dirty="0">
                <a:solidFill>
                  <a:schemeClr val="tx1"/>
                </a:solidFill>
              </a:rPr>
              <a:t>, these are </a:t>
            </a:r>
            <a:r>
              <a:rPr lang="en-GB" sz="2000" dirty="0" smtClean="0">
                <a:solidFill>
                  <a:schemeClr val="tx1"/>
                </a:solidFill>
              </a:rPr>
              <a:t>the viewpoints of Christians, </a:t>
            </a:r>
            <a:r>
              <a:rPr lang="en-GB" sz="2000" dirty="0">
                <a:solidFill>
                  <a:schemeClr val="tx1"/>
                </a:solidFill>
              </a:rPr>
              <a:t>whereas the reality is that their teaching is contrary to the teaching of Jesus and is based on </a:t>
            </a:r>
            <a:r>
              <a:rPr lang="en-GB" sz="2000" b="1" i="1" dirty="0">
                <a:solidFill>
                  <a:schemeClr val="tx1"/>
                </a:solidFill>
              </a:rPr>
              <a:t>shirk</a:t>
            </a:r>
            <a:r>
              <a:rPr lang="en-GB" sz="2000" dirty="0">
                <a:solidFill>
                  <a:schemeClr val="tx1"/>
                </a:solidFill>
              </a:rPr>
              <a:t>.</a:t>
            </a:r>
            <a:endParaRPr lang="en-GB" sz="2000" b="1" dirty="0">
              <a:solidFill>
                <a:schemeClr val="bg1"/>
              </a:solidFill>
            </a:endParaRPr>
          </a:p>
        </p:txBody>
      </p:sp>
      <p:sp>
        <p:nvSpPr>
          <p:cNvPr id="8" name="Rectangle 7"/>
          <p:cNvSpPr/>
          <p:nvPr/>
        </p:nvSpPr>
        <p:spPr>
          <a:xfrm>
            <a:off x="4759657" y="3124200"/>
            <a:ext cx="4267200" cy="1938992"/>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en-GB" sz="2000" dirty="0">
                <a:solidFill>
                  <a:schemeClr val="tx1"/>
                </a:solidFill>
              </a:rPr>
              <a:t>Christianity claims that through the atoning death of Jesus (on whom be peace) his followers are ‘reconciled’ to God. Some saints are also thought to be means of intercession. </a:t>
            </a:r>
          </a:p>
        </p:txBody>
      </p:sp>
      <p:sp>
        <p:nvSpPr>
          <p:cNvPr id="10" name="Rounded Rectangle 9"/>
          <p:cNvSpPr/>
          <p:nvPr/>
        </p:nvSpPr>
        <p:spPr>
          <a:xfrm>
            <a:off x="5943600" y="1752600"/>
            <a:ext cx="2514600" cy="648268"/>
          </a:xfrm>
          <a:prstGeom prst="roundRect">
            <a:avLst/>
          </a:prstGeom>
          <a:solidFill>
            <a:srgbClr val="043A0D"/>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smtClean="0"/>
              <a:t>Friday Sermon </a:t>
            </a:r>
          </a:p>
          <a:p>
            <a:pPr algn="ctr"/>
            <a:r>
              <a:rPr lang="en-GB" sz="2000" dirty="0" smtClean="0"/>
              <a:t>May 6</a:t>
            </a:r>
            <a:r>
              <a:rPr lang="en-GB" sz="2000" baseline="30000" dirty="0" smtClean="0"/>
              <a:t>th</a:t>
            </a:r>
            <a:r>
              <a:rPr lang="en-GB" sz="2000" dirty="0" smtClean="0"/>
              <a:t> 2011 </a:t>
            </a:r>
            <a:endParaRPr lang="en-GB" sz="2000" dirty="0"/>
          </a:p>
        </p:txBody>
      </p:sp>
      <p:sp>
        <p:nvSpPr>
          <p:cNvPr id="4" name="Rectangle 3"/>
          <p:cNvSpPr/>
          <p:nvPr/>
        </p:nvSpPr>
        <p:spPr>
          <a:xfrm>
            <a:off x="533400" y="381000"/>
            <a:ext cx="6934200" cy="7848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b="1" u="sng" dirty="0" smtClean="0">
                <a:solidFill>
                  <a:srgbClr val="043A0D"/>
                </a:solidFill>
                <a:effectLst>
                  <a:outerShdw blurRad="38100" dist="38100" dir="2700000" algn="tl">
                    <a:srgbClr val="000000">
                      <a:alpha val="43137"/>
                    </a:srgbClr>
                  </a:outerShdw>
                </a:effectLst>
              </a:rPr>
              <a:t>Teachings of Christianity</a:t>
            </a:r>
            <a:endParaRPr lang="en-GB" sz="2800" b="1" u="sng" dirty="0">
              <a:solidFill>
                <a:srgbClr val="043A0D"/>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545690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eaLnBrk="1" hangingPunct="1">
              <a:defRPr/>
            </a:pPr>
            <a:r>
              <a:rPr lang="en-GB" sz="3600" b="1" u="sng" dirty="0" smtClean="0">
                <a:solidFill>
                  <a:schemeClr val="accent2">
                    <a:lumMod val="50000"/>
                  </a:schemeClr>
                </a:solidFill>
                <a:effectLst>
                  <a:outerShdw blurRad="38100" dist="38100" dir="2700000" algn="tl">
                    <a:srgbClr val="000000">
                      <a:alpha val="43137"/>
                    </a:srgbClr>
                  </a:outerShdw>
                </a:effectLst>
              </a:rPr>
              <a:t>Huzur (aba) said </a:t>
            </a:r>
            <a:endParaRPr lang="en-GB" sz="3600" b="1" u="sng" dirty="0">
              <a:solidFill>
                <a:schemeClr val="accent2">
                  <a:lumMod val="50000"/>
                </a:schemeClr>
              </a:solidFill>
              <a:effectLst>
                <a:outerShdw blurRad="38100" dist="38100" dir="2700000" algn="tl">
                  <a:srgbClr val="000000">
                    <a:alpha val="43137"/>
                  </a:srgbClr>
                </a:outerShdw>
              </a:effectLst>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128249337"/>
              </p:ext>
            </p:extLst>
          </p:nvPr>
        </p:nvGraphicFramePr>
        <p:xfrm>
          <a:off x="457200" y="1143000"/>
          <a:ext cx="8458200" cy="5486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ounded Rectangle 3"/>
          <p:cNvSpPr/>
          <p:nvPr/>
        </p:nvSpPr>
        <p:spPr>
          <a:xfrm>
            <a:off x="152400" y="6161966"/>
            <a:ext cx="4267200" cy="648268"/>
          </a:xfrm>
          <a:prstGeom prst="roundRect">
            <a:avLst/>
          </a:prstGeom>
          <a:solidFill>
            <a:srgbClr val="043A0D"/>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smtClean="0"/>
              <a:t>Friday Sermon, May 6</a:t>
            </a:r>
            <a:r>
              <a:rPr lang="en-GB" sz="2000" baseline="30000" dirty="0" smtClean="0"/>
              <a:t>th</a:t>
            </a:r>
            <a:r>
              <a:rPr lang="en-GB" sz="2000" dirty="0" smtClean="0"/>
              <a:t> 2011 </a:t>
            </a:r>
            <a:endParaRPr lang="en-GB" sz="20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GB" sz="2800" b="1" u="sng" dirty="0" smtClean="0">
                <a:effectLst>
                  <a:outerShdw blurRad="38100" dist="38100" dir="2700000" algn="tl">
                    <a:srgbClr val="000000">
                      <a:alpha val="43137"/>
                    </a:srgbClr>
                  </a:outerShdw>
                </a:effectLst>
              </a:rPr>
              <a:t>Jesus did not claim of Divinity</a:t>
            </a:r>
          </a:p>
        </p:txBody>
      </p:sp>
      <p:sp>
        <p:nvSpPr>
          <p:cNvPr id="4" name="Content Placeholder 3"/>
          <p:cNvSpPr>
            <a:spLocks noGrp="1"/>
          </p:cNvSpPr>
          <p:nvPr>
            <p:ph idx="1"/>
          </p:nvPr>
        </p:nvSpPr>
        <p:spPr>
          <a:xfrm>
            <a:off x="5334000" y="982070"/>
            <a:ext cx="3449472" cy="5277134"/>
          </a:xfrm>
          <a:prstGeom prst="verticalScroll">
            <a:avLst/>
          </a:prstGeom>
          <a:solidFill>
            <a:srgbClr val="043A0D"/>
          </a:solidFill>
          <a:ln>
            <a:solidFill>
              <a:srgbClr val="92D050"/>
            </a:solidFill>
          </a:ln>
        </p:spPr>
        <p:style>
          <a:lnRef idx="0">
            <a:schemeClr val="accent2"/>
          </a:lnRef>
          <a:fillRef idx="3">
            <a:schemeClr val="accent2"/>
          </a:fillRef>
          <a:effectRef idx="3">
            <a:schemeClr val="accent2"/>
          </a:effectRef>
          <a:fontRef idx="minor">
            <a:schemeClr val="lt1"/>
          </a:fontRef>
        </p:style>
        <p:txBody>
          <a:bodyPr anchor="ctr"/>
          <a:lstStyle/>
          <a:p>
            <a:pPr marL="0" indent="0" algn="ctr" fontAlgn="auto">
              <a:spcBef>
                <a:spcPts val="0"/>
              </a:spcBef>
              <a:spcAft>
                <a:spcPts val="0"/>
              </a:spcAft>
              <a:buNone/>
              <a:defRPr/>
            </a:pPr>
            <a:r>
              <a:rPr lang="en-GB" kern="1200" dirty="0">
                <a:solidFill>
                  <a:schemeClr val="bg1"/>
                </a:solidFill>
              </a:rPr>
              <a:t> </a:t>
            </a:r>
            <a:r>
              <a:rPr lang="en-GB" kern="1200" dirty="0" smtClean="0">
                <a:solidFill>
                  <a:schemeClr val="bg1"/>
                </a:solidFill>
                <a:latin typeface="Berlin Sans FB" pitchFamily="34" charset="0"/>
              </a:rPr>
              <a:t>For </a:t>
            </a:r>
            <a:r>
              <a:rPr lang="en-GB" kern="1200" dirty="0">
                <a:solidFill>
                  <a:schemeClr val="bg1"/>
                </a:solidFill>
                <a:latin typeface="Berlin Sans FB" pitchFamily="34" charset="0"/>
              </a:rPr>
              <a:t>Jesus to be crucified for his followers and for the sins of his followers to be imputed to him is a meaningless creed that is far-removed from reason. </a:t>
            </a:r>
            <a:endParaRPr lang="en-GB" kern="1200" dirty="0" smtClean="0">
              <a:solidFill>
                <a:schemeClr val="bg1"/>
              </a:solidFill>
              <a:latin typeface="Berlin Sans FB" pitchFamily="34" charset="0"/>
            </a:endParaRPr>
          </a:p>
          <a:p>
            <a:pPr marL="0" indent="0" algn="ctr" fontAlgn="auto">
              <a:spcBef>
                <a:spcPts val="0"/>
              </a:spcBef>
              <a:spcAft>
                <a:spcPts val="0"/>
              </a:spcAft>
              <a:buNone/>
              <a:defRPr/>
            </a:pPr>
            <a:endParaRPr lang="en-GB" kern="1200" dirty="0">
              <a:solidFill>
                <a:schemeClr val="bg1"/>
              </a:solidFill>
              <a:latin typeface="Berlin Sans FB" pitchFamily="34" charset="0"/>
            </a:endParaRPr>
          </a:p>
          <a:p>
            <a:pPr marL="0" indent="0" algn="ctr" fontAlgn="auto">
              <a:spcBef>
                <a:spcPts val="0"/>
              </a:spcBef>
              <a:spcAft>
                <a:spcPts val="0"/>
              </a:spcAft>
              <a:buNone/>
              <a:defRPr/>
            </a:pPr>
            <a:r>
              <a:rPr lang="en-GB" kern="1200" dirty="0" smtClean="0">
                <a:solidFill>
                  <a:schemeClr val="bg1"/>
                </a:solidFill>
                <a:latin typeface="Berlin Sans FB" pitchFamily="34" charset="0"/>
              </a:rPr>
              <a:t>It </a:t>
            </a:r>
            <a:r>
              <a:rPr lang="en-GB" kern="1200" dirty="0">
                <a:solidFill>
                  <a:schemeClr val="bg1"/>
                </a:solidFill>
                <a:latin typeface="Berlin Sans FB" pitchFamily="34" charset="0"/>
              </a:rPr>
              <a:t>is beyond the Divine attributes of fairness and justice that the punishment of the sin of someone should be given to another. In short, this creed is a collection of errors</a:t>
            </a:r>
            <a:r>
              <a:rPr lang="en-GB" kern="1200" dirty="0" smtClean="0">
                <a:solidFill>
                  <a:schemeClr val="bg1"/>
                </a:solidFill>
                <a:latin typeface="Berlin Sans FB" pitchFamily="34" charset="0"/>
              </a:rPr>
              <a:t>’.</a:t>
            </a:r>
            <a:endParaRPr lang="en-GB" dirty="0">
              <a:solidFill>
                <a:schemeClr val="bg1"/>
              </a:solidFill>
              <a:latin typeface="Berlin Sans FB" pitchFamily="34" charset="0"/>
            </a:endParaRPr>
          </a:p>
        </p:txBody>
      </p:sp>
      <p:sp>
        <p:nvSpPr>
          <p:cNvPr id="5" name="Content Placeholder 3"/>
          <p:cNvSpPr txBox="1">
            <a:spLocks/>
          </p:cNvSpPr>
          <p:nvPr/>
        </p:nvSpPr>
        <p:spPr bwMode="auto">
          <a:xfrm>
            <a:off x="609600" y="1448936"/>
            <a:ext cx="3505200" cy="4494663"/>
          </a:xfrm>
          <a:prstGeom prst="verticalScroll">
            <a:avLst/>
          </a:prstGeom>
          <a:ln>
            <a:solidFill>
              <a:schemeClr val="tx1"/>
            </a:solidFill>
            <a:headEnd/>
            <a:tailEnd/>
          </a:ln>
        </p:spPr>
        <p:style>
          <a:lnRef idx="0">
            <a:schemeClr val="accent4"/>
          </a:lnRef>
          <a:fillRef idx="3">
            <a:schemeClr val="accent4"/>
          </a:fillRef>
          <a:effectRef idx="3">
            <a:schemeClr val="accent4"/>
          </a:effectRef>
          <a:fontRef idx="minor">
            <a:schemeClr val="lt1"/>
          </a:fontRef>
        </p:style>
        <p:txBody>
          <a:bodyPr vert="horz" wrap="square" lIns="0" tIns="45720" rIns="0" bIns="45720" numCol="1" anchor="ctr" anchorCtr="0" compatLnSpc="1">
            <a:prstTxWarp prst="textNoShape">
              <a:avLst/>
            </a:prstTxWarp>
          </a:bodyPr>
          <a:lstStyle>
            <a:lvl1pPr marL="228600" indent="-228600" algn="l" rtl="0" eaLnBrk="0" fontAlgn="base" hangingPunct="0">
              <a:lnSpc>
                <a:spcPct val="100000"/>
              </a:lnSpc>
              <a:spcBef>
                <a:spcPts val="1080"/>
              </a:spcBef>
              <a:spcAft>
                <a:spcPct val="0"/>
              </a:spcAft>
              <a:buClr>
                <a:srgbClr val="557EB9"/>
              </a:buClr>
              <a:buFont typeface="Arial" pitchFamily="34" charset="0"/>
              <a:buChar char="•"/>
              <a:defRPr sz="1800">
                <a:solidFill>
                  <a:schemeClr val="accent2">
                    <a:lumMod val="50000"/>
                  </a:schemeClr>
                </a:solidFill>
                <a:latin typeface="+mn-lt"/>
                <a:ea typeface="+mn-ea"/>
                <a:cs typeface="+mn-cs"/>
              </a:defRPr>
            </a:lvl1pPr>
            <a:lvl2pPr marL="569913" indent="-225425" algn="l" rtl="0" eaLnBrk="0" fontAlgn="base" hangingPunct="0">
              <a:spcBef>
                <a:spcPts val="480"/>
              </a:spcBef>
              <a:spcAft>
                <a:spcPct val="0"/>
              </a:spcAft>
              <a:buClr>
                <a:srgbClr val="557EB9"/>
              </a:buClr>
              <a:buFont typeface="Arial" pitchFamily="34" charset="0"/>
              <a:buChar char="–"/>
              <a:defRPr sz="1400">
                <a:solidFill>
                  <a:schemeClr val="accent2">
                    <a:lumMod val="50000"/>
                  </a:schemeClr>
                </a:solidFill>
                <a:latin typeface="+mn-lt"/>
                <a:ea typeface="+mn-ea"/>
                <a:cs typeface="+mn-cs"/>
              </a:defRPr>
            </a:lvl2pPr>
            <a:lvl3pPr marL="854075" indent="-163513" algn="l" rtl="0" eaLnBrk="0" fontAlgn="base" hangingPunct="0">
              <a:lnSpc>
                <a:spcPct val="100000"/>
              </a:lnSpc>
              <a:spcBef>
                <a:spcPts val="420"/>
              </a:spcBef>
              <a:spcAft>
                <a:spcPct val="0"/>
              </a:spcAft>
              <a:buClr>
                <a:srgbClr val="557EB9"/>
              </a:buClr>
              <a:buFont typeface="Arial" pitchFamily="34" charset="0"/>
              <a:buChar char="&gt;"/>
              <a:defRPr sz="1200" baseline="0">
                <a:solidFill>
                  <a:schemeClr val="accent2">
                    <a:lumMod val="50000"/>
                  </a:schemeClr>
                </a:solidFill>
                <a:latin typeface="+mn-lt"/>
                <a:ea typeface="+mn-ea"/>
                <a:cs typeface="+mn-cs"/>
              </a:defRPr>
            </a:lvl3pPr>
            <a:lvl4pPr marL="1087438" indent="-173038" algn="l" rtl="0" eaLnBrk="0" fontAlgn="base" hangingPunct="0">
              <a:lnSpc>
                <a:spcPct val="100000"/>
              </a:lnSpc>
              <a:spcBef>
                <a:spcPts val="140"/>
              </a:spcBef>
              <a:spcAft>
                <a:spcPct val="0"/>
              </a:spcAft>
              <a:buClr>
                <a:srgbClr val="557EB9"/>
              </a:buClr>
              <a:buFont typeface="Arial" pitchFamily="34" charset="0"/>
              <a:buChar char="&gt;"/>
              <a:defRPr sz="1000">
                <a:solidFill>
                  <a:schemeClr val="accent2">
                    <a:lumMod val="50000"/>
                  </a:schemeClr>
                </a:solidFill>
                <a:latin typeface="+mn-lt"/>
                <a:ea typeface="+mn-ea"/>
                <a:cs typeface="+mn-cs"/>
              </a:defRPr>
            </a:lvl4pPr>
            <a:lvl5pPr marL="1311275" indent="-163513" algn="l" rtl="0" eaLnBrk="0" fontAlgn="base" hangingPunct="0">
              <a:lnSpc>
                <a:spcPct val="100000"/>
              </a:lnSpc>
              <a:spcBef>
                <a:spcPts val="125"/>
              </a:spcBef>
              <a:spcAft>
                <a:spcPct val="0"/>
              </a:spcAft>
              <a:buClr>
                <a:srgbClr val="557EB9"/>
              </a:buClr>
              <a:buFont typeface="Arial" pitchFamily="34" charset="0"/>
              <a:buChar char="&gt;"/>
              <a:defRPr sz="1000" baseline="0">
                <a:solidFill>
                  <a:schemeClr val="accent2">
                    <a:lumMod val="50000"/>
                  </a:schemeClr>
                </a:solidFill>
                <a:latin typeface="+mn-lt"/>
                <a:ea typeface="+mn-ea"/>
                <a:cs typeface="+mn-cs"/>
              </a:defRPr>
            </a:lvl5pPr>
            <a:lvl6pPr marL="1543050" indent="-228600" algn="l" rtl="0" eaLnBrk="1" fontAlgn="base" hangingPunct="1">
              <a:lnSpc>
                <a:spcPct val="105000"/>
              </a:lnSpc>
              <a:spcBef>
                <a:spcPct val="25000"/>
              </a:spcBef>
              <a:spcAft>
                <a:spcPct val="0"/>
              </a:spcAft>
              <a:buClr>
                <a:schemeClr val="tx1"/>
              </a:buClr>
              <a:buFont typeface="Times" pitchFamily="18" charset="0"/>
              <a:buChar char="&gt;"/>
              <a:defRPr sz="1200">
                <a:solidFill>
                  <a:schemeClr val="lt1"/>
                </a:solidFill>
                <a:latin typeface="+mn-lt"/>
                <a:ea typeface="+mn-ea"/>
                <a:cs typeface="+mn-cs"/>
              </a:defRPr>
            </a:lvl6pPr>
            <a:lvl7pPr marL="2000250" indent="-228600" algn="l" rtl="0" eaLnBrk="1" fontAlgn="base" hangingPunct="1">
              <a:lnSpc>
                <a:spcPct val="105000"/>
              </a:lnSpc>
              <a:spcBef>
                <a:spcPct val="25000"/>
              </a:spcBef>
              <a:spcAft>
                <a:spcPct val="0"/>
              </a:spcAft>
              <a:buClr>
                <a:schemeClr val="tx1"/>
              </a:buClr>
              <a:buFont typeface="Times" pitchFamily="18" charset="0"/>
              <a:buChar char="&gt;"/>
              <a:defRPr sz="1200">
                <a:solidFill>
                  <a:schemeClr val="lt1"/>
                </a:solidFill>
                <a:latin typeface="+mn-lt"/>
                <a:ea typeface="+mn-ea"/>
                <a:cs typeface="+mn-cs"/>
              </a:defRPr>
            </a:lvl7pPr>
            <a:lvl8pPr marL="2457450" indent="-228600" algn="l" rtl="0" eaLnBrk="1" fontAlgn="base" hangingPunct="1">
              <a:lnSpc>
                <a:spcPct val="105000"/>
              </a:lnSpc>
              <a:spcBef>
                <a:spcPct val="25000"/>
              </a:spcBef>
              <a:spcAft>
                <a:spcPct val="0"/>
              </a:spcAft>
              <a:buClr>
                <a:schemeClr val="tx1"/>
              </a:buClr>
              <a:buFont typeface="Times" pitchFamily="18" charset="0"/>
              <a:buChar char="&gt;"/>
              <a:defRPr sz="1200">
                <a:solidFill>
                  <a:schemeClr val="lt1"/>
                </a:solidFill>
                <a:latin typeface="+mn-lt"/>
                <a:ea typeface="+mn-ea"/>
                <a:cs typeface="+mn-cs"/>
              </a:defRPr>
            </a:lvl8pPr>
            <a:lvl9pPr marL="2914650" indent="-228600" algn="l" rtl="0" eaLnBrk="1" fontAlgn="base" hangingPunct="1">
              <a:lnSpc>
                <a:spcPct val="105000"/>
              </a:lnSpc>
              <a:spcBef>
                <a:spcPct val="25000"/>
              </a:spcBef>
              <a:spcAft>
                <a:spcPct val="0"/>
              </a:spcAft>
              <a:buClr>
                <a:schemeClr val="tx1"/>
              </a:buClr>
              <a:buFont typeface="Times" pitchFamily="18" charset="0"/>
              <a:buChar char="&gt;"/>
              <a:defRPr sz="1200">
                <a:solidFill>
                  <a:schemeClr val="lt1"/>
                </a:solidFill>
                <a:latin typeface="+mn-lt"/>
                <a:ea typeface="+mn-ea"/>
                <a:cs typeface="+mn-cs"/>
              </a:defRPr>
            </a:lvl9pPr>
          </a:lstStyle>
          <a:p>
            <a:pPr marL="0" indent="0" algn="ctr" fontAlgn="auto">
              <a:spcBef>
                <a:spcPts val="0"/>
              </a:spcBef>
              <a:spcAft>
                <a:spcPts val="0"/>
              </a:spcAft>
              <a:buNone/>
              <a:defRPr/>
            </a:pPr>
            <a:r>
              <a:rPr lang="en-GB" dirty="0">
                <a:solidFill>
                  <a:schemeClr val="tx1"/>
                </a:solidFill>
                <a:latin typeface="Berlin Sans FB" pitchFamily="34" charset="0"/>
              </a:rPr>
              <a:t>The Promised Messiah (on whom be peace) informs us: </a:t>
            </a:r>
            <a:endParaRPr lang="en-GB" dirty="0" smtClean="0">
              <a:solidFill>
                <a:schemeClr val="tx1"/>
              </a:solidFill>
              <a:latin typeface="Berlin Sans FB" pitchFamily="34" charset="0"/>
            </a:endParaRPr>
          </a:p>
          <a:p>
            <a:pPr marL="0" indent="0" algn="ctr" fontAlgn="auto">
              <a:spcBef>
                <a:spcPts val="0"/>
              </a:spcBef>
              <a:spcAft>
                <a:spcPts val="0"/>
              </a:spcAft>
              <a:buNone/>
              <a:defRPr/>
            </a:pPr>
            <a:endParaRPr lang="en-GB" dirty="0">
              <a:solidFill>
                <a:schemeClr val="tx1"/>
              </a:solidFill>
              <a:latin typeface="Berlin Sans FB" pitchFamily="34" charset="0"/>
            </a:endParaRPr>
          </a:p>
          <a:p>
            <a:pPr marL="0" indent="0" algn="ctr" fontAlgn="auto">
              <a:spcBef>
                <a:spcPts val="0"/>
              </a:spcBef>
              <a:spcAft>
                <a:spcPts val="0"/>
              </a:spcAft>
              <a:buNone/>
              <a:defRPr/>
            </a:pPr>
            <a:r>
              <a:rPr lang="en-GB" dirty="0" smtClean="0">
                <a:solidFill>
                  <a:schemeClr val="tx1"/>
                </a:solidFill>
                <a:latin typeface="Berlin Sans FB" pitchFamily="34" charset="0"/>
              </a:rPr>
              <a:t>‘</a:t>
            </a:r>
            <a:r>
              <a:rPr lang="en-GB" dirty="0">
                <a:solidFill>
                  <a:schemeClr val="tx1"/>
                </a:solidFill>
                <a:latin typeface="Berlin Sans FB" pitchFamily="34" charset="0"/>
              </a:rPr>
              <a:t>Remember, it is wholly calumnious to ascribe divinity to Jesus (on whom be peace). He certainly did not make any such claim. Whatever he said as regards himself did not go beyond intercession</a:t>
            </a:r>
            <a:r>
              <a:rPr lang="en-GB" dirty="0" smtClean="0">
                <a:solidFill>
                  <a:schemeClr val="tx1"/>
                </a:solidFill>
                <a:latin typeface="Berlin Sans FB" pitchFamily="34" charset="0"/>
              </a:rPr>
              <a:t>.</a:t>
            </a:r>
            <a:endParaRPr lang="en-GB" dirty="0">
              <a:solidFill>
                <a:schemeClr val="tx1"/>
              </a:solidFill>
              <a:latin typeface="Berlin Sans FB" pitchFamily="34" charset="0"/>
            </a:endParaRPr>
          </a:p>
        </p:txBody>
      </p:sp>
      <p:sp>
        <p:nvSpPr>
          <p:cNvPr id="6" name="Rounded Rectangle 5"/>
          <p:cNvSpPr/>
          <p:nvPr/>
        </p:nvSpPr>
        <p:spPr>
          <a:xfrm>
            <a:off x="697742" y="6096000"/>
            <a:ext cx="3188458" cy="648268"/>
          </a:xfrm>
          <a:prstGeom prst="roundRect">
            <a:avLst/>
          </a:prstGeom>
          <a:solidFill>
            <a:srgbClr val="043A0D"/>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smtClean="0"/>
              <a:t>Friday Sermon </a:t>
            </a:r>
          </a:p>
          <a:p>
            <a:pPr algn="ctr"/>
            <a:r>
              <a:rPr lang="en-GB" sz="2000" dirty="0" smtClean="0"/>
              <a:t>May 6</a:t>
            </a:r>
            <a:r>
              <a:rPr lang="en-GB" sz="2000" baseline="30000" dirty="0" smtClean="0"/>
              <a:t>th</a:t>
            </a:r>
            <a:r>
              <a:rPr lang="en-GB" sz="2000" dirty="0" smtClean="0"/>
              <a:t> 2011 </a:t>
            </a:r>
            <a:endParaRPr lang="en-GB" sz="2000" dirty="0"/>
          </a:p>
        </p:txBody>
      </p:sp>
    </p:spTree>
    <p:extLst>
      <p:ext uri="{BB962C8B-B14F-4D97-AF65-F5344CB8AC3E}">
        <p14:creationId xmlns:p14="http://schemas.microsoft.com/office/powerpoint/2010/main" val="42551160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GB" sz="2800" b="1" u="sng" dirty="0" smtClean="0">
                <a:effectLst>
                  <a:outerShdw blurRad="38100" dist="38100" dir="2700000" algn="tl">
                    <a:srgbClr val="000000">
                      <a:alpha val="43137"/>
                    </a:srgbClr>
                  </a:outerShdw>
                </a:effectLst>
              </a:rPr>
              <a:t>The </a:t>
            </a:r>
            <a:r>
              <a:rPr lang="en-GB" sz="2800" b="1" u="sng" dirty="0">
                <a:effectLst>
                  <a:outerShdw blurRad="38100" dist="38100" dir="2700000" algn="tl">
                    <a:srgbClr val="000000">
                      <a:alpha val="43137"/>
                    </a:srgbClr>
                  </a:outerShdw>
                </a:effectLst>
              </a:rPr>
              <a:t>Islamic Viewpoint of Intercession </a:t>
            </a:r>
            <a:endParaRPr lang="en-GB" sz="2800" b="1" u="sng" dirty="0" smtClean="0">
              <a:solidFill>
                <a:schemeClr val="accent2">
                  <a:lumMod val="50000"/>
                </a:schemeClr>
              </a:solidFill>
              <a:effectLst>
                <a:outerShdw blurRad="38100" dist="38100" dir="2700000" algn="tl">
                  <a:srgbClr val="000000">
                    <a:alpha val="43137"/>
                  </a:srgbClr>
                </a:outerShdw>
              </a:effectLst>
            </a:endParaRPr>
          </a:p>
        </p:txBody>
      </p:sp>
      <p:sp>
        <p:nvSpPr>
          <p:cNvPr id="4" name="Content Placeholder 3"/>
          <p:cNvSpPr>
            <a:spLocks noGrp="1"/>
          </p:cNvSpPr>
          <p:nvPr>
            <p:ph idx="1"/>
          </p:nvPr>
        </p:nvSpPr>
        <p:spPr>
          <a:xfrm>
            <a:off x="5410200" y="990600"/>
            <a:ext cx="3733800" cy="5829869"/>
          </a:xfrm>
          <a:prstGeom prst="verticalScroll">
            <a:avLst/>
          </a:prstGeom>
          <a:solidFill>
            <a:srgbClr val="043A0D"/>
          </a:solidFill>
          <a:ln>
            <a:solidFill>
              <a:srgbClr val="92D050"/>
            </a:solidFill>
          </a:ln>
        </p:spPr>
        <p:style>
          <a:lnRef idx="0">
            <a:schemeClr val="accent2"/>
          </a:lnRef>
          <a:fillRef idx="3">
            <a:schemeClr val="accent2"/>
          </a:fillRef>
          <a:effectRef idx="3">
            <a:schemeClr val="accent2"/>
          </a:effectRef>
          <a:fontRef idx="minor">
            <a:schemeClr val="lt1"/>
          </a:fontRef>
        </p:style>
        <p:txBody>
          <a:bodyPr anchor="ctr"/>
          <a:lstStyle/>
          <a:p>
            <a:pPr marL="0" indent="0" algn="ctr" fontAlgn="auto">
              <a:spcBef>
                <a:spcPts val="0"/>
              </a:spcBef>
              <a:spcAft>
                <a:spcPts val="0"/>
              </a:spcAft>
              <a:buNone/>
              <a:defRPr/>
            </a:pPr>
            <a:r>
              <a:rPr lang="en-GB" kern="1200" dirty="0">
                <a:solidFill>
                  <a:schemeClr val="bg1"/>
                </a:solidFill>
                <a:latin typeface="Berlin Sans FB" pitchFamily="34" charset="0"/>
              </a:rPr>
              <a:t>Explaining the requisites of intercession, the Promised Messiah (on whom be peace) </a:t>
            </a:r>
            <a:r>
              <a:rPr lang="en-GB" kern="1200" dirty="0" smtClean="0">
                <a:solidFill>
                  <a:schemeClr val="bg1"/>
                </a:solidFill>
                <a:latin typeface="Berlin Sans FB" pitchFamily="34" charset="0"/>
              </a:rPr>
              <a:t>wrote</a:t>
            </a:r>
          </a:p>
          <a:p>
            <a:pPr marL="0" indent="0" algn="ctr" fontAlgn="auto">
              <a:spcBef>
                <a:spcPts val="0"/>
              </a:spcBef>
              <a:spcAft>
                <a:spcPts val="0"/>
              </a:spcAft>
              <a:buNone/>
              <a:defRPr/>
            </a:pPr>
            <a:endParaRPr lang="en-GB" kern="1200" dirty="0">
              <a:solidFill>
                <a:schemeClr val="tx1"/>
              </a:solidFill>
              <a:latin typeface="Berlin Sans FB" pitchFamily="34" charset="0"/>
            </a:endParaRPr>
          </a:p>
          <a:p>
            <a:pPr marL="0" indent="0" algn="ctr" fontAlgn="auto">
              <a:spcBef>
                <a:spcPts val="0"/>
              </a:spcBef>
              <a:spcAft>
                <a:spcPts val="0"/>
              </a:spcAft>
              <a:buNone/>
              <a:defRPr/>
            </a:pPr>
            <a:r>
              <a:rPr lang="en-GB" kern="1200" dirty="0" smtClean="0">
                <a:solidFill>
                  <a:schemeClr val="bg1"/>
                </a:solidFill>
                <a:latin typeface="Berlin Sans FB" pitchFamily="34" charset="0"/>
              </a:rPr>
              <a:t>‘Firstly</a:t>
            </a:r>
            <a:r>
              <a:rPr lang="en-GB" kern="1200" dirty="0">
                <a:solidFill>
                  <a:schemeClr val="bg1"/>
                </a:solidFill>
                <a:latin typeface="Berlin Sans FB" pitchFamily="34" charset="0"/>
              </a:rPr>
              <a:t>, it is essential that an intercessor has a perfect connection with God, so that he can attain beneficence from God. And [he] also has an intense connection with mankind so that he can take to mankind the beneficence and the good that he attains from God</a:t>
            </a:r>
            <a:r>
              <a:rPr lang="en-GB" kern="1200" dirty="0" smtClean="0">
                <a:solidFill>
                  <a:schemeClr val="bg1"/>
                </a:solidFill>
                <a:latin typeface="Berlin Sans FB" pitchFamily="34" charset="0"/>
              </a:rPr>
              <a:t>. </a:t>
            </a:r>
          </a:p>
          <a:p>
            <a:pPr marL="0" indent="0" algn="ctr" fontAlgn="auto">
              <a:spcBef>
                <a:spcPts val="0"/>
              </a:spcBef>
              <a:spcAft>
                <a:spcPts val="0"/>
              </a:spcAft>
              <a:buNone/>
              <a:defRPr/>
            </a:pPr>
            <a:r>
              <a:rPr lang="en-GB" kern="1200" dirty="0" smtClean="0">
                <a:solidFill>
                  <a:schemeClr val="bg1"/>
                </a:solidFill>
                <a:latin typeface="Berlin Sans FB" pitchFamily="34" charset="0"/>
              </a:rPr>
              <a:t> Unless both these connections are not sound, one cannot be an intercessor. </a:t>
            </a:r>
            <a:endParaRPr lang="en-GB" dirty="0">
              <a:solidFill>
                <a:schemeClr val="bg1"/>
              </a:solidFill>
              <a:latin typeface="Berlin Sans FB" pitchFamily="34" charset="0"/>
            </a:endParaRPr>
          </a:p>
        </p:txBody>
      </p:sp>
      <p:sp>
        <p:nvSpPr>
          <p:cNvPr id="6" name="Round Diagonal Corner Rectangle 5"/>
          <p:cNvSpPr/>
          <p:nvPr/>
        </p:nvSpPr>
        <p:spPr>
          <a:xfrm>
            <a:off x="304800" y="2743200"/>
            <a:ext cx="5410200" cy="2438400"/>
          </a:xfrm>
          <a:prstGeom prst="round2Diag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en-GB" dirty="0">
                <a:solidFill>
                  <a:schemeClr val="tx1"/>
                </a:solidFill>
              </a:rPr>
              <a:t>The Promised Messiah (on whom be peace) also wrote that Jesus (on whom be peace) could not even reform his disciples. By contrast, through his perfect model, our Prophet (peace and blessings of Allah be on him) saved his followers from physical and spiritual chastisement and transformed their </a:t>
            </a:r>
            <a:r>
              <a:rPr lang="en-GB" dirty="0" smtClean="0">
                <a:solidFill>
                  <a:schemeClr val="tx1"/>
                </a:solidFill>
              </a:rPr>
              <a:t>world</a:t>
            </a:r>
            <a:endParaRPr lang="en-GB" dirty="0">
              <a:solidFill>
                <a:srgbClr val="043A0D"/>
              </a:solidFill>
            </a:endParaRPr>
          </a:p>
        </p:txBody>
      </p:sp>
      <p:sp>
        <p:nvSpPr>
          <p:cNvPr id="5" name="Rounded Rectangle 4"/>
          <p:cNvSpPr/>
          <p:nvPr/>
        </p:nvSpPr>
        <p:spPr>
          <a:xfrm>
            <a:off x="838200" y="5817359"/>
            <a:ext cx="3657600" cy="648268"/>
          </a:xfrm>
          <a:prstGeom prst="roundRect">
            <a:avLst/>
          </a:prstGeom>
          <a:solidFill>
            <a:srgbClr val="043A0D"/>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smtClean="0"/>
              <a:t>Friday Sermon </a:t>
            </a:r>
          </a:p>
          <a:p>
            <a:pPr algn="ctr"/>
            <a:r>
              <a:rPr lang="en-GB" sz="2000" dirty="0" smtClean="0"/>
              <a:t>May 6</a:t>
            </a:r>
            <a:r>
              <a:rPr lang="en-GB" sz="2000" baseline="30000" dirty="0" smtClean="0"/>
              <a:t>th</a:t>
            </a:r>
            <a:r>
              <a:rPr lang="en-GB" sz="2000" dirty="0" smtClean="0"/>
              <a:t> 2011 </a:t>
            </a:r>
            <a:endParaRPr lang="en-GB" sz="2000" dirty="0"/>
          </a:p>
        </p:txBody>
      </p:sp>
    </p:spTree>
    <p:extLst>
      <p:ext uri="{BB962C8B-B14F-4D97-AF65-F5344CB8AC3E}">
        <p14:creationId xmlns:p14="http://schemas.microsoft.com/office/powerpoint/2010/main" val="12909634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609600" y="4645152"/>
            <a:ext cx="8107680" cy="566928"/>
          </a:xfrm>
        </p:spPr>
        <p:txBody>
          <a:bodyPr/>
          <a:lstStyle/>
          <a:p>
            <a:r>
              <a:rPr lang="en-GB" b="1" u="sng" dirty="0" smtClean="0"/>
              <a:t>.</a:t>
            </a:r>
            <a:endParaRPr lang="en-GB" b="1" u="sng" dirty="0"/>
          </a:p>
        </p:txBody>
      </p:sp>
      <p:sp>
        <p:nvSpPr>
          <p:cNvPr id="5" name="Hexagon 4"/>
          <p:cNvSpPr/>
          <p:nvPr/>
        </p:nvSpPr>
        <p:spPr>
          <a:xfrm>
            <a:off x="381000" y="381000"/>
            <a:ext cx="8153400" cy="1490543"/>
          </a:xfrm>
          <a:prstGeom prst="hexagon">
            <a:avLst/>
          </a:prstGeom>
          <a:solidFill>
            <a:srgbClr val="043A0D"/>
          </a:solidFill>
        </p:spPr>
        <p:style>
          <a:lnRef idx="0">
            <a:schemeClr val="accent2"/>
          </a:lnRef>
          <a:fillRef idx="3">
            <a:schemeClr val="accent2"/>
          </a:fillRef>
          <a:effectRef idx="3">
            <a:schemeClr val="accent2"/>
          </a:effectRef>
          <a:fontRef idx="minor">
            <a:schemeClr val="lt1"/>
          </a:fontRef>
        </p:style>
        <p:txBody>
          <a:bodyPr wrap="square">
            <a:spAutoFit/>
          </a:bodyPr>
          <a:lstStyle/>
          <a:p>
            <a:pPr algn="ctr" eaLnBrk="0" hangingPunct="0">
              <a:defRPr/>
            </a:pPr>
            <a:r>
              <a:rPr lang="en-GB" dirty="0">
                <a:solidFill>
                  <a:schemeClr val="bg1"/>
                </a:solidFill>
              </a:rPr>
              <a:t>Hudhur </a:t>
            </a:r>
            <a:r>
              <a:rPr lang="en-GB" dirty="0" smtClean="0">
                <a:solidFill>
                  <a:schemeClr val="bg1"/>
                </a:solidFill>
              </a:rPr>
              <a:t>(aba) explained </a:t>
            </a:r>
            <a:r>
              <a:rPr lang="en-GB" dirty="0">
                <a:solidFill>
                  <a:schemeClr val="bg1"/>
                </a:solidFill>
              </a:rPr>
              <a:t>that he had spoken regarding the Pope [John Paul II] because there is a lot of debate going on these days in schools about his ‘miracles’ and Hudhur wished to inform our youngsters about the facts</a:t>
            </a:r>
          </a:p>
        </p:txBody>
      </p:sp>
      <p:graphicFrame>
        <p:nvGraphicFramePr>
          <p:cNvPr id="2" name="Diagram 1"/>
          <p:cNvGraphicFramePr/>
          <p:nvPr>
            <p:extLst>
              <p:ext uri="{D42A27DB-BD31-4B8C-83A1-F6EECF244321}">
                <p14:modId xmlns:p14="http://schemas.microsoft.com/office/powerpoint/2010/main" val="1580910656"/>
              </p:ext>
            </p:extLst>
          </p:nvPr>
        </p:nvGraphicFramePr>
        <p:xfrm>
          <a:off x="827964" y="2111541"/>
          <a:ext cx="7935036"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ounded Rectangle 6"/>
          <p:cNvSpPr/>
          <p:nvPr/>
        </p:nvSpPr>
        <p:spPr>
          <a:xfrm>
            <a:off x="914400" y="6172201"/>
            <a:ext cx="4038600" cy="648268"/>
          </a:xfrm>
          <a:prstGeom prst="roundRect">
            <a:avLst/>
          </a:prstGeom>
          <a:solidFill>
            <a:srgbClr val="043A0D"/>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smtClean="0"/>
              <a:t>Friday Sermon </a:t>
            </a:r>
          </a:p>
          <a:p>
            <a:pPr algn="ctr"/>
            <a:r>
              <a:rPr lang="en-GB" sz="2000" dirty="0" smtClean="0"/>
              <a:t>May 6</a:t>
            </a:r>
            <a:r>
              <a:rPr lang="en-GB" sz="2000" baseline="30000" dirty="0" smtClean="0"/>
              <a:t>th</a:t>
            </a:r>
            <a:r>
              <a:rPr lang="en-GB" sz="2000" dirty="0" smtClean="0"/>
              <a:t> 2011 </a:t>
            </a:r>
            <a:endParaRPr lang="en-GB" sz="2000" dirty="0"/>
          </a:p>
        </p:txBody>
      </p:sp>
    </p:spTree>
    <p:extLst>
      <p:ext uri="{BB962C8B-B14F-4D97-AF65-F5344CB8AC3E}">
        <p14:creationId xmlns:p14="http://schemas.microsoft.com/office/powerpoint/2010/main" val="1916312907"/>
      </p:ext>
    </p:extLst>
  </p:cSld>
  <p:clrMapOvr>
    <a:masterClrMapping/>
  </p:clrMapOvr>
  <p:timing>
    <p:tnLst>
      <p:par>
        <p:cTn id="1" dur="indefinite" restart="never" nodeType="tmRoot"/>
      </p:par>
    </p:tnLst>
  </p:timing>
</p:sld>
</file>

<file path=ppt/theme/theme1.xml><?xml version="1.0" encoding="utf-8"?>
<a:theme xmlns:a="http://schemas.openxmlformats.org/drawingml/2006/main" name="Al Islam Slide Master">
  <a:themeElements>
    <a:clrScheme name="MDAS Color Palette">
      <a:dk1>
        <a:srgbClr val="000000"/>
      </a:dk1>
      <a:lt1>
        <a:srgbClr val="FFFFFF"/>
      </a:lt1>
      <a:dk2>
        <a:srgbClr val="000000"/>
      </a:dk2>
      <a:lt2>
        <a:srgbClr val="FFFFFF"/>
      </a:lt2>
      <a:accent1>
        <a:srgbClr val="557EB9"/>
      </a:accent1>
      <a:accent2>
        <a:srgbClr val="66BD49"/>
      </a:accent2>
      <a:accent3>
        <a:srgbClr val="FE5A1D"/>
      </a:accent3>
      <a:accent4>
        <a:srgbClr val="FFB10F"/>
      </a:accent4>
      <a:accent5>
        <a:srgbClr val="D4D4D4"/>
      </a:accent5>
      <a:accent6>
        <a:srgbClr val="A1A1A1"/>
      </a:accent6>
      <a:hlink>
        <a:srgbClr val="1E77D3"/>
      </a:hlink>
      <a:folHlink>
        <a:srgbClr val="1E77D3"/>
      </a:folHlink>
    </a:clrScheme>
    <a:fontScheme name="MDAS Font Arial">
      <a:majorFont>
        <a:latin typeface="Arial"/>
        <a:ea typeface="ＭＳ Ｐゴシック"/>
        <a:cs typeface=""/>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Blank Presentation 1">
        <a:dk1>
          <a:srgbClr val="000000"/>
        </a:dk1>
        <a:lt1>
          <a:srgbClr val="FFFFFF"/>
        </a:lt1>
        <a:dk2>
          <a:srgbClr val="5087BE"/>
        </a:dk2>
        <a:lt2>
          <a:srgbClr val="808080"/>
        </a:lt2>
        <a:accent1>
          <a:srgbClr val="5087BE"/>
        </a:accent1>
        <a:accent2>
          <a:srgbClr val="73C045"/>
        </a:accent2>
        <a:accent3>
          <a:srgbClr val="FFFFFF"/>
        </a:accent3>
        <a:accent4>
          <a:srgbClr val="000000"/>
        </a:accent4>
        <a:accent5>
          <a:srgbClr val="B3C3DB"/>
        </a:accent5>
        <a:accent6>
          <a:srgbClr val="68AE3E"/>
        </a:accent6>
        <a:hlink>
          <a:srgbClr val="F9461C"/>
        </a:hlink>
        <a:folHlink>
          <a:srgbClr val="FDC800"/>
        </a:folHlink>
      </a:clrScheme>
      <a:clrMap bg1="lt1" tx1="dk1" bg2="lt2" tx2="dk2" accent1="accent1" accent2="accent2" accent3="accent3" accent4="accent4" accent5="accent5" accent6="accent6" hlink="hlink" folHlink="folHlink"/>
    </a:extraClrScheme>
    <a:extraClrScheme>
      <a:clrScheme name="2_Blank Presentation 2">
        <a:dk1>
          <a:srgbClr val="5087BE"/>
        </a:dk1>
        <a:lt1>
          <a:srgbClr val="FFFFFF"/>
        </a:lt1>
        <a:dk2>
          <a:srgbClr val="FFFFFF"/>
        </a:dk2>
        <a:lt2>
          <a:srgbClr val="808080"/>
        </a:lt2>
        <a:accent1>
          <a:srgbClr val="5087BE"/>
        </a:accent1>
        <a:accent2>
          <a:srgbClr val="73C045"/>
        </a:accent2>
        <a:accent3>
          <a:srgbClr val="FFFFFF"/>
        </a:accent3>
        <a:accent4>
          <a:srgbClr val="4372A2"/>
        </a:accent4>
        <a:accent5>
          <a:srgbClr val="B3C3DB"/>
        </a:accent5>
        <a:accent6>
          <a:srgbClr val="68AE3E"/>
        </a:accent6>
        <a:hlink>
          <a:srgbClr val="F9461C"/>
        </a:hlink>
        <a:folHlink>
          <a:srgbClr val="FDC800"/>
        </a:folHlink>
      </a:clrScheme>
      <a:clrMap bg1="lt1" tx1="dk1" bg2="lt2" tx2="dk2" accent1="accent1" accent2="accent2" accent3="accent3" accent4="accent4" accent5="accent5" accent6="accent6" hlink="hlink" folHlink="folHlink"/>
    </a:extraClrScheme>
    <a:extraClrScheme>
      <a:clrScheme name="2_Blank Presentation 3">
        <a:dk1>
          <a:srgbClr val="000000"/>
        </a:dk1>
        <a:lt1>
          <a:srgbClr val="FFFFFF"/>
        </a:lt1>
        <a:dk2>
          <a:srgbClr val="5087BE"/>
        </a:dk2>
        <a:lt2>
          <a:srgbClr val="808080"/>
        </a:lt2>
        <a:accent1>
          <a:srgbClr val="CCCCCC"/>
        </a:accent1>
        <a:accent2>
          <a:srgbClr val="73C045"/>
        </a:accent2>
        <a:accent3>
          <a:srgbClr val="FFFFFF"/>
        </a:accent3>
        <a:accent4>
          <a:srgbClr val="000000"/>
        </a:accent4>
        <a:accent5>
          <a:srgbClr val="E2E2E2"/>
        </a:accent5>
        <a:accent6>
          <a:srgbClr val="68AE3E"/>
        </a:accent6>
        <a:hlink>
          <a:srgbClr val="F9461C"/>
        </a:hlink>
        <a:folHlink>
          <a:srgbClr val="FDC8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14EEAC859A4904E859504B31E996A8D" ma:contentTypeVersion="2" ma:contentTypeDescription="Create a new document." ma:contentTypeScope="" ma:versionID="390459f02a79490dd75354b313a7d135">
  <xsd:schema xmlns:xsd="http://www.w3.org/2001/XMLSchema" xmlns:p="http://schemas.microsoft.com/office/2006/metadata/properties" xmlns:ns2="e853240d-4d7e-4d05-833e-7d99f6039805" targetNamespace="http://schemas.microsoft.com/office/2006/metadata/properties" ma:root="true" ma:fieldsID="9f1216c191a5773dcc9756eacb10c8c5" ns2:_="">
    <xsd:import namespace="e853240d-4d7e-4d05-833e-7d99f6039805"/>
    <xsd:element name="properties">
      <xsd:complexType>
        <xsd:sequence>
          <xsd:element name="documentManagement">
            <xsd:complexType>
              <xsd:all>
                <xsd:element ref="ns2:LastUpdated" minOccurs="0"/>
                <xsd:element ref="ns2:LastUpdatedBy" minOccurs="0"/>
              </xsd:all>
            </xsd:complexType>
          </xsd:element>
        </xsd:sequence>
      </xsd:complexType>
    </xsd:element>
  </xsd:schema>
  <xsd:schema xmlns:xsd="http://www.w3.org/2001/XMLSchema" xmlns:dms="http://schemas.microsoft.com/office/2006/documentManagement/types" targetNamespace="e853240d-4d7e-4d05-833e-7d99f6039805" elementFormDefault="qualified">
    <xsd:import namespace="http://schemas.microsoft.com/office/2006/documentManagement/types"/>
    <xsd:element name="LastUpdated" ma:index="8" nillable="true" ma:displayName="LastUpdated" ma:internalName="LastUpdated">
      <xsd:simpleType>
        <xsd:restriction base="dms:Text">
          <xsd:maxLength value="255"/>
        </xsd:restriction>
      </xsd:simpleType>
    </xsd:element>
    <xsd:element name="LastUpdatedBy" ma:index="9" nillable="true" ma:displayName="LastUpdatedBy" ma:internalName="LastUpdatedBy">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p:properties xmlns:p="http://schemas.microsoft.com/office/2006/metadata/properties" xmlns:xsi="http://www.w3.org/2001/XMLSchema-instance">
  <documentManagement>
    <LastUpdated xmlns="e853240d-4d7e-4d05-833e-7d99f6039805" xsi:nil="true"/>
    <LastUpdatedBy xmlns="e853240d-4d7e-4d05-833e-7d99f6039805" xsi:nil="true"/>
  </documentManagement>
</p:properties>
</file>

<file path=customXml/itemProps1.xml><?xml version="1.0" encoding="utf-8"?>
<ds:datastoreItem xmlns:ds="http://schemas.openxmlformats.org/officeDocument/2006/customXml" ds:itemID="{89F41D6F-BB03-4425-A03C-ABBB86B887C7}">
  <ds:schemaRefs>
    <ds:schemaRef ds:uri="http://schemas.microsoft.com/sharepoint/v3/contenttype/forms"/>
  </ds:schemaRefs>
</ds:datastoreItem>
</file>

<file path=customXml/itemProps2.xml><?xml version="1.0" encoding="utf-8"?>
<ds:datastoreItem xmlns:ds="http://schemas.openxmlformats.org/officeDocument/2006/customXml" ds:itemID="{F60011E9-8029-46C7-B7A8-543D68D6603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853240d-4d7e-4d05-833e-7d99f6039805"/>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976C3CC6-7723-4589-B7EA-11C28EF1C054}">
  <ds:schemaRefs>
    <ds:schemaRef ds:uri="http://purl.org/dc/elements/1.1/"/>
    <ds:schemaRef ds:uri="http://schemas.microsoft.com/office/2006/metadata/properties"/>
    <ds:schemaRef ds:uri="http://schemas.microsoft.com/office/2006/documentManagement/types"/>
    <ds:schemaRef ds:uri="http://purl.org/dc/dcmitype/"/>
    <ds:schemaRef ds:uri="http://www.w3.org/XML/1998/namespace"/>
    <ds:schemaRef ds:uri="http://schemas.openxmlformats.org/package/2006/metadata/core-properties"/>
    <ds:schemaRef ds:uri="e853240d-4d7e-4d05-833e-7d99f6039805"/>
    <ds:schemaRef ds:uri="http://purl.org/dc/terms/"/>
  </ds:schemaRefs>
</ds:datastoreItem>
</file>

<file path=docProps/app.xml><?xml version="1.0" encoding="utf-8"?>
<Properties xmlns="http://schemas.openxmlformats.org/officeDocument/2006/extended-properties" xmlns:vt="http://schemas.openxmlformats.org/officeDocument/2006/docPropsVTypes">
  <Template>MDAS_4logo_White_Template_080207_1230pmPST</Template>
  <TotalTime>2610</TotalTime>
  <Words>5530</Words>
  <Application>Microsoft Office PowerPoint</Application>
  <PresentationFormat>On-screen Show (4:3)</PresentationFormat>
  <Paragraphs>169</Paragraphs>
  <Slides>20</Slides>
  <Notes>18</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Al Islam Slide Master</vt:lpstr>
      <vt:lpstr>PowerPoint Presentation</vt:lpstr>
      <vt:lpstr>SUMMARY</vt:lpstr>
      <vt:lpstr>Ayatul Kursi </vt:lpstr>
      <vt:lpstr>PowerPoint Presentation</vt:lpstr>
      <vt:lpstr> </vt:lpstr>
      <vt:lpstr>Huzur (aba) said </vt:lpstr>
      <vt:lpstr>Jesus did not claim of Divinity</vt:lpstr>
      <vt:lpstr>The Islamic Viewpoint of Intercession </vt:lpstr>
      <vt:lpstr>PowerPoint Presentation</vt:lpstr>
      <vt:lpstr>The Islamic Viewpoint of Intercession </vt:lpstr>
      <vt:lpstr>PowerPoint Presentation</vt:lpstr>
      <vt:lpstr>Ayatul Kursi and Intercession </vt:lpstr>
      <vt:lpstr>PowerPoint Presentation</vt:lpstr>
      <vt:lpstr>PowerPoint Presentation</vt:lpstr>
      <vt:lpstr>The Islamic Viewpoint of Intercession </vt:lpstr>
      <vt:lpstr>Intercession</vt:lpstr>
      <vt:lpstr>The difference between intercession and atonement</vt:lpstr>
      <vt:lpstr>PowerPoint Presentation</vt:lpstr>
      <vt:lpstr>Sayings of Promised Messiah (on whom be peace)</vt:lpstr>
      <vt:lpstr>True love for Holy Prophet (PBUH) to have salvation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Friday Sermon Slides July 31, 2009</dc:title>
  <dc:creator>AR Carmichael;AS Sami</dc:creator>
  <cp:lastModifiedBy>aroosa</cp:lastModifiedBy>
  <cp:revision>235</cp:revision>
  <dcterms:created xsi:type="dcterms:W3CDTF">2007-11-23T00:40:03Z</dcterms:created>
  <dcterms:modified xsi:type="dcterms:W3CDTF">2011-05-07T14:23:11Z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0x010100014EEAC859A4904E859504B31E996A8D</vt:lpwstr>
  </property>
</Properties>
</file>