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550" r:id="rId5"/>
    <p:sldId id="512" r:id="rId6"/>
    <p:sldId id="570" r:id="rId7"/>
    <p:sldId id="540" r:id="rId8"/>
    <p:sldId id="547" r:id="rId9"/>
    <p:sldId id="347" r:id="rId10"/>
    <p:sldId id="523" r:id="rId11"/>
    <p:sldId id="557" r:id="rId12"/>
    <p:sldId id="564" r:id="rId13"/>
    <p:sldId id="538" r:id="rId14"/>
    <p:sldId id="480" r:id="rId15"/>
    <p:sldId id="558" r:id="rId16"/>
    <p:sldId id="477" r:id="rId17"/>
    <p:sldId id="559" r:id="rId18"/>
    <p:sldId id="560" r:id="rId19"/>
    <p:sldId id="565" r:id="rId20"/>
    <p:sldId id="566" r:id="rId21"/>
    <p:sldId id="569" r:id="rId22"/>
    <p:sldId id="562" r:id="rId23"/>
    <p:sldId id="567" r:id="rId24"/>
    <p:sldId id="571" r:id="rId25"/>
    <p:sldId id="572" r:id="rId26"/>
    <p:sldId id="568" r:id="rId27"/>
    <p:sldId id="491" r:id="rId28"/>
    <p:sldId id="56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A0D"/>
    <a:srgbClr val="006600"/>
    <a:srgbClr val="007434"/>
    <a:srgbClr val="14280E"/>
    <a:srgbClr val="193111"/>
    <a:srgbClr val="1F2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72" autoAdjust="0"/>
  </p:normalViewPr>
  <p:slideViewPr>
    <p:cSldViewPr>
      <p:cViewPr>
        <p:scale>
          <a:sx n="70" d="100"/>
          <a:sy n="70" d="100"/>
        </p:scale>
        <p:origin x="-2178" y="-25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6D0518-9A82-4B7D-8FF7-CB2A20594091}" type="doc">
      <dgm:prSet loTypeId="urn:diagrams.loki3.com/VaryingWidthList+Icon" loCatId="list" qsTypeId="urn:microsoft.com/office/officeart/2005/8/quickstyle/3d2" qsCatId="3D" csTypeId="urn:microsoft.com/office/officeart/2005/8/colors/accent1_4" csCatId="accent1" phldr="1"/>
      <dgm:spPr/>
      <dgm:t>
        <a:bodyPr/>
        <a:lstStyle/>
        <a:p>
          <a:endParaRPr lang="en-GB"/>
        </a:p>
      </dgm:t>
    </dgm:pt>
    <dgm:pt modelId="{B2CBE1BF-8D43-471C-9B9B-4E27DD28F518}">
      <dgm:prSet custT="1"/>
      <dgm:spPr/>
      <dgm:t>
        <a:bodyPr/>
        <a:lstStyle/>
        <a:p>
          <a:pPr algn="ctr"/>
          <a:r>
            <a:rPr lang="en-US" sz="1800" dirty="0" smtClean="0">
              <a:latin typeface="+mn-lt"/>
              <a:ea typeface="+mn-ea"/>
              <a:cs typeface="+mn-cs"/>
            </a:rPr>
            <a:t> </a:t>
          </a:r>
          <a:r>
            <a:rPr lang="en-GB" sz="1800" dirty="0" smtClean="0">
              <a:solidFill>
                <a:schemeClr val="bg1"/>
              </a:solidFill>
            </a:rPr>
            <a:t>The Holy Prophet (pbuh) knew that wind and storms blew to his advantage, as it happened in battles of </a:t>
          </a:r>
          <a:r>
            <a:rPr lang="en-GB" sz="1800" dirty="0" err="1" smtClean="0">
              <a:solidFill>
                <a:schemeClr val="bg1"/>
              </a:solidFill>
            </a:rPr>
            <a:t>Badr</a:t>
          </a:r>
          <a:r>
            <a:rPr lang="en-GB" sz="1800" dirty="0" smtClean="0">
              <a:solidFill>
                <a:schemeClr val="bg1"/>
              </a:solidFill>
            </a:rPr>
            <a:t> and Ditch; yet he used to get concerned over these</a:t>
          </a:r>
          <a:endParaRPr lang="en-GB" sz="1800" dirty="0"/>
        </a:p>
      </dgm:t>
    </dgm:pt>
    <dgm:pt modelId="{4099F449-49F6-4F7B-8FC0-652AD3E1D144}" type="parTrans" cxnId="{8D270E75-2834-41ED-9B20-1674536DCB6F}">
      <dgm:prSet/>
      <dgm:spPr/>
      <dgm:t>
        <a:bodyPr/>
        <a:lstStyle/>
        <a:p>
          <a:pPr algn="ctr"/>
          <a:endParaRPr lang="en-GB" sz="1800">
            <a:solidFill>
              <a:schemeClr val="tx1"/>
            </a:solidFill>
          </a:endParaRPr>
        </a:p>
      </dgm:t>
    </dgm:pt>
    <dgm:pt modelId="{701E1615-2F20-4A35-A43D-B9B05A47A8B9}" type="sibTrans" cxnId="{8D270E75-2834-41ED-9B20-1674536DCB6F}">
      <dgm:prSet/>
      <dgm:spPr/>
      <dgm:t>
        <a:bodyPr/>
        <a:lstStyle/>
        <a:p>
          <a:pPr algn="ctr"/>
          <a:endParaRPr lang="en-GB" sz="1800">
            <a:solidFill>
              <a:schemeClr val="tx1"/>
            </a:solidFill>
          </a:endParaRPr>
        </a:p>
      </dgm:t>
    </dgm:pt>
    <dgm:pt modelId="{39EF630A-B3D6-4A8B-B8AD-796467E7F530}">
      <dgm:prSet custT="1"/>
      <dgm:spPr/>
      <dgm:t>
        <a:bodyPr/>
        <a:lstStyle/>
        <a:p>
          <a:pPr algn="ctr"/>
          <a:r>
            <a:rPr lang="en-GB" sz="1800" dirty="0" smtClean="0">
              <a:solidFill>
                <a:schemeClr val="tx1"/>
              </a:solidFill>
            </a:rPr>
            <a:t>He feared that the arrogance of people and their misconception of God’s power may destroy the whole nation </a:t>
          </a:r>
          <a:endParaRPr lang="en-GB" sz="1800" dirty="0">
            <a:solidFill>
              <a:schemeClr val="tx1"/>
            </a:solidFill>
          </a:endParaRPr>
        </a:p>
      </dgm:t>
    </dgm:pt>
    <dgm:pt modelId="{6DC6E17A-9CA5-46ED-A563-890339E684D8}" type="parTrans" cxnId="{E11FA6D5-4B09-4D7F-A9CB-17EC25A1EE99}">
      <dgm:prSet/>
      <dgm:spPr/>
      <dgm:t>
        <a:bodyPr/>
        <a:lstStyle/>
        <a:p>
          <a:pPr algn="ctr"/>
          <a:endParaRPr lang="en-GB" sz="1800">
            <a:solidFill>
              <a:schemeClr val="tx1"/>
            </a:solidFill>
          </a:endParaRPr>
        </a:p>
      </dgm:t>
    </dgm:pt>
    <dgm:pt modelId="{A6AF1ACC-4E5E-4A5A-BEBD-050F5255D681}" type="sibTrans" cxnId="{E11FA6D5-4B09-4D7F-A9CB-17EC25A1EE99}">
      <dgm:prSet/>
      <dgm:spPr/>
      <dgm:t>
        <a:bodyPr/>
        <a:lstStyle/>
        <a:p>
          <a:pPr algn="ctr"/>
          <a:endParaRPr lang="en-GB" sz="1800">
            <a:solidFill>
              <a:schemeClr val="tx1"/>
            </a:solidFill>
          </a:endParaRPr>
        </a:p>
      </dgm:t>
    </dgm:pt>
    <dgm:pt modelId="{29F0273F-35A5-4D26-A3FB-F14EB4D6DA2D}">
      <dgm:prSet custT="1"/>
      <dgm:spPr/>
      <dgm:t>
        <a:bodyPr/>
        <a:lstStyle/>
        <a:p>
          <a:pPr algn="ctr"/>
          <a:r>
            <a:rPr lang="en-GB" sz="1800" smtClean="0">
              <a:solidFill>
                <a:schemeClr val="tx1"/>
              </a:solidFill>
              <a:effectLst/>
              <a:latin typeface="+mn-lt"/>
              <a:ea typeface="+mn-ea"/>
              <a:cs typeface="+mn-cs"/>
            </a:rPr>
            <a:t>True </a:t>
          </a:r>
          <a:r>
            <a:rPr lang="en-GB" sz="1800" dirty="0" smtClean="0">
              <a:solidFill>
                <a:schemeClr val="tx1"/>
              </a:solidFill>
              <a:effectLst/>
              <a:latin typeface="+mn-lt"/>
              <a:ea typeface="+mn-ea"/>
              <a:cs typeface="+mn-cs"/>
            </a:rPr>
            <a:t>believers do not just fear God at the time of their own trouble, rather when affliction falls on others, it instils fear of God in them </a:t>
          </a:r>
          <a:endParaRPr lang="en-GB" sz="1800" dirty="0" smtClean="0">
            <a:solidFill>
              <a:schemeClr val="tx1"/>
            </a:solidFill>
          </a:endParaRPr>
        </a:p>
      </dgm:t>
    </dgm:pt>
    <dgm:pt modelId="{A2AE1934-24BB-4681-B8E9-BB0A42EB13FE}" type="parTrans" cxnId="{93C6E3CA-ADFD-4219-88B8-B96817E29396}">
      <dgm:prSet/>
      <dgm:spPr/>
      <dgm:t>
        <a:bodyPr/>
        <a:lstStyle/>
        <a:p>
          <a:pPr algn="ctr"/>
          <a:endParaRPr lang="en-GB" sz="1800">
            <a:solidFill>
              <a:schemeClr val="tx1"/>
            </a:solidFill>
          </a:endParaRPr>
        </a:p>
      </dgm:t>
    </dgm:pt>
    <dgm:pt modelId="{4F833060-63E2-4E53-8E6F-6BBCBE33EC43}" type="sibTrans" cxnId="{93C6E3CA-ADFD-4219-88B8-B96817E29396}">
      <dgm:prSet/>
      <dgm:spPr/>
      <dgm:t>
        <a:bodyPr/>
        <a:lstStyle/>
        <a:p>
          <a:pPr algn="ctr"/>
          <a:endParaRPr lang="en-GB" sz="1800">
            <a:solidFill>
              <a:schemeClr val="tx1"/>
            </a:solidFill>
          </a:endParaRPr>
        </a:p>
      </dgm:t>
    </dgm:pt>
    <dgm:pt modelId="{A1953FDE-008E-4391-99E2-618A6AF24BA0}">
      <dgm:prSet custT="1">
        <dgm:style>
          <a:lnRef idx="0">
            <a:schemeClr val="accent3"/>
          </a:lnRef>
          <a:fillRef idx="3">
            <a:schemeClr val="accent3"/>
          </a:fillRef>
          <a:effectRef idx="3">
            <a:schemeClr val="accent3"/>
          </a:effectRef>
          <a:fontRef idx="minor">
            <a:schemeClr val="lt1"/>
          </a:fontRef>
        </dgm:style>
      </dgm:prSet>
      <dgm:spPr/>
      <dgm:t>
        <a:bodyPr/>
        <a:lstStyle/>
        <a:p>
          <a:pPr algn="ctr"/>
          <a:r>
            <a:rPr lang="en-GB" sz="1800" b="1" u="sng" dirty="0" smtClean="0"/>
            <a:t>The warnings of natural disasters and powerful earthquakes have been given by the Promised Messiah (on whom be peace)</a:t>
          </a:r>
          <a:endParaRPr lang="en-GB" sz="1800" dirty="0">
            <a:solidFill>
              <a:schemeClr val="tx1"/>
            </a:solidFill>
          </a:endParaRPr>
        </a:p>
      </dgm:t>
    </dgm:pt>
    <dgm:pt modelId="{3F0F5BCF-82C3-4B00-A54F-476ABC6EF0BF}" type="parTrans" cxnId="{E742DA53-EF53-48B0-90B1-8D72318E8E89}">
      <dgm:prSet/>
      <dgm:spPr/>
      <dgm:t>
        <a:bodyPr/>
        <a:lstStyle/>
        <a:p>
          <a:pPr algn="ctr"/>
          <a:endParaRPr lang="en-GB" sz="1800">
            <a:solidFill>
              <a:schemeClr val="tx1"/>
            </a:solidFill>
          </a:endParaRPr>
        </a:p>
      </dgm:t>
    </dgm:pt>
    <dgm:pt modelId="{50E42B3C-940C-476E-9937-009E1250C688}" type="sibTrans" cxnId="{E742DA53-EF53-48B0-90B1-8D72318E8E89}">
      <dgm:prSet/>
      <dgm:spPr/>
      <dgm:t>
        <a:bodyPr/>
        <a:lstStyle/>
        <a:p>
          <a:pPr algn="ctr"/>
          <a:endParaRPr lang="en-GB" sz="1800">
            <a:solidFill>
              <a:schemeClr val="tx1"/>
            </a:solidFill>
          </a:endParaRPr>
        </a:p>
      </dgm:t>
    </dgm:pt>
    <dgm:pt modelId="{E9A5B4BF-C2A1-46CA-970C-977CA229D7B0}">
      <dgm:prSet custT="1">
        <dgm:style>
          <a:lnRef idx="1">
            <a:schemeClr val="accent5"/>
          </a:lnRef>
          <a:fillRef idx="2">
            <a:schemeClr val="accent5"/>
          </a:fillRef>
          <a:effectRef idx="1">
            <a:schemeClr val="accent5"/>
          </a:effectRef>
          <a:fontRef idx="minor">
            <a:schemeClr val="dk1"/>
          </a:fontRef>
        </dgm:style>
      </dgm:prSet>
      <dgm:spPr>
        <a:ln>
          <a:solidFill>
            <a:srgbClr val="FF0000"/>
          </a:solidFill>
        </a:ln>
      </dgm:spPr>
      <dgm:t>
        <a:bodyPr/>
        <a:lstStyle/>
        <a:p>
          <a:pPr algn="ctr"/>
          <a:r>
            <a:rPr lang="en-GB" sz="1800" dirty="0" smtClean="0">
              <a:solidFill>
                <a:srgbClr val="FF0000"/>
              </a:solidFill>
              <a:effectLst/>
              <a:latin typeface="+mn-lt"/>
              <a:ea typeface="+mn-ea"/>
              <a:cs typeface="+mn-cs"/>
            </a:rPr>
            <a:t>Hudhur (aba) said the Muslims of the sub-continent should pay heed, they are not exempt</a:t>
          </a:r>
          <a:endParaRPr lang="en-GB" sz="1800" dirty="0">
            <a:solidFill>
              <a:schemeClr val="tx1"/>
            </a:solidFill>
          </a:endParaRPr>
        </a:p>
      </dgm:t>
    </dgm:pt>
    <dgm:pt modelId="{A5D5B31B-B6BA-4A2E-A90D-C6CD1522C9B5}" type="parTrans" cxnId="{37FB9996-EB58-49A6-82EC-4D966E64A52F}">
      <dgm:prSet/>
      <dgm:spPr/>
      <dgm:t>
        <a:bodyPr/>
        <a:lstStyle/>
        <a:p>
          <a:pPr algn="ctr"/>
          <a:endParaRPr lang="en-GB" sz="1800">
            <a:solidFill>
              <a:schemeClr val="tx1"/>
            </a:solidFill>
          </a:endParaRPr>
        </a:p>
      </dgm:t>
    </dgm:pt>
    <dgm:pt modelId="{86A069B2-4EE2-482B-AF66-15B0C42DD215}" type="sibTrans" cxnId="{37FB9996-EB58-49A6-82EC-4D966E64A52F}">
      <dgm:prSet/>
      <dgm:spPr/>
      <dgm:t>
        <a:bodyPr/>
        <a:lstStyle/>
        <a:p>
          <a:pPr algn="ctr"/>
          <a:endParaRPr lang="en-GB" sz="1800">
            <a:solidFill>
              <a:schemeClr val="tx1"/>
            </a:solidFill>
          </a:endParaRPr>
        </a:p>
      </dgm:t>
    </dgm:pt>
    <dgm:pt modelId="{C98EF23A-9F75-40CA-BCE1-637181D575AE}">
      <dgm:prSet custT="1"/>
      <dgm:spPr/>
      <dgm:t>
        <a:bodyPr/>
        <a:lstStyle/>
        <a:p>
          <a:pPr algn="ctr"/>
          <a:r>
            <a:rPr lang="en-GB" sz="1800" dirty="0" smtClean="0"/>
            <a:t>The news of natural disasters fill believers with fear in case their actions may become source of God’s displeasure in the future</a:t>
          </a:r>
          <a:endParaRPr lang="en-GB" sz="1800" dirty="0"/>
        </a:p>
      </dgm:t>
    </dgm:pt>
    <dgm:pt modelId="{263DFB03-DCD4-4FBC-B7E4-BD4C38A042E4}" type="parTrans" cxnId="{EF078D12-211E-43F0-B313-E63E2D740EB0}">
      <dgm:prSet/>
      <dgm:spPr/>
      <dgm:t>
        <a:bodyPr/>
        <a:lstStyle/>
        <a:p>
          <a:pPr algn="ctr"/>
          <a:endParaRPr lang="en-GB" sz="1800"/>
        </a:p>
      </dgm:t>
    </dgm:pt>
    <dgm:pt modelId="{9561A223-6460-4580-A40E-30CA3DF25F4B}" type="sibTrans" cxnId="{EF078D12-211E-43F0-B313-E63E2D740EB0}">
      <dgm:prSet/>
      <dgm:spPr/>
      <dgm:t>
        <a:bodyPr/>
        <a:lstStyle/>
        <a:p>
          <a:pPr algn="ctr"/>
          <a:endParaRPr lang="en-GB" sz="1800"/>
        </a:p>
      </dgm:t>
    </dgm:pt>
    <dgm:pt modelId="{6EE4D757-807B-4BB2-8BB8-040929977A06}">
      <dgm:prSet custT="1"/>
      <dgm:spPr/>
      <dgm:t>
        <a:bodyPr/>
        <a:lstStyle/>
        <a:p>
          <a:pPr algn="ctr"/>
          <a:r>
            <a:rPr lang="en-GB" sz="1800" dirty="0" smtClean="0">
              <a:solidFill>
                <a:schemeClr val="tx1"/>
              </a:solidFill>
            </a:rPr>
            <a:t>May God enable them to understand this and may He enable us to be true Muslims, may we take our message to others with sincere compassion and  prayers </a:t>
          </a:r>
          <a:endParaRPr lang="en-GB" sz="1800" dirty="0">
            <a:solidFill>
              <a:schemeClr val="tx1"/>
            </a:solidFill>
          </a:endParaRPr>
        </a:p>
      </dgm:t>
    </dgm:pt>
    <dgm:pt modelId="{6CFE972A-8E2F-43A5-AEE9-1B76AC2FE389}" type="parTrans" cxnId="{CD5D3B4C-2E29-4566-A881-92E6A61769E3}">
      <dgm:prSet/>
      <dgm:spPr/>
      <dgm:t>
        <a:bodyPr/>
        <a:lstStyle/>
        <a:p>
          <a:pPr algn="ctr"/>
          <a:endParaRPr lang="en-GB" sz="1800"/>
        </a:p>
      </dgm:t>
    </dgm:pt>
    <dgm:pt modelId="{6336BEB4-42A0-48D0-B51D-94670E5D2CB1}" type="sibTrans" cxnId="{CD5D3B4C-2E29-4566-A881-92E6A61769E3}">
      <dgm:prSet/>
      <dgm:spPr/>
      <dgm:t>
        <a:bodyPr/>
        <a:lstStyle/>
        <a:p>
          <a:pPr algn="ctr"/>
          <a:endParaRPr lang="en-GB" sz="1800"/>
        </a:p>
      </dgm:t>
    </dgm:pt>
    <dgm:pt modelId="{F83ADE9B-1742-433C-9FB2-864835421564}" type="pres">
      <dgm:prSet presAssocID="{466D0518-9A82-4B7D-8FF7-CB2A20594091}" presName="Name0" presStyleCnt="0">
        <dgm:presLayoutVars>
          <dgm:resizeHandles/>
        </dgm:presLayoutVars>
      </dgm:prSet>
      <dgm:spPr/>
      <dgm:t>
        <a:bodyPr/>
        <a:lstStyle/>
        <a:p>
          <a:endParaRPr lang="en-GB"/>
        </a:p>
      </dgm:t>
    </dgm:pt>
    <dgm:pt modelId="{FFA203EE-A842-482E-9A73-5D27DA4CD2FE}" type="pres">
      <dgm:prSet presAssocID="{C98EF23A-9F75-40CA-BCE1-637181D575AE}" presName="text" presStyleLbl="node1" presStyleIdx="0" presStyleCnt="7">
        <dgm:presLayoutVars>
          <dgm:bulletEnabled val="1"/>
        </dgm:presLayoutVars>
      </dgm:prSet>
      <dgm:spPr/>
      <dgm:t>
        <a:bodyPr/>
        <a:lstStyle/>
        <a:p>
          <a:endParaRPr lang="en-GB"/>
        </a:p>
      </dgm:t>
    </dgm:pt>
    <dgm:pt modelId="{301233A1-D1DC-4A2B-B4C2-5B6B5D5076E6}" type="pres">
      <dgm:prSet presAssocID="{9561A223-6460-4580-A40E-30CA3DF25F4B}" presName="space" presStyleCnt="0"/>
      <dgm:spPr/>
    </dgm:pt>
    <dgm:pt modelId="{6BDBD551-FD84-4806-8B34-8258BA6F47C1}" type="pres">
      <dgm:prSet presAssocID="{B2CBE1BF-8D43-471C-9B9B-4E27DD28F518}" presName="text" presStyleLbl="node1" presStyleIdx="1" presStyleCnt="7">
        <dgm:presLayoutVars>
          <dgm:bulletEnabled val="1"/>
        </dgm:presLayoutVars>
      </dgm:prSet>
      <dgm:spPr/>
      <dgm:t>
        <a:bodyPr/>
        <a:lstStyle/>
        <a:p>
          <a:endParaRPr lang="en-GB"/>
        </a:p>
      </dgm:t>
    </dgm:pt>
    <dgm:pt modelId="{A5802B59-3C08-43C4-A0ED-DC43D6E3FA74}" type="pres">
      <dgm:prSet presAssocID="{701E1615-2F20-4A35-A43D-B9B05A47A8B9}" presName="space" presStyleCnt="0"/>
      <dgm:spPr/>
    </dgm:pt>
    <dgm:pt modelId="{8C60F176-E09B-4F96-961B-6ACD524C1EE6}" type="pres">
      <dgm:prSet presAssocID="{39EF630A-B3D6-4A8B-B8AD-796467E7F530}" presName="text" presStyleLbl="node1" presStyleIdx="2" presStyleCnt="7">
        <dgm:presLayoutVars>
          <dgm:bulletEnabled val="1"/>
        </dgm:presLayoutVars>
      </dgm:prSet>
      <dgm:spPr/>
      <dgm:t>
        <a:bodyPr/>
        <a:lstStyle/>
        <a:p>
          <a:endParaRPr lang="en-GB"/>
        </a:p>
      </dgm:t>
    </dgm:pt>
    <dgm:pt modelId="{C1D9014E-0551-4FBB-BA8E-7D15BD6B0DFB}" type="pres">
      <dgm:prSet presAssocID="{A6AF1ACC-4E5E-4A5A-BEBD-050F5255D681}" presName="space" presStyleCnt="0"/>
      <dgm:spPr/>
    </dgm:pt>
    <dgm:pt modelId="{0850AEE2-53D8-47CE-974F-48C487FA9EBB}" type="pres">
      <dgm:prSet presAssocID="{29F0273F-35A5-4D26-A3FB-F14EB4D6DA2D}" presName="text" presStyleLbl="node1" presStyleIdx="3" presStyleCnt="7">
        <dgm:presLayoutVars>
          <dgm:bulletEnabled val="1"/>
        </dgm:presLayoutVars>
      </dgm:prSet>
      <dgm:spPr/>
      <dgm:t>
        <a:bodyPr/>
        <a:lstStyle/>
        <a:p>
          <a:endParaRPr lang="en-GB"/>
        </a:p>
      </dgm:t>
    </dgm:pt>
    <dgm:pt modelId="{C246D2C4-628C-497E-9D3E-54DDD511021D}" type="pres">
      <dgm:prSet presAssocID="{4F833060-63E2-4E53-8E6F-6BBCBE33EC43}" presName="space" presStyleCnt="0"/>
      <dgm:spPr/>
    </dgm:pt>
    <dgm:pt modelId="{0F0E4760-E737-4A91-8296-E79190538EAE}" type="pres">
      <dgm:prSet presAssocID="{A1953FDE-008E-4391-99E2-618A6AF24BA0}" presName="text" presStyleLbl="node1" presStyleIdx="4" presStyleCnt="7">
        <dgm:presLayoutVars>
          <dgm:bulletEnabled val="1"/>
        </dgm:presLayoutVars>
      </dgm:prSet>
      <dgm:spPr/>
      <dgm:t>
        <a:bodyPr/>
        <a:lstStyle/>
        <a:p>
          <a:endParaRPr lang="en-GB"/>
        </a:p>
      </dgm:t>
    </dgm:pt>
    <dgm:pt modelId="{56CABC76-D199-4736-93F7-18BFA36B9DCA}" type="pres">
      <dgm:prSet presAssocID="{50E42B3C-940C-476E-9937-009E1250C688}" presName="space" presStyleCnt="0"/>
      <dgm:spPr/>
    </dgm:pt>
    <dgm:pt modelId="{F5B71375-323C-44DD-9529-EDB9BE2D2E1D}" type="pres">
      <dgm:prSet presAssocID="{E9A5B4BF-C2A1-46CA-970C-977CA229D7B0}" presName="text" presStyleLbl="node1" presStyleIdx="5" presStyleCnt="7">
        <dgm:presLayoutVars>
          <dgm:bulletEnabled val="1"/>
        </dgm:presLayoutVars>
      </dgm:prSet>
      <dgm:spPr/>
      <dgm:t>
        <a:bodyPr/>
        <a:lstStyle/>
        <a:p>
          <a:endParaRPr lang="en-GB"/>
        </a:p>
      </dgm:t>
    </dgm:pt>
    <dgm:pt modelId="{279838CD-A49E-4488-A8E4-A96DFFC5470E}" type="pres">
      <dgm:prSet presAssocID="{86A069B2-4EE2-482B-AF66-15B0C42DD215}" presName="space" presStyleCnt="0"/>
      <dgm:spPr/>
    </dgm:pt>
    <dgm:pt modelId="{3DC58577-7F2E-49F9-B515-76F545ACE082}" type="pres">
      <dgm:prSet presAssocID="{6EE4D757-807B-4BB2-8BB8-040929977A06}" presName="text" presStyleLbl="node1" presStyleIdx="6" presStyleCnt="7">
        <dgm:presLayoutVars>
          <dgm:bulletEnabled val="1"/>
        </dgm:presLayoutVars>
      </dgm:prSet>
      <dgm:spPr/>
      <dgm:t>
        <a:bodyPr/>
        <a:lstStyle/>
        <a:p>
          <a:endParaRPr lang="en-GB"/>
        </a:p>
      </dgm:t>
    </dgm:pt>
  </dgm:ptLst>
  <dgm:cxnLst>
    <dgm:cxn modelId="{EF078D12-211E-43F0-B313-E63E2D740EB0}" srcId="{466D0518-9A82-4B7D-8FF7-CB2A20594091}" destId="{C98EF23A-9F75-40CA-BCE1-637181D575AE}" srcOrd="0" destOrd="0" parTransId="{263DFB03-DCD4-4FBC-B7E4-BD4C38A042E4}" sibTransId="{9561A223-6460-4580-A40E-30CA3DF25F4B}"/>
    <dgm:cxn modelId="{68719E37-DE6A-4098-8D8F-CC4B6D464BD3}" type="presOf" srcId="{29F0273F-35A5-4D26-A3FB-F14EB4D6DA2D}" destId="{0850AEE2-53D8-47CE-974F-48C487FA9EBB}" srcOrd="0" destOrd="0" presId="urn:diagrams.loki3.com/VaryingWidthList+Icon"/>
    <dgm:cxn modelId="{93C6E3CA-ADFD-4219-88B8-B96817E29396}" srcId="{466D0518-9A82-4B7D-8FF7-CB2A20594091}" destId="{29F0273F-35A5-4D26-A3FB-F14EB4D6DA2D}" srcOrd="3" destOrd="0" parTransId="{A2AE1934-24BB-4681-B8E9-BB0A42EB13FE}" sibTransId="{4F833060-63E2-4E53-8E6F-6BBCBE33EC43}"/>
    <dgm:cxn modelId="{E11FA6D5-4B09-4D7F-A9CB-17EC25A1EE99}" srcId="{466D0518-9A82-4B7D-8FF7-CB2A20594091}" destId="{39EF630A-B3D6-4A8B-B8AD-796467E7F530}" srcOrd="2" destOrd="0" parTransId="{6DC6E17A-9CA5-46ED-A563-890339E684D8}" sibTransId="{A6AF1ACC-4E5E-4A5A-BEBD-050F5255D681}"/>
    <dgm:cxn modelId="{8B992821-F004-4723-A92E-E17BDDE149CD}" type="presOf" srcId="{39EF630A-B3D6-4A8B-B8AD-796467E7F530}" destId="{8C60F176-E09B-4F96-961B-6ACD524C1EE6}" srcOrd="0" destOrd="0" presId="urn:diagrams.loki3.com/VaryingWidthList+Icon"/>
    <dgm:cxn modelId="{965145A7-0A4C-4514-8BF9-7C2570ED92AD}" type="presOf" srcId="{E9A5B4BF-C2A1-46CA-970C-977CA229D7B0}" destId="{F5B71375-323C-44DD-9529-EDB9BE2D2E1D}" srcOrd="0" destOrd="0" presId="urn:diagrams.loki3.com/VaryingWidthList+Icon"/>
    <dgm:cxn modelId="{17775468-AC4F-41D7-947B-234C31FD4534}" type="presOf" srcId="{6EE4D757-807B-4BB2-8BB8-040929977A06}" destId="{3DC58577-7F2E-49F9-B515-76F545ACE082}" srcOrd="0" destOrd="0" presId="urn:diagrams.loki3.com/VaryingWidthList+Icon"/>
    <dgm:cxn modelId="{6CD4A463-1738-489F-AB3E-172D1795CEC0}" type="presOf" srcId="{A1953FDE-008E-4391-99E2-618A6AF24BA0}" destId="{0F0E4760-E737-4A91-8296-E79190538EAE}" srcOrd="0" destOrd="0" presId="urn:diagrams.loki3.com/VaryingWidthList+Icon"/>
    <dgm:cxn modelId="{14AF1A00-D241-4E85-A382-8BE2EB276475}" type="presOf" srcId="{B2CBE1BF-8D43-471C-9B9B-4E27DD28F518}" destId="{6BDBD551-FD84-4806-8B34-8258BA6F47C1}" srcOrd="0" destOrd="0" presId="urn:diagrams.loki3.com/VaryingWidthList+Icon"/>
    <dgm:cxn modelId="{8D270E75-2834-41ED-9B20-1674536DCB6F}" srcId="{466D0518-9A82-4B7D-8FF7-CB2A20594091}" destId="{B2CBE1BF-8D43-471C-9B9B-4E27DD28F518}" srcOrd="1" destOrd="0" parTransId="{4099F449-49F6-4F7B-8FC0-652AD3E1D144}" sibTransId="{701E1615-2F20-4A35-A43D-B9B05A47A8B9}"/>
    <dgm:cxn modelId="{37FB9996-EB58-49A6-82EC-4D966E64A52F}" srcId="{466D0518-9A82-4B7D-8FF7-CB2A20594091}" destId="{E9A5B4BF-C2A1-46CA-970C-977CA229D7B0}" srcOrd="5" destOrd="0" parTransId="{A5D5B31B-B6BA-4A2E-A90D-C6CD1522C9B5}" sibTransId="{86A069B2-4EE2-482B-AF66-15B0C42DD215}"/>
    <dgm:cxn modelId="{CD5D3B4C-2E29-4566-A881-92E6A61769E3}" srcId="{466D0518-9A82-4B7D-8FF7-CB2A20594091}" destId="{6EE4D757-807B-4BB2-8BB8-040929977A06}" srcOrd="6" destOrd="0" parTransId="{6CFE972A-8E2F-43A5-AEE9-1B76AC2FE389}" sibTransId="{6336BEB4-42A0-48D0-B51D-94670E5D2CB1}"/>
    <dgm:cxn modelId="{14A43FDB-5211-48B8-9A02-8F17B4297730}" type="presOf" srcId="{466D0518-9A82-4B7D-8FF7-CB2A20594091}" destId="{F83ADE9B-1742-433C-9FB2-864835421564}" srcOrd="0" destOrd="0" presId="urn:diagrams.loki3.com/VaryingWidthList+Icon"/>
    <dgm:cxn modelId="{E742DA53-EF53-48B0-90B1-8D72318E8E89}" srcId="{466D0518-9A82-4B7D-8FF7-CB2A20594091}" destId="{A1953FDE-008E-4391-99E2-618A6AF24BA0}" srcOrd="4" destOrd="0" parTransId="{3F0F5BCF-82C3-4B00-A54F-476ABC6EF0BF}" sibTransId="{50E42B3C-940C-476E-9937-009E1250C688}"/>
    <dgm:cxn modelId="{75A70798-397B-4307-B437-71F051CE26B5}" type="presOf" srcId="{C98EF23A-9F75-40CA-BCE1-637181D575AE}" destId="{FFA203EE-A842-482E-9A73-5D27DA4CD2FE}" srcOrd="0" destOrd="0" presId="urn:diagrams.loki3.com/VaryingWidthList+Icon"/>
    <dgm:cxn modelId="{539E864D-7BEC-47B5-BF3C-219254A12D5E}" type="presParOf" srcId="{F83ADE9B-1742-433C-9FB2-864835421564}" destId="{FFA203EE-A842-482E-9A73-5D27DA4CD2FE}" srcOrd="0" destOrd="0" presId="urn:diagrams.loki3.com/VaryingWidthList+Icon"/>
    <dgm:cxn modelId="{7DC6DD6B-0513-4207-B42C-D3929B56AF7A}" type="presParOf" srcId="{F83ADE9B-1742-433C-9FB2-864835421564}" destId="{301233A1-D1DC-4A2B-B4C2-5B6B5D5076E6}" srcOrd="1" destOrd="0" presId="urn:diagrams.loki3.com/VaryingWidthList+Icon"/>
    <dgm:cxn modelId="{01020EC2-8E05-4B7F-B8B2-CEF3830DD0D7}" type="presParOf" srcId="{F83ADE9B-1742-433C-9FB2-864835421564}" destId="{6BDBD551-FD84-4806-8B34-8258BA6F47C1}" srcOrd="2" destOrd="0" presId="urn:diagrams.loki3.com/VaryingWidthList+Icon"/>
    <dgm:cxn modelId="{FA031EC3-A5D2-45B0-9F52-D39B5BCE306A}" type="presParOf" srcId="{F83ADE9B-1742-433C-9FB2-864835421564}" destId="{A5802B59-3C08-43C4-A0ED-DC43D6E3FA74}" srcOrd="3" destOrd="0" presId="urn:diagrams.loki3.com/VaryingWidthList+Icon"/>
    <dgm:cxn modelId="{10BC652C-2C32-46C3-8C04-9D251B1684F2}" type="presParOf" srcId="{F83ADE9B-1742-433C-9FB2-864835421564}" destId="{8C60F176-E09B-4F96-961B-6ACD524C1EE6}" srcOrd="4" destOrd="0" presId="urn:diagrams.loki3.com/VaryingWidthList+Icon"/>
    <dgm:cxn modelId="{31382439-0084-4775-A2AA-D092743E004E}" type="presParOf" srcId="{F83ADE9B-1742-433C-9FB2-864835421564}" destId="{C1D9014E-0551-4FBB-BA8E-7D15BD6B0DFB}" srcOrd="5" destOrd="0" presId="urn:diagrams.loki3.com/VaryingWidthList+Icon"/>
    <dgm:cxn modelId="{C662980B-F0F7-4804-B9DF-025FC043CF90}" type="presParOf" srcId="{F83ADE9B-1742-433C-9FB2-864835421564}" destId="{0850AEE2-53D8-47CE-974F-48C487FA9EBB}" srcOrd="6" destOrd="0" presId="urn:diagrams.loki3.com/VaryingWidthList+Icon"/>
    <dgm:cxn modelId="{C91B3A21-F4C0-46C5-A6A0-6BB9CC79C383}" type="presParOf" srcId="{F83ADE9B-1742-433C-9FB2-864835421564}" destId="{C246D2C4-628C-497E-9D3E-54DDD511021D}" srcOrd="7" destOrd="0" presId="urn:diagrams.loki3.com/VaryingWidthList+Icon"/>
    <dgm:cxn modelId="{0FDED770-F355-41B7-9F1C-D5CF2BCF30D9}" type="presParOf" srcId="{F83ADE9B-1742-433C-9FB2-864835421564}" destId="{0F0E4760-E737-4A91-8296-E79190538EAE}" srcOrd="8" destOrd="0" presId="urn:diagrams.loki3.com/VaryingWidthList+Icon"/>
    <dgm:cxn modelId="{EAE7441D-B76C-4543-9F55-2C69D573B073}" type="presParOf" srcId="{F83ADE9B-1742-433C-9FB2-864835421564}" destId="{56CABC76-D199-4736-93F7-18BFA36B9DCA}" srcOrd="9" destOrd="0" presId="urn:diagrams.loki3.com/VaryingWidthList+Icon"/>
    <dgm:cxn modelId="{D305D88A-3E9F-40CA-9B97-D8E88C13DA67}" type="presParOf" srcId="{F83ADE9B-1742-433C-9FB2-864835421564}" destId="{F5B71375-323C-44DD-9529-EDB9BE2D2E1D}" srcOrd="10" destOrd="0" presId="urn:diagrams.loki3.com/VaryingWidthList+Icon"/>
    <dgm:cxn modelId="{9DCB8B5C-C17F-4771-A3E7-A37887049C04}" type="presParOf" srcId="{F83ADE9B-1742-433C-9FB2-864835421564}" destId="{279838CD-A49E-4488-A8E4-A96DFFC5470E}" srcOrd="11" destOrd="0" presId="urn:diagrams.loki3.com/VaryingWidthList+Icon"/>
    <dgm:cxn modelId="{B6B5196D-552D-4D38-84C7-BA955E9D976E}" type="presParOf" srcId="{F83ADE9B-1742-433C-9FB2-864835421564}" destId="{3DC58577-7F2E-49F9-B515-76F545ACE082}" srcOrd="12"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dgm:spPr/>
      <dgm:t>
        <a:bodyPr/>
        <a:lstStyle/>
        <a:p>
          <a:pPr algn="ctr"/>
          <a:r>
            <a:rPr lang="en-GB" dirty="0" smtClean="0"/>
            <a:t>The news of natural disasters fill believers with fear in case their actions may become source of God’s displeasure in the future</a:t>
          </a:r>
          <a:endParaRPr lang="en-GB" dirty="0"/>
        </a:p>
      </dgm:t>
    </dgm:pt>
    <dgm:pt modelId="{8D27AC84-826E-49D7-9DC0-535E5F325136}" type="parTrans" cxnId="{B7071D97-BD22-429C-B89C-4691CCD39131}">
      <dgm:prSet/>
      <dgm:spPr/>
      <dgm:t>
        <a:bodyPr/>
        <a:lstStyle/>
        <a:p>
          <a:pPr algn="ctr"/>
          <a:endParaRPr lang="en-GB"/>
        </a:p>
      </dgm:t>
    </dgm:pt>
    <dgm:pt modelId="{FEC50384-8A94-4F31-916D-1AF0D91FC431}" type="sibTrans" cxnId="{B7071D97-BD22-429C-B89C-4691CCD39131}">
      <dgm:prSet/>
      <dgm:spPr/>
      <dgm:t>
        <a:bodyPr/>
        <a:lstStyle/>
        <a:p>
          <a:pPr algn="ctr"/>
          <a:endParaRPr lang="en-GB"/>
        </a:p>
      </dgm:t>
    </dgm:pt>
    <dgm:pt modelId="{BEFED12B-96EF-4153-8838-DBC6E97AF70C}">
      <dgm:prSet phldrT="[Text]"/>
      <dgm:spPr/>
      <dgm:t>
        <a:bodyPr/>
        <a:lstStyle/>
        <a:p>
          <a:pPr algn="ctr"/>
          <a:r>
            <a:rPr lang="en-GB" dirty="0" smtClean="0">
              <a:solidFill>
                <a:schemeClr val="tx1"/>
              </a:solidFill>
              <a:effectLst/>
              <a:latin typeface="+mn-lt"/>
              <a:ea typeface="+mn-ea"/>
              <a:cs typeface="+mn-cs"/>
            </a:rPr>
            <a:t>Only true believers think like this as they have the insight and the perception of God </a:t>
          </a:r>
          <a:endParaRPr lang="en-GB" dirty="0">
            <a:solidFill>
              <a:srgbClr val="043A0D"/>
            </a:solidFill>
          </a:endParaRPr>
        </a:p>
      </dgm:t>
    </dgm:pt>
    <dgm:pt modelId="{A1B90A16-5399-4AAB-8961-61D723F601F8}" type="parTrans" cxnId="{446C7882-3C53-4F3D-832B-EB52EEEFFC2D}">
      <dgm:prSet/>
      <dgm:spPr/>
      <dgm:t>
        <a:bodyPr/>
        <a:lstStyle/>
        <a:p>
          <a:pPr algn="ctr"/>
          <a:endParaRPr lang="en-GB"/>
        </a:p>
      </dgm:t>
    </dgm:pt>
    <dgm:pt modelId="{903C8367-251F-48E5-A5A3-80D479142531}" type="sibTrans" cxnId="{446C7882-3C53-4F3D-832B-EB52EEEFFC2D}">
      <dgm:prSet/>
      <dgm:spPr/>
      <dgm:t>
        <a:bodyPr/>
        <a:lstStyle/>
        <a:p>
          <a:pPr algn="ctr"/>
          <a:endParaRPr lang="en-GB"/>
        </a:p>
      </dgm:t>
    </dgm:pt>
    <dgm:pt modelId="{4F7997A2-C9FD-44ED-B88D-757904D01FB3}">
      <dgm:prSet/>
      <dgm:spPr/>
      <dgm:t>
        <a:bodyPr/>
        <a:lstStyle/>
        <a:p>
          <a:pPr algn="ctr"/>
          <a:r>
            <a:rPr lang="en-GB" dirty="0" smtClean="0">
              <a:solidFill>
                <a:schemeClr val="tx1"/>
              </a:solidFill>
              <a:effectLst/>
              <a:latin typeface="+mn-lt"/>
              <a:ea typeface="+mn-ea"/>
              <a:cs typeface="+mn-cs"/>
            </a:rPr>
            <a:t>These people do not ascribe partners  to God  and are not those who only remember God in difficult, turbulent times and forget Him in peaceful times</a:t>
          </a:r>
          <a:endParaRPr lang="en-GB" dirty="0">
            <a:solidFill>
              <a:schemeClr val="tx1"/>
            </a:solidFill>
          </a:endParaRPr>
        </a:p>
      </dgm:t>
    </dgm:pt>
    <dgm:pt modelId="{57C3FA20-9A7D-4F11-B850-4F918016AF49}" type="parTrans" cxnId="{581017EF-B799-489F-8DBA-B2437CBCA9E3}">
      <dgm:prSet/>
      <dgm:spPr/>
      <dgm:t>
        <a:bodyPr/>
        <a:lstStyle/>
        <a:p>
          <a:pPr algn="ctr"/>
          <a:endParaRPr lang="en-GB"/>
        </a:p>
      </dgm:t>
    </dgm:pt>
    <dgm:pt modelId="{C27120C2-0154-446C-8211-CABB7F491D01}" type="sibTrans" cxnId="{581017EF-B799-489F-8DBA-B2437CBCA9E3}">
      <dgm:prSet/>
      <dgm:spPr/>
      <dgm:t>
        <a:bodyPr/>
        <a:lstStyle/>
        <a:p>
          <a:pPr algn="ctr"/>
          <a:endParaRPr lang="en-GB"/>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67822E56-4BC3-4BA7-9CD8-2F0637589B11}" type="pres">
      <dgm:prSet presAssocID="{94F85103-1297-4A47-8907-EF4A28834B79}" presName="ThreeNodes_1" presStyleLbl="node1" presStyleIdx="0" presStyleCnt="3" custScaleX="99238">
        <dgm:presLayoutVars>
          <dgm:bulletEnabled val="1"/>
        </dgm:presLayoutVars>
      </dgm:prSet>
      <dgm:spPr/>
      <dgm:t>
        <a:bodyPr/>
        <a:lstStyle/>
        <a:p>
          <a:endParaRPr lang="en-GB"/>
        </a:p>
      </dgm:t>
    </dgm:pt>
    <dgm:pt modelId="{A8F28D3B-1F9E-44D8-8301-AEE69F4769C5}" type="pres">
      <dgm:prSet presAssocID="{94F85103-1297-4A47-8907-EF4A28834B79}" presName="ThreeNodes_2" presStyleLbl="node1" presStyleIdx="1" presStyleCnt="3">
        <dgm:presLayoutVars>
          <dgm:bulletEnabled val="1"/>
        </dgm:presLayoutVars>
      </dgm:prSet>
      <dgm:spPr/>
      <dgm:t>
        <a:bodyPr/>
        <a:lstStyle/>
        <a:p>
          <a:endParaRPr lang="en-GB"/>
        </a:p>
      </dgm:t>
    </dgm:pt>
    <dgm:pt modelId="{48AB5800-B5B2-43E7-B4C1-BCE59FF0376F}" type="pres">
      <dgm:prSet presAssocID="{94F85103-1297-4A47-8907-EF4A28834B79}" presName="ThreeNodes_3" presStyleLbl="node1" presStyleIdx="2" presStyleCnt="3">
        <dgm:presLayoutVars>
          <dgm:bulletEnabled val="1"/>
        </dgm:presLayoutVars>
      </dgm:prSet>
      <dgm:spPr/>
      <dgm:t>
        <a:bodyPr/>
        <a:lstStyle/>
        <a:p>
          <a:endParaRPr lang="en-GB"/>
        </a:p>
      </dgm:t>
    </dgm:pt>
    <dgm:pt modelId="{C316615D-EA9A-4F73-B5E0-3EF2D2265154}" type="pres">
      <dgm:prSet presAssocID="{94F85103-1297-4A47-8907-EF4A28834B79}" presName="ThreeConn_1-2" presStyleLbl="fgAccFollowNode1" presStyleIdx="0" presStyleCnt="2">
        <dgm:presLayoutVars>
          <dgm:bulletEnabled val="1"/>
        </dgm:presLayoutVars>
      </dgm:prSet>
      <dgm:spPr/>
      <dgm:t>
        <a:bodyPr/>
        <a:lstStyle/>
        <a:p>
          <a:endParaRPr lang="en-GB"/>
        </a:p>
      </dgm:t>
    </dgm:pt>
    <dgm:pt modelId="{6DC76179-D4FE-429D-85A5-9279ABD8BE25}" type="pres">
      <dgm:prSet presAssocID="{94F85103-1297-4A47-8907-EF4A28834B79}" presName="ThreeConn_2-3" presStyleLbl="fgAccFollowNode1" presStyleIdx="1" presStyleCnt="2">
        <dgm:presLayoutVars>
          <dgm:bulletEnabled val="1"/>
        </dgm:presLayoutVars>
      </dgm:prSet>
      <dgm:spPr/>
      <dgm:t>
        <a:bodyPr/>
        <a:lstStyle/>
        <a:p>
          <a:endParaRPr lang="en-GB"/>
        </a:p>
      </dgm:t>
    </dgm:pt>
    <dgm:pt modelId="{8908420C-E89C-4303-BDD8-22E34E1FFBD4}" type="pres">
      <dgm:prSet presAssocID="{94F85103-1297-4A47-8907-EF4A28834B79}" presName="ThreeNodes_1_text" presStyleLbl="node1" presStyleIdx="2" presStyleCnt="3">
        <dgm:presLayoutVars>
          <dgm:bulletEnabled val="1"/>
        </dgm:presLayoutVars>
      </dgm:prSet>
      <dgm:spPr/>
      <dgm:t>
        <a:bodyPr/>
        <a:lstStyle/>
        <a:p>
          <a:endParaRPr lang="en-GB"/>
        </a:p>
      </dgm:t>
    </dgm:pt>
    <dgm:pt modelId="{32365A8E-7DF9-47B7-92AF-32A237F65273}" type="pres">
      <dgm:prSet presAssocID="{94F85103-1297-4A47-8907-EF4A28834B79}" presName="ThreeNodes_2_text" presStyleLbl="node1" presStyleIdx="2" presStyleCnt="3">
        <dgm:presLayoutVars>
          <dgm:bulletEnabled val="1"/>
        </dgm:presLayoutVars>
      </dgm:prSet>
      <dgm:spPr/>
      <dgm:t>
        <a:bodyPr/>
        <a:lstStyle/>
        <a:p>
          <a:endParaRPr lang="en-GB"/>
        </a:p>
      </dgm:t>
    </dgm:pt>
    <dgm:pt modelId="{9CBA7468-5307-410C-BF5D-5D5E9FDA17C0}" type="pres">
      <dgm:prSet presAssocID="{94F85103-1297-4A47-8907-EF4A28834B79}" presName="ThreeNodes_3_text" presStyleLbl="node1" presStyleIdx="2" presStyleCnt="3">
        <dgm:presLayoutVars>
          <dgm:bulletEnabled val="1"/>
        </dgm:presLayoutVars>
      </dgm:prSet>
      <dgm:spPr/>
      <dgm:t>
        <a:bodyPr/>
        <a:lstStyle/>
        <a:p>
          <a:endParaRPr lang="en-GB"/>
        </a:p>
      </dgm:t>
    </dgm:pt>
  </dgm:ptLst>
  <dgm:cxnLst>
    <dgm:cxn modelId="{FCB9315A-2CF7-4539-9FF4-E7EAD9C60D02}" type="presOf" srcId="{94F85103-1297-4A47-8907-EF4A28834B79}" destId="{1B0A502A-6E6B-4596-94D4-0523506FEA76}" srcOrd="0" destOrd="0" presId="urn:microsoft.com/office/officeart/2005/8/layout/vProcess5"/>
    <dgm:cxn modelId="{BBCA371F-AB3F-4C9F-A39F-D0DD8B15FF7A}" type="presOf" srcId="{17458519-E97A-4B8F-A4DB-95DFB692758A}" destId="{67822E56-4BC3-4BA7-9CD8-2F0637589B11}" srcOrd="0" destOrd="0" presId="urn:microsoft.com/office/officeart/2005/8/layout/vProcess5"/>
    <dgm:cxn modelId="{F7839ADD-0875-4244-B1B2-010A47CED47A}" type="presOf" srcId="{903C8367-251F-48E5-A5A3-80D479142531}" destId="{6DC76179-D4FE-429D-85A5-9279ABD8BE25}" srcOrd="0" destOrd="0" presId="urn:microsoft.com/office/officeart/2005/8/layout/vProcess5"/>
    <dgm:cxn modelId="{B32FF118-813C-41E7-A4BC-21D0663355BF}" type="presOf" srcId="{4F7997A2-C9FD-44ED-B88D-757904D01FB3}" destId="{48AB5800-B5B2-43E7-B4C1-BCE59FF0376F}" srcOrd="0" destOrd="0" presId="urn:microsoft.com/office/officeart/2005/8/layout/vProcess5"/>
    <dgm:cxn modelId="{ED62AD16-1318-4DF2-92F7-07F39B61386A}" type="presOf" srcId="{17458519-E97A-4B8F-A4DB-95DFB692758A}" destId="{8908420C-E89C-4303-BDD8-22E34E1FFBD4}" srcOrd="1" destOrd="0" presId="urn:microsoft.com/office/officeart/2005/8/layout/vProcess5"/>
    <dgm:cxn modelId="{D2A7244E-EFD0-4CF4-9E6E-B905FFA4C17E}" type="presOf" srcId="{4F7997A2-C9FD-44ED-B88D-757904D01FB3}" destId="{9CBA7468-5307-410C-BF5D-5D5E9FDA17C0}" srcOrd="1"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B09DB791-F879-43CB-B30D-96E7A5FD07FE}" type="presOf" srcId="{BEFED12B-96EF-4153-8838-DBC6E97AF70C}" destId="{32365A8E-7DF9-47B7-92AF-32A237F65273}" srcOrd="1" destOrd="0" presId="urn:microsoft.com/office/officeart/2005/8/layout/vProcess5"/>
    <dgm:cxn modelId="{5C6FCB7F-5BCB-43C7-BDCE-F6113ED4AFF7}" type="presOf" srcId="{FEC50384-8A94-4F31-916D-1AF0D91FC431}" destId="{C316615D-EA9A-4F73-B5E0-3EF2D2265154}"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BA8AE055-E1E3-4493-8E59-920113EA1014}" type="presOf" srcId="{BEFED12B-96EF-4153-8838-DBC6E97AF70C}" destId="{A8F28D3B-1F9E-44D8-8301-AEE69F4769C5}" srcOrd="0"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F3B9BEE6-3717-437A-A322-9F92EF4DBAF5}" type="presParOf" srcId="{1B0A502A-6E6B-4596-94D4-0523506FEA76}" destId="{896ABA49-34AC-4481-A95C-D75E9E69EC71}" srcOrd="0" destOrd="0" presId="urn:microsoft.com/office/officeart/2005/8/layout/vProcess5"/>
    <dgm:cxn modelId="{307EB14F-E9A0-4377-BC14-2BC61E5763D7}" type="presParOf" srcId="{1B0A502A-6E6B-4596-94D4-0523506FEA76}" destId="{67822E56-4BC3-4BA7-9CD8-2F0637589B11}" srcOrd="1" destOrd="0" presId="urn:microsoft.com/office/officeart/2005/8/layout/vProcess5"/>
    <dgm:cxn modelId="{64A0A987-F7E1-4B88-A475-2E053E6C6DCC}" type="presParOf" srcId="{1B0A502A-6E6B-4596-94D4-0523506FEA76}" destId="{A8F28D3B-1F9E-44D8-8301-AEE69F4769C5}" srcOrd="2" destOrd="0" presId="urn:microsoft.com/office/officeart/2005/8/layout/vProcess5"/>
    <dgm:cxn modelId="{DF319FB1-9210-4E3A-B7BE-3ACCA1E3AC80}" type="presParOf" srcId="{1B0A502A-6E6B-4596-94D4-0523506FEA76}" destId="{48AB5800-B5B2-43E7-B4C1-BCE59FF0376F}" srcOrd="3" destOrd="0" presId="urn:microsoft.com/office/officeart/2005/8/layout/vProcess5"/>
    <dgm:cxn modelId="{2A0E8A8C-2E7E-461C-ABB9-C86F298D1ED0}" type="presParOf" srcId="{1B0A502A-6E6B-4596-94D4-0523506FEA76}" destId="{C316615D-EA9A-4F73-B5E0-3EF2D2265154}" srcOrd="4" destOrd="0" presId="urn:microsoft.com/office/officeart/2005/8/layout/vProcess5"/>
    <dgm:cxn modelId="{73215649-369C-4A0E-B6B5-CBBDB0B395C9}" type="presParOf" srcId="{1B0A502A-6E6B-4596-94D4-0523506FEA76}" destId="{6DC76179-D4FE-429D-85A5-9279ABD8BE25}" srcOrd="5" destOrd="0" presId="urn:microsoft.com/office/officeart/2005/8/layout/vProcess5"/>
    <dgm:cxn modelId="{E35DB2CA-FB3E-46E1-8A6D-2A11F69B5313}" type="presParOf" srcId="{1B0A502A-6E6B-4596-94D4-0523506FEA76}" destId="{8908420C-E89C-4303-BDD8-22E34E1FFBD4}" srcOrd="6" destOrd="0" presId="urn:microsoft.com/office/officeart/2005/8/layout/vProcess5"/>
    <dgm:cxn modelId="{7B2061DB-A6E4-49C9-B4B9-21A43C233F2D}" type="presParOf" srcId="{1B0A502A-6E6B-4596-94D4-0523506FEA76}" destId="{32365A8E-7DF9-47B7-92AF-32A237F65273}" srcOrd="7" destOrd="0" presId="urn:microsoft.com/office/officeart/2005/8/layout/vProcess5"/>
    <dgm:cxn modelId="{C36BF809-8E20-4006-9278-7E52986BFDF9}" type="presParOf" srcId="{1B0A502A-6E6B-4596-94D4-0523506FEA76}" destId="{9CBA7468-5307-410C-BF5D-5D5E9FDA17C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4CD32F-BEBD-4B24-9B87-1B44CD417124}" type="doc">
      <dgm:prSet loTypeId="urn:microsoft.com/office/officeart/2005/8/layout/hProcess7#2" loCatId="process" qsTypeId="urn:microsoft.com/office/officeart/2005/8/quickstyle/3d2" qsCatId="3D" csTypeId="urn:microsoft.com/office/officeart/2005/8/colors/accent2_4" csCatId="accent2" phldr="1"/>
      <dgm:spPr/>
      <dgm:t>
        <a:bodyPr/>
        <a:lstStyle/>
        <a:p>
          <a:endParaRPr lang="en-GB"/>
        </a:p>
      </dgm:t>
    </dgm:pt>
    <dgm:pt modelId="{F30F1DF1-C57B-43E4-A969-8B725EC23B08}">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endParaRPr lang="en-GB" sz="1800" b="1" dirty="0">
            <a:solidFill>
              <a:schemeClr val="bg1"/>
            </a:solidFill>
          </a:endParaRPr>
        </a:p>
      </dgm:t>
    </dgm:pt>
    <dgm:pt modelId="{0B45B033-939A-414A-925D-9C999B91BD7D}" type="parTrans" cxnId="{48E76CC1-22B0-4702-8EA9-8C2F86C400CA}">
      <dgm:prSet/>
      <dgm:spPr/>
      <dgm:t>
        <a:bodyPr/>
        <a:lstStyle/>
        <a:p>
          <a:pPr algn="ctr"/>
          <a:endParaRPr lang="en-GB" sz="1800">
            <a:solidFill>
              <a:schemeClr val="bg1"/>
            </a:solidFill>
          </a:endParaRPr>
        </a:p>
      </dgm:t>
    </dgm:pt>
    <dgm:pt modelId="{5C5134F3-5BAF-4CDE-8EEE-08D8649916F8}" type="sibTrans" cxnId="{48E76CC1-22B0-4702-8EA9-8C2F86C400CA}">
      <dgm:prSet/>
      <dgm:spPr/>
      <dgm:t>
        <a:bodyPr/>
        <a:lstStyle/>
        <a:p>
          <a:pPr algn="ctr"/>
          <a:endParaRPr lang="en-GB" sz="1800">
            <a:solidFill>
              <a:schemeClr val="bg1"/>
            </a:solidFill>
          </a:endParaRPr>
        </a:p>
      </dgm:t>
    </dgm:pt>
    <dgm:pt modelId="{7E4537C7-D7BC-4B9B-A7ED-2C52AA4A6F2A}">
      <dgm:prSet phldrT="[Text]" custT="1"/>
      <dgm:spPr/>
      <dgm:t>
        <a:bodyPr/>
        <a:lstStyle/>
        <a:p>
          <a:pPr algn="ctr"/>
          <a:r>
            <a:rPr lang="en-GB" sz="1800" dirty="0" smtClean="0">
              <a:solidFill>
                <a:schemeClr val="bg1"/>
              </a:solidFill>
              <a:effectLst/>
              <a:latin typeface="+mn-lt"/>
              <a:ea typeface="+mn-ea"/>
              <a:cs typeface="+mn-cs"/>
            </a:rPr>
            <a:t>If a true believer fears God through the bad ending of ancient people, how much more should the present disasters make one turn to God and fear Him </a:t>
          </a:r>
          <a:endParaRPr lang="en-GB" sz="1800" dirty="0">
            <a:solidFill>
              <a:schemeClr val="bg1"/>
            </a:solidFill>
          </a:endParaRPr>
        </a:p>
      </dgm:t>
    </dgm:pt>
    <dgm:pt modelId="{1A57B5C3-530C-427C-9F91-440C926F96E0}" type="parTrans" cxnId="{8E3020B6-ACB4-45CB-9E11-1F5E173FA482}">
      <dgm:prSet/>
      <dgm:spPr/>
      <dgm:t>
        <a:bodyPr/>
        <a:lstStyle/>
        <a:p>
          <a:pPr algn="ctr"/>
          <a:endParaRPr lang="en-GB" sz="1800">
            <a:solidFill>
              <a:schemeClr val="bg1"/>
            </a:solidFill>
          </a:endParaRPr>
        </a:p>
      </dgm:t>
    </dgm:pt>
    <dgm:pt modelId="{0B597B18-B71B-4704-843A-F98AF0020F5D}" type="sibTrans" cxnId="{8E3020B6-ACB4-45CB-9E11-1F5E173FA482}">
      <dgm:prSet/>
      <dgm:spPr/>
      <dgm:t>
        <a:bodyPr/>
        <a:lstStyle/>
        <a:p>
          <a:pPr algn="ctr"/>
          <a:endParaRPr lang="en-GB" sz="1800">
            <a:solidFill>
              <a:schemeClr val="bg1"/>
            </a:solidFill>
          </a:endParaRPr>
        </a:p>
      </dgm:t>
    </dgm:pt>
    <dgm:pt modelId="{64F02DAA-237F-4490-A292-8F28A9761AFE}">
      <dgm:prSet phldrT="[Text]" custT="1"/>
      <dgm:spPr/>
      <dgm:t>
        <a:bodyPr/>
        <a:lstStyle/>
        <a:p>
          <a:pPr algn="ctr"/>
          <a:r>
            <a:rPr lang="en-GB" sz="1800" dirty="0" smtClean="0">
              <a:solidFill>
                <a:schemeClr val="bg1"/>
              </a:solidFill>
              <a:effectLst/>
              <a:latin typeface="+mn-lt"/>
              <a:ea typeface="+mn-ea"/>
              <a:cs typeface="+mn-cs"/>
            </a:rPr>
            <a:t>True believers do not just fear God at the time of their own trouble, rather when affliction falls on others, it instils fear of God in them </a:t>
          </a:r>
          <a:endParaRPr lang="en-GB" sz="1800" dirty="0">
            <a:solidFill>
              <a:schemeClr val="bg1"/>
            </a:solidFill>
          </a:endParaRPr>
        </a:p>
      </dgm:t>
    </dgm:pt>
    <dgm:pt modelId="{23B4B47E-DC64-4008-BA9A-1426B39C2E96}" type="sibTrans" cxnId="{2AF046C9-3D36-49BC-9CFA-F3525AA509D0}">
      <dgm:prSet/>
      <dgm:spPr/>
      <dgm:t>
        <a:bodyPr/>
        <a:lstStyle/>
        <a:p>
          <a:pPr algn="ctr"/>
          <a:endParaRPr lang="en-GB" sz="1800">
            <a:solidFill>
              <a:schemeClr val="bg1"/>
            </a:solidFill>
          </a:endParaRPr>
        </a:p>
      </dgm:t>
    </dgm:pt>
    <dgm:pt modelId="{297E17B9-256E-4B20-A003-6EDBF15FD222}" type="parTrans" cxnId="{2AF046C9-3D36-49BC-9CFA-F3525AA509D0}">
      <dgm:prSet/>
      <dgm:spPr/>
      <dgm:t>
        <a:bodyPr/>
        <a:lstStyle/>
        <a:p>
          <a:pPr algn="ctr"/>
          <a:endParaRPr lang="en-GB" sz="1800">
            <a:solidFill>
              <a:schemeClr val="bg1"/>
            </a:solidFill>
          </a:endParaRPr>
        </a:p>
      </dgm:t>
    </dgm:pt>
    <dgm:pt modelId="{B563DCC5-DB14-4E75-9BC1-7112E0D1D159}">
      <dgm:prSet phldrT="[Text]" custT="1"/>
      <dgm:spPr/>
      <dgm:t>
        <a:bodyPr/>
        <a:lstStyle/>
        <a:p>
          <a:pPr algn="ctr"/>
          <a:endParaRPr lang="en-GB" sz="1800" dirty="0">
            <a:solidFill>
              <a:schemeClr val="bg1"/>
            </a:solidFill>
          </a:endParaRPr>
        </a:p>
      </dgm:t>
    </dgm:pt>
    <dgm:pt modelId="{41227445-FC7E-4EA2-AB74-F07A62A22568}" type="sibTrans" cxnId="{0018EBA0-F717-4351-8933-E02F7010BEC8}">
      <dgm:prSet/>
      <dgm:spPr/>
      <dgm:t>
        <a:bodyPr/>
        <a:lstStyle/>
        <a:p>
          <a:pPr algn="ctr"/>
          <a:endParaRPr lang="en-GB" sz="1800">
            <a:solidFill>
              <a:schemeClr val="bg1"/>
            </a:solidFill>
          </a:endParaRPr>
        </a:p>
      </dgm:t>
    </dgm:pt>
    <dgm:pt modelId="{3935948E-94CD-4783-9BD0-8A4BC0A2F9C0}" type="parTrans" cxnId="{0018EBA0-F717-4351-8933-E02F7010BEC8}">
      <dgm:prSet/>
      <dgm:spPr/>
      <dgm:t>
        <a:bodyPr/>
        <a:lstStyle/>
        <a:p>
          <a:pPr algn="ctr"/>
          <a:endParaRPr lang="en-GB" sz="1800">
            <a:solidFill>
              <a:schemeClr val="bg1"/>
            </a:solidFill>
          </a:endParaRPr>
        </a:p>
      </dgm:t>
    </dgm:pt>
    <dgm:pt modelId="{A491DB10-BA44-46DC-B758-5D26DA2B4EE0}" type="pres">
      <dgm:prSet presAssocID="{7C4CD32F-BEBD-4B24-9B87-1B44CD417124}" presName="Name0" presStyleCnt="0">
        <dgm:presLayoutVars>
          <dgm:dir/>
          <dgm:animLvl val="lvl"/>
          <dgm:resizeHandles val="exact"/>
        </dgm:presLayoutVars>
      </dgm:prSet>
      <dgm:spPr/>
      <dgm:t>
        <a:bodyPr/>
        <a:lstStyle/>
        <a:p>
          <a:endParaRPr lang="en-GB"/>
        </a:p>
      </dgm:t>
    </dgm:pt>
    <dgm:pt modelId="{F0A9C83D-3722-4856-AB46-EBFE15EDB97A}" type="pres">
      <dgm:prSet presAssocID="{B563DCC5-DB14-4E75-9BC1-7112E0D1D159}" presName="compositeNode" presStyleCnt="0">
        <dgm:presLayoutVars>
          <dgm:bulletEnabled val="1"/>
        </dgm:presLayoutVars>
      </dgm:prSet>
      <dgm:spPr/>
    </dgm:pt>
    <dgm:pt modelId="{C88BD9B4-4102-4D41-B4AF-0861205709E2}" type="pres">
      <dgm:prSet presAssocID="{B563DCC5-DB14-4E75-9BC1-7112E0D1D159}" presName="bgRect" presStyleLbl="node1" presStyleIdx="0" presStyleCnt="2"/>
      <dgm:spPr/>
      <dgm:t>
        <a:bodyPr/>
        <a:lstStyle/>
        <a:p>
          <a:endParaRPr lang="en-GB"/>
        </a:p>
      </dgm:t>
    </dgm:pt>
    <dgm:pt modelId="{88D19970-1B1C-4EB0-B87D-85FD2D644D3A}" type="pres">
      <dgm:prSet presAssocID="{B563DCC5-DB14-4E75-9BC1-7112E0D1D159}" presName="parentNode" presStyleLbl="node1" presStyleIdx="0" presStyleCnt="2">
        <dgm:presLayoutVars>
          <dgm:chMax val="0"/>
          <dgm:bulletEnabled val="1"/>
        </dgm:presLayoutVars>
      </dgm:prSet>
      <dgm:spPr/>
      <dgm:t>
        <a:bodyPr/>
        <a:lstStyle/>
        <a:p>
          <a:endParaRPr lang="en-GB"/>
        </a:p>
      </dgm:t>
    </dgm:pt>
    <dgm:pt modelId="{55808A5F-198A-40E6-BCFF-D3747FD2C4EE}" type="pres">
      <dgm:prSet presAssocID="{B563DCC5-DB14-4E75-9BC1-7112E0D1D159}" presName="childNode" presStyleLbl="node1" presStyleIdx="0" presStyleCnt="2">
        <dgm:presLayoutVars>
          <dgm:bulletEnabled val="1"/>
        </dgm:presLayoutVars>
      </dgm:prSet>
      <dgm:spPr/>
      <dgm:t>
        <a:bodyPr/>
        <a:lstStyle/>
        <a:p>
          <a:endParaRPr lang="en-GB"/>
        </a:p>
      </dgm:t>
    </dgm:pt>
    <dgm:pt modelId="{1384E547-02CB-4702-944F-5720956828C2}" type="pres">
      <dgm:prSet presAssocID="{41227445-FC7E-4EA2-AB74-F07A62A22568}" presName="hSp" presStyleCnt="0"/>
      <dgm:spPr/>
    </dgm:pt>
    <dgm:pt modelId="{7FBB1E77-8153-4351-AAC1-027E567B5982}" type="pres">
      <dgm:prSet presAssocID="{41227445-FC7E-4EA2-AB74-F07A62A22568}" presName="vProcSp" presStyleCnt="0"/>
      <dgm:spPr/>
    </dgm:pt>
    <dgm:pt modelId="{440BA216-FF59-4AD7-AE6C-339CD1856583}" type="pres">
      <dgm:prSet presAssocID="{41227445-FC7E-4EA2-AB74-F07A62A22568}" presName="vSp1" presStyleCnt="0"/>
      <dgm:spPr/>
    </dgm:pt>
    <dgm:pt modelId="{3C361926-AE05-4F93-814C-925C33F65661}" type="pres">
      <dgm:prSet presAssocID="{41227445-FC7E-4EA2-AB74-F07A62A22568}" presName="simulatedConn" presStyleLbl="solidFgAcc1" presStyleIdx="0" presStyleCnt="1"/>
      <dgm:spPr/>
    </dgm:pt>
    <dgm:pt modelId="{B4B4E955-139B-499E-85F0-01B636F294A4}" type="pres">
      <dgm:prSet presAssocID="{41227445-FC7E-4EA2-AB74-F07A62A22568}" presName="vSp2" presStyleCnt="0"/>
      <dgm:spPr/>
    </dgm:pt>
    <dgm:pt modelId="{E69CB534-9642-4930-AF39-AC05AAECFFAA}" type="pres">
      <dgm:prSet presAssocID="{41227445-FC7E-4EA2-AB74-F07A62A22568}" presName="sibTrans" presStyleCnt="0"/>
      <dgm:spPr/>
    </dgm:pt>
    <dgm:pt modelId="{D5330494-2E71-4F3A-9501-4B1B73DD25CE}" type="pres">
      <dgm:prSet presAssocID="{F30F1DF1-C57B-43E4-A969-8B725EC23B08}" presName="compositeNode" presStyleCnt="0">
        <dgm:presLayoutVars>
          <dgm:bulletEnabled val="1"/>
        </dgm:presLayoutVars>
      </dgm:prSet>
      <dgm:spPr/>
    </dgm:pt>
    <dgm:pt modelId="{50E959C4-0EDD-4889-923E-D3B7E09D260A}" type="pres">
      <dgm:prSet presAssocID="{F30F1DF1-C57B-43E4-A969-8B725EC23B08}" presName="bgRect" presStyleLbl="node1" presStyleIdx="1" presStyleCnt="2"/>
      <dgm:spPr/>
      <dgm:t>
        <a:bodyPr/>
        <a:lstStyle/>
        <a:p>
          <a:endParaRPr lang="en-GB"/>
        </a:p>
      </dgm:t>
    </dgm:pt>
    <dgm:pt modelId="{559DDFA1-0B73-4DF1-9694-581413F48D16}" type="pres">
      <dgm:prSet presAssocID="{F30F1DF1-C57B-43E4-A969-8B725EC23B08}" presName="parentNode" presStyleLbl="node1" presStyleIdx="1" presStyleCnt="2">
        <dgm:presLayoutVars>
          <dgm:chMax val="0"/>
          <dgm:bulletEnabled val="1"/>
        </dgm:presLayoutVars>
      </dgm:prSet>
      <dgm:spPr/>
      <dgm:t>
        <a:bodyPr/>
        <a:lstStyle/>
        <a:p>
          <a:endParaRPr lang="en-GB"/>
        </a:p>
      </dgm:t>
    </dgm:pt>
    <dgm:pt modelId="{9BBAEC3E-8B43-4D88-8E10-195BC5B725D1}" type="pres">
      <dgm:prSet presAssocID="{F30F1DF1-C57B-43E4-A969-8B725EC23B08}" presName="childNode" presStyleLbl="node1" presStyleIdx="1" presStyleCnt="2">
        <dgm:presLayoutVars>
          <dgm:bulletEnabled val="1"/>
        </dgm:presLayoutVars>
      </dgm:prSet>
      <dgm:spPr/>
      <dgm:t>
        <a:bodyPr/>
        <a:lstStyle/>
        <a:p>
          <a:endParaRPr lang="en-GB"/>
        </a:p>
      </dgm:t>
    </dgm:pt>
  </dgm:ptLst>
  <dgm:cxnLst>
    <dgm:cxn modelId="{2AF046C9-3D36-49BC-9CFA-F3525AA509D0}" srcId="{B563DCC5-DB14-4E75-9BC1-7112E0D1D159}" destId="{64F02DAA-237F-4490-A292-8F28A9761AFE}" srcOrd="0" destOrd="0" parTransId="{297E17B9-256E-4B20-A003-6EDBF15FD222}" sibTransId="{23B4B47E-DC64-4008-BA9A-1426B39C2E96}"/>
    <dgm:cxn modelId="{48E76CC1-22B0-4702-8EA9-8C2F86C400CA}" srcId="{7C4CD32F-BEBD-4B24-9B87-1B44CD417124}" destId="{F30F1DF1-C57B-43E4-A969-8B725EC23B08}" srcOrd="1" destOrd="0" parTransId="{0B45B033-939A-414A-925D-9C999B91BD7D}" sibTransId="{5C5134F3-5BAF-4CDE-8EEE-08D8649916F8}"/>
    <dgm:cxn modelId="{0629AC70-8438-43DE-98A2-8F2C6F4C9519}" type="presOf" srcId="{B563DCC5-DB14-4E75-9BC1-7112E0D1D159}" destId="{C88BD9B4-4102-4D41-B4AF-0861205709E2}" srcOrd="0" destOrd="0" presId="urn:microsoft.com/office/officeart/2005/8/layout/hProcess7#2"/>
    <dgm:cxn modelId="{F9E8AC57-3F15-4739-8966-87CBBAD2F1B5}" type="presOf" srcId="{7E4537C7-D7BC-4B9B-A7ED-2C52AA4A6F2A}" destId="{9BBAEC3E-8B43-4D88-8E10-195BC5B725D1}" srcOrd="0" destOrd="0" presId="urn:microsoft.com/office/officeart/2005/8/layout/hProcess7#2"/>
    <dgm:cxn modelId="{1B722693-576B-4FD2-86EB-855611C6DD0E}" type="presOf" srcId="{B563DCC5-DB14-4E75-9BC1-7112E0D1D159}" destId="{88D19970-1B1C-4EB0-B87D-85FD2D644D3A}" srcOrd="1" destOrd="0" presId="urn:microsoft.com/office/officeart/2005/8/layout/hProcess7#2"/>
    <dgm:cxn modelId="{8E3020B6-ACB4-45CB-9E11-1F5E173FA482}" srcId="{F30F1DF1-C57B-43E4-A969-8B725EC23B08}" destId="{7E4537C7-D7BC-4B9B-A7ED-2C52AA4A6F2A}" srcOrd="0" destOrd="0" parTransId="{1A57B5C3-530C-427C-9F91-440C926F96E0}" sibTransId="{0B597B18-B71B-4704-843A-F98AF0020F5D}"/>
    <dgm:cxn modelId="{9998F933-837F-41F5-BC5F-A02AB1F05237}" type="presOf" srcId="{F30F1DF1-C57B-43E4-A969-8B725EC23B08}" destId="{50E959C4-0EDD-4889-923E-D3B7E09D260A}" srcOrd="0" destOrd="0" presId="urn:microsoft.com/office/officeart/2005/8/layout/hProcess7#2"/>
    <dgm:cxn modelId="{FE78BCC7-B6D7-4335-8C33-6ACC9EE13862}" type="presOf" srcId="{7C4CD32F-BEBD-4B24-9B87-1B44CD417124}" destId="{A491DB10-BA44-46DC-B758-5D26DA2B4EE0}" srcOrd="0" destOrd="0" presId="urn:microsoft.com/office/officeart/2005/8/layout/hProcess7#2"/>
    <dgm:cxn modelId="{0018EBA0-F717-4351-8933-E02F7010BEC8}" srcId="{7C4CD32F-BEBD-4B24-9B87-1B44CD417124}" destId="{B563DCC5-DB14-4E75-9BC1-7112E0D1D159}" srcOrd="0" destOrd="0" parTransId="{3935948E-94CD-4783-9BD0-8A4BC0A2F9C0}" sibTransId="{41227445-FC7E-4EA2-AB74-F07A62A22568}"/>
    <dgm:cxn modelId="{5758EBD2-8E74-4B79-8D91-4658EE37F52B}" type="presOf" srcId="{64F02DAA-237F-4490-A292-8F28A9761AFE}" destId="{55808A5F-198A-40E6-BCFF-D3747FD2C4EE}" srcOrd="0" destOrd="0" presId="urn:microsoft.com/office/officeart/2005/8/layout/hProcess7#2"/>
    <dgm:cxn modelId="{2441977F-34EE-4362-8BCF-61B424BFCFA4}" type="presOf" srcId="{F30F1DF1-C57B-43E4-A969-8B725EC23B08}" destId="{559DDFA1-0B73-4DF1-9694-581413F48D16}" srcOrd="1" destOrd="0" presId="urn:microsoft.com/office/officeart/2005/8/layout/hProcess7#2"/>
    <dgm:cxn modelId="{233F93FD-11E9-4CF8-9C50-094049326BCE}" type="presParOf" srcId="{A491DB10-BA44-46DC-B758-5D26DA2B4EE0}" destId="{F0A9C83D-3722-4856-AB46-EBFE15EDB97A}" srcOrd="0" destOrd="0" presId="urn:microsoft.com/office/officeart/2005/8/layout/hProcess7#2"/>
    <dgm:cxn modelId="{3B3DB9DB-AB3A-44EC-A036-6A6791A6F495}" type="presParOf" srcId="{F0A9C83D-3722-4856-AB46-EBFE15EDB97A}" destId="{C88BD9B4-4102-4D41-B4AF-0861205709E2}" srcOrd="0" destOrd="0" presId="urn:microsoft.com/office/officeart/2005/8/layout/hProcess7#2"/>
    <dgm:cxn modelId="{146920A4-D36A-4717-8F0B-60D71B2E1958}" type="presParOf" srcId="{F0A9C83D-3722-4856-AB46-EBFE15EDB97A}" destId="{88D19970-1B1C-4EB0-B87D-85FD2D644D3A}" srcOrd="1" destOrd="0" presId="urn:microsoft.com/office/officeart/2005/8/layout/hProcess7#2"/>
    <dgm:cxn modelId="{CA2917A7-3136-4C04-8633-AF3F13B7CA31}" type="presParOf" srcId="{F0A9C83D-3722-4856-AB46-EBFE15EDB97A}" destId="{55808A5F-198A-40E6-BCFF-D3747FD2C4EE}" srcOrd="2" destOrd="0" presId="urn:microsoft.com/office/officeart/2005/8/layout/hProcess7#2"/>
    <dgm:cxn modelId="{EDF97A14-016C-4127-906B-E066FA0FC07E}" type="presParOf" srcId="{A491DB10-BA44-46DC-B758-5D26DA2B4EE0}" destId="{1384E547-02CB-4702-944F-5720956828C2}" srcOrd="1" destOrd="0" presId="urn:microsoft.com/office/officeart/2005/8/layout/hProcess7#2"/>
    <dgm:cxn modelId="{1F1E6B2F-367B-44BC-90C3-9FD3FB72EF0A}" type="presParOf" srcId="{A491DB10-BA44-46DC-B758-5D26DA2B4EE0}" destId="{7FBB1E77-8153-4351-AAC1-027E567B5982}" srcOrd="2" destOrd="0" presId="urn:microsoft.com/office/officeart/2005/8/layout/hProcess7#2"/>
    <dgm:cxn modelId="{6CB50BC3-59C5-40F5-90A7-15FA3AB01921}" type="presParOf" srcId="{7FBB1E77-8153-4351-AAC1-027E567B5982}" destId="{440BA216-FF59-4AD7-AE6C-339CD1856583}" srcOrd="0" destOrd="0" presId="urn:microsoft.com/office/officeart/2005/8/layout/hProcess7#2"/>
    <dgm:cxn modelId="{FB48664D-711C-4E11-945F-DB27CA181697}" type="presParOf" srcId="{7FBB1E77-8153-4351-AAC1-027E567B5982}" destId="{3C361926-AE05-4F93-814C-925C33F65661}" srcOrd="1" destOrd="0" presId="urn:microsoft.com/office/officeart/2005/8/layout/hProcess7#2"/>
    <dgm:cxn modelId="{CB7C27F1-A872-4D82-ADCD-9A88D830648B}" type="presParOf" srcId="{7FBB1E77-8153-4351-AAC1-027E567B5982}" destId="{B4B4E955-139B-499E-85F0-01B636F294A4}" srcOrd="2" destOrd="0" presId="urn:microsoft.com/office/officeart/2005/8/layout/hProcess7#2"/>
    <dgm:cxn modelId="{88F9ECB1-EFEB-41F5-821E-69D5D99B0BB1}" type="presParOf" srcId="{A491DB10-BA44-46DC-B758-5D26DA2B4EE0}" destId="{E69CB534-9642-4930-AF39-AC05AAECFFAA}" srcOrd="3" destOrd="0" presId="urn:microsoft.com/office/officeart/2005/8/layout/hProcess7#2"/>
    <dgm:cxn modelId="{BC2DC046-3260-4814-A7B9-66EBE84D2EEF}" type="presParOf" srcId="{A491DB10-BA44-46DC-B758-5D26DA2B4EE0}" destId="{D5330494-2E71-4F3A-9501-4B1B73DD25CE}" srcOrd="4" destOrd="0" presId="urn:microsoft.com/office/officeart/2005/8/layout/hProcess7#2"/>
    <dgm:cxn modelId="{CBF02859-C485-4E7E-8960-0F7C20033146}" type="presParOf" srcId="{D5330494-2E71-4F3A-9501-4B1B73DD25CE}" destId="{50E959C4-0EDD-4889-923E-D3B7E09D260A}" srcOrd="0" destOrd="0" presId="urn:microsoft.com/office/officeart/2005/8/layout/hProcess7#2"/>
    <dgm:cxn modelId="{A7130A3A-0327-4486-91DD-009E8E7CE26A}" type="presParOf" srcId="{D5330494-2E71-4F3A-9501-4B1B73DD25CE}" destId="{559DDFA1-0B73-4DF1-9694-581413F48D16}" srcOrd="1" destOrd="0" presId="urn:microsoft.com/office/officeart/2005/8/layout/hProcess7#2"/>
    <dgm:cxn modelId="{EC208D09-1080-4809-BA36-EA473B71FE6A}" type="presParOf" srcId="{D5330494-2E71-4F3A-9501-4B1B73DD25CE}" destId="{9BBAEC3E-8B43-4D88-8E10-195BC5B725D1}" srcOrd="2" destOrd="0" presId="urn:microsoft.com/office/officeart/2005/8/layout/hProcess7#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412CF-E9BE-4214-A9F7-B8C223B312A6}" type="doc">
      <dgm:prSet loTypeId="urn:microsoft.com/office/officeart/2005/8/layout/process1" loCatId="process" qsTypeId="urn:microsoft.com/office/officeart/2005/8/quickstyle/3d2" qsCatId="3D" csTypeId="urn:microsoft.com/office/officeart/2005/8/colors/accent2_4" csCatId="accent2" phldr="1"/>
      <dgm:spPr/>
      <dgm:t>
        <a:bodyPr/>
        <a:lstStyle/>
        <a:p>
          <a:endParaRPr lang="en-GB"/>
        </a:p>
      </dgm:t>
    </dgm:pt>
    <dgm:pt modelId="{CBCFD213-E403-4579-BA6E-DE17313FAD75}">
      <dgm:prSet phldrT="[Text]" custT="1"/>
      <dgm:spPr>
        <a:solidFill>
          <a:schemeClr val="accent2">
            <a:lumMod val="60000"/>
            <a:lumOff val="40000"/>
          </a:schemeClr>
        </a:solidFill>
      </dgm:spPr>
      <dgm:t>
        <a:bodyPr/>
        <a:lstStyle/>
        <a:p>
          <a:r>
            <a:rPr lang="en-US" sz="1800" dirty="0" smtClean="0">
              <a:solidFill>
                <a:schemeClr val="tx1"/>
              </a:solidFill>
              <a:effectLst/>
              <a:latin typeface="+mn-lt"/>
              <a:ea typeface="+mn-ea"/>
              <a:cs typeface="+mn-cs"/>
            </a:rPr>
            <a:t>God is repeatedly demonstrating these signs in different part of the world </a:t>
          </a:r>
          <a:endParaRPr lang="en-GB" sz="1800" dirty="0"/>
        </a:p>
      </dgm:t>
    </dgm:pt>
    <dgm:pt modelId="{1669EFBB-1E61-4304-B385-2C0441AA7DCD}" type="parTrans" cxnId="{5E23741B-51AD-4B0C-A48D-3A58DDBCF4CE}">
      <dgm:prSet/>
      <dgm:spPr/>
      <dgm:t>
        <a:bodyPr/>
        <a:lstStyle/>
        <a:p>
          <a:endParaRPr lang="en-GB" sz="1800"/>
        </a:p>
      </dgm:t>
    </dgm:pt>
    <dgm:pt modelId="{0E2F7409-E7CF-4000-8379-344C37DDE00A}" type="sibTrans" cxnId="{5E23741B-51AD-4B0C-A48D-3A58DDBCF4CE}">
      <dgm:prSet custT="1"/>
      <dgm:spPr/>
      <dgm:t>
        <a:bodyPr/>
        <a:lstStyle/>
        <a:p>
          <a:endParaRPr lang="en-GB" sz="1800"/>
        </a:p>
      </dgm:t>
    </dgm:pt>
    <dgm:pt modelId="{26AACB01-5D82-497C-9983-9A736CB8315D}">
      <dgm:prSet phldrT="[Text]" custT="1"/>
      <dgm:spPr/>
      <dgm:t>
        <a:bodyPr/>
        <a:lstStyle/>
        <a:p>
          <a:r>
            <a:rPr lang="en-US" sz="1800" dirty="0" smtClean="0">
              <a:solidFill>
                <a:schemeClr val="tx1"/>
              </a:solidFill>
              <a:effectLst/>
              <a:latin typeface="+mn-lt"/>
              <a:ea typeface="+mn-ea"/>
              <a:cs typeface="+mn-cs"/>
            </a:rPr>
            <a:t>Therefore, we should keep this warning in view and strengthen our faith </a:t>
          </a:r>
          <a:endParaRPr lang="en-GB" sz="1800" dirty="0">
            <a:solidFill>
              <a:schemeClr val="tx1"/>
            </a:solidFill>
          </a:endParaRPr>
        </a:p>
      </dgm:t>
    </dgm:pt>
    <dgm:pt modelId="{6DC27D78-F1D7-4E80-B19C-1C80ED971446}" type="parTrans" cxnId="{247DC563-9DE3-4CBC-B4BF-4661654BB4A3}">
      <dgm:prSet/>
      <dgm:spPr/>
      <dgm:t>
        <a:bodyPr/>
        <a:lstStyle/>
        <a:p>
          <a:endParaRPr lang="en-GB" sz="1800"/>
        </a:p>
      </dgm:t>
    </dgm:pt>
    <dgm:pt modelId="{841B6ED5-ED5C-4659-9CEC-6F3F6338B7FE}" type="sibTrans" cxnId="{247DC563-9DE3-4CBC-B4BF-4661654BB4A3}">
      <dgm:prSet custT="1"/>
      <dgm:spPr/>
      <dgm:t>
        <a:bodyPr/>
        <a:lstStyle/>
        <a:p>
          <a:endParaRPr lang="en-GB" sz="1800"/>
        </a:p>
      </dgm:t>
    </dgm:pt>
    <dgm:pt modelId="{8F47B59A-75D6-4E72-ABBE-D07110DB0773}">
      <dgm:prSet phldrT="[Text]" custT="1"/>
      <dgm:spPr/>
      <dgm:t>
        <a:bodyPr/>
        <a:lstStyle/>
        <a:p>
          <a:r>
            <a:rPr lang="en-GB" sz="1800" dirty="0" smtClean="0">
              <a:solidFill>
                <a:schemeClr val="tx1"/>
              </a:solidFill>
            </a:rPr>
            <a:t>And we should </a:t>
          </a:r>
          <a:r>
            <a:rPr lang="en-US" sz="1800" dirty="0" smtClean="0">
              <a:solidFill>
                <a:schemeClr val="tx1"/>
              </a:solidFill>
              <a:effectLst/>
              <a:latin typeface="+mn-lt"/>
              <a:ea typeface="+mn-ea"/>
              <a:cs typeface="+mn-cs"/>
            </a:rPr>
            <a:t>take this message to the world </a:t>
          </a:r>
          <a:endParaRPr lang="en-GB" sz="1800" dirty="0">
            <a:solidFill>
              <a:schemeClr val="tx1"/>
            </a:solidFill>
          </a:endParaRPr>
        </a:p>
      </dgm:t>
    </dgm:pt>
    <dgm:pt modelId="{90BFB68D-D940-44E2-A743-93D173C39F76}" type="parTrans" cxnId="{04DBE9EA-BB77-41CA-91B4-922E610BBD31}">
      <dgm:prSet/>
      <dgm:spPr/>
      <dgm:t>
        <a:bodyPr/>
        <a:lstStyle/>
        <a:p>
          <a:endParaRPr lang="en-GB" sz="1800"/>
        </a:p>
      </dgm:t>
    </dgm:pt>
    <dgm:pt modelId="{7D2A0D37-2C64-4E5B-BEFE-5699FD43C8E4}" type="sibTrans" cxnId="{04DBE9EA-BB77-41CA-91B4-922E610BBD31}">
      <dgm:prSet/>
      <dgm:spPr/>
      <dgm:t>
        <a:bodyPr/>
        <a:lstStyle/>
        <a:p>
          <a:endParaRPr lang="en-GB" sz="1800"/>
        </a:p>
      </dgm:t>
    </dgm:pt>
    <dgm:pt modelId="{6C15E86E-F9C9-4FAA-81F2-DC2665478410}" type="pres">
      <dgm:prSet presAssocID="{5D0412CF-E9BE-4214-A9F7-B8C223B312A6}" presName="Name0" presStyleCnt="0">
        <dgm:presLayoutVars>
          <dgm:dir/>
          <dgm:resizeHandles val="exact"/>
        </dgm:presLayoutVars>
      </dgm:prSet>
      <dgm:spPr/>
      <dgm:t>
        <a:bodyPr/>
        <a:lstStyle/>
        <a:p>
          <a:endParaRPr lang="en-GB"/>
        </a:p>
      </dgm:t>
    </dgm:pt>
    <dgm:pt modelId="{F66A1DE7-6CEF-4C11-9EED-B660096241DA}" type="pres">
      <dgm:prSet presAssocID="{CBCFD213-E403-4579-BA6E-DE17313FAD75}" presName="node" presStyleLbl="node1" presStyleIdx="0" presStyleCnt="3" custLinFactNeighborX="14772" custLinFactNeighborY="-45185">
        <dgm:presLayoutVars>
          <dgm:bulletEnabled val="1"/>
        </dgm:presLayoutVars>
      </dgm:prSet>
      <dgm:spPr/>
      <dgm:t>
        <a:bodyPr/>
        <a:lstStyle/>
        <a:p>
          <a:endParaRPr lang="en-GB"/>
        </a:p>
      </dgm:t>
    </dgm:pt>
    <dgm:pt modelId="{3C786342-2723-4850-A69E-70064EAF79EF}" type="pres">
      <dgm:prSet presAssocID="{0E2F7409-E7CF-4000-8379-344C37DDE00A}" presName="sibTrans" presStyleLbl="sibTrans2D1" presStyleIdx="0" presStyleCnt="2"/>
      <dgm:spPr/>
      <dgm:t>
        <a:bodyPr/>
        <a:lstStyle/>
        <a:p>
          <a:endParaRPr lang="en-GB"/>
        </a:p>
      </dgm:t>
    </dgm:pt>
    <dgm:pt modelId="{8322418A-1016-42AE-9E39-5988A71E3D48}" type="pres">
      <dgm:prSet presAssocID="{0E2F7409-E7CF-4000-8379-344C37DDE00A}" presName="connectorText" presStyleLbl="sibTrans2D1" presStyleIdx="0" presStyleCnt="2"/>
      <dgm:spPr/>
      <dgm:t>
        <a:bodyPr/>
        <a:lstStyle/>
        <a:p>
          <a:endParaRPr lang="en-GB"/>
        </a:p>
      </dgm:t>
    </dgm:pt>
    <dgm:pt modelId="{8F6E852E-ED57-48AC-8885-E4E06DDEBB6B}" type="pres">
      <dgm:prSet presAssocID="{26AACB01-5D82-497C-9983-9A736CB8315D}" presName="node" presStyleLbl="node1" presStyleIdx="1" presStyleCnt="3" custLinFactNeighborX="-9847" custLinFactNeighborY="-44890">
        <dgm:presLayoutVars>
          <dgm:bulletEnabled val="1"/>
        </dgm:presLayoutVars>
      </dgm:prSet>
      <dgm:spPr/>
      <dgm:t>
        <a:bodyPr/>
        <a:lstStyle/>
        <a:p>
          <a:endParaRPr lang="en-GB"/>
        </a:p>
      </dgm:t>
    </dgm:pt>
    <dgm:pt modelId="{8D69E3CA-B424-4787-B293-9BF16460AA5D}" type="pres">
      <dgm:prSet presAssocID="{841B6ED5-ED5C-4659-9CEC-6F3F6338B7FE}" presName="sibTrans" presStyleLbl="sibTrans2D1" presStyleIdx="1" presStyleCnt="2"/>
      <dgm:spPr/>
      <dgm:t>
        <a:bodyPr/>
        <a:lstStyle/>
        <a:p>
          <a:endParaRPr lang="en-GB"/>
        </a:p>
      </dgm:t>
    </dgm:pt>
    <dgm:pt modelId="{8D4F7F9C-9FEF-4C79-B11A-1AD4CF59EF18}" type="pres">
      <dgm:prSet presAssocID="{841B6ED5-ED5C-4659-9CEC-6F3F6338B7FE}" presName="connectorText" presStyleLbl="sibTrans2D1" presStyleIdx="1" presStyleCnt="2"/>
      <dgm:spPr/>
      <dgm:t>
        <a:bodyPr/>
        <a:lstStyle/>
        <a:p>
          <a:endParaRPr lang="en-GB"/>
        </a:p>
      </dgm:t>
    </dgm:pt>
    <dgm:pt modelId="{26E17695-3320-4115-AB69-7D76E5AE1BA3}" type="pres">
      <dgm:prSet presAssocID="{8F47B59A-75D6-4E72-ABBE-D07110DB0773}" presName="node" presStyleLbl="node1" presStyleIdx="2" presStyleCnt="3" custLinFactNeighborX="-15637" custLinFactNeighborY="-40921">
        <dgm:presLayoutVars>
          <dgm:bulletEnabled val="1"/>
        </dgm:presLayoutVars>
      </dgm:prSet>
      <dgm:spPr/>
      <dgm:t>
        <a:bodyPr/>
        <a:lstStyle/>
        <a:p>
          <a:endParaRPr lang="en-GB"/>
        </a:p>
      </dgm:t>
    </dgm:pt>
  </dgm:ptLst>
  <dgm:cxnLst>
    <dgm:cxn modelId="{5E23741B-51AD-4B0C-A48D-3A58DDBCF4CE}" srcId="{5D0412CF-E9BE-4214-A9F7-B8C223B312A6}" destId="{CBCFD213-E403-4579-BA6E-DE17313FAD75}" srcOrd="0" destOrd="0" parTransId="{1669EFBB-1E61-4304-B385-2C0441AA7DCD}" sibTransId="{0E2F7409-E7CF-4000-8379-344C37DDE00A}"/>
    <dgm:cxn modelId="{247DC563-9DE3-4CBC-B4BF-4661654BB4A3}" srcId="{5D0412CF-E9BE-4214-A9F7-B8C223B312A6}" destId="{26AACB01-5D82-497C-9983-9A736CB8315D}" srcOrd="1" destOrd="0" parTransId="{6DC27D78-F1D7-4E80-B19C-1C80ED971446}" sibTransId="{841B6ED5-ED5C-4659-9CEC-6F3F6338B7FE}"/>
    <dgm:cxn modelId="{04DBE9EA-BB77-41CA-91B4-922E610BBD31}" srcId="{5D0412CF-E9BE-4214-A9F7-B8C223B312A6}" destId="{8F47B59A-75D6-4E72-ABBE-D07110DB0773}" srcOrd="2" destOrd="0" parTransId="{90BFB68D-D940-44E2-A743-93D173C39F76}" sibTransId="{7D2A0D37-2C64-4E5B-BEFE-5699FD43C8E4}"/>
    <dgm:cxn modelId="{4F487C01-7607-4300-9CBB-B92BE4735D3C}" type="presOf" srcId="{26AACB01-5D82-497C-9983-9A736CB8315D}" destId="{8F6E852E-ED57-48AC-8885-E4E06DDEBB6B}" srcOrd="0" destOrd="0" presId="urn:microsoft.com/office/officeart/2005/8/layout/process1"/>
    <dgm:cxn modelId="{DB472843-3094-4934-A97C-FD38B313EDCC}" type="presOf" srcId="{8F47B59A-75D6-4E72-ABBE-D07110DB0773}" destId="{26E17695-3320-4115-AB69-7D76E5AE1BA3}" srcOrd="0" destOrd="0" presId="urn:microsoft.com/office/officeart/2005/8/layout/process1"/>
    <dgm:cxn modelId="{09EAEB94-CB5E-4442-9408-01976AFCF0D9}" type="presOf" srcId="{841B6ED5-ED5C-4659-9CEC-6F3F6338B7FE}" destId="{8D4F7F9C-9FEF-4C79-B11A-1AD4CF59EF18}" srcOrd="1" destOrd="0" presId="urn:microsoft.com/office/officeart/2005/8/layout/process1"/>
    <dgm:cxn modelId="{A0E9D4C7-12F2-4B2F-89E4-DCA6163708DD}" type="presOf" srcId="{841B6ED5-ED5C-4659-9CEC-6F3F6338B7FE}" destId="{8D69E3CA-B424-4787-B293-9BF16460AA5D}" srcOrd="0" destOrd="0" presId="urn:microsoft.com/office/officeart/2005/8/layout/process1"/>
    <dgm:cxn modelId="{2D4466F0-E4D7-41B9-A0E4-DDB049757F93}" type="presOf" srcId="{0E2F7409-E7CF-4000-8379-344C37DDE00A}" destId="{8322418A-1016-42AE-9E39-5988A71E3D48}" srcOrd="1" destOrd="0" presId="urn:microsoft.com/office/officeart/2005/8/layout/process1"/>
    <dgm:cxn modelId="{61875B44-B2B9-4FEF-8D2A-8687F2E0044A}" type="presOf" srcId="{0E2F7409-E7CF-4000-8379-344C37DDE00A}" destId="{3C786342-2723-4850-A69E-70064EAF79EF}" srcOrd="0" destOrd="0" presId="urn:microsoft.com/office/officeart/2005/8/layout/process1"/>
    <dgm:cxn modelId="{CF48F0A9-A0C2-4923-A444-CDFFC274B6AD}" type="presOf" srcId="{5D0412CF-E9BE-4214-A9F7-B8C223B312A6}" destId="{6C15E86E-F9C9-4FAA-81F2-DC2665478410}" srcOrd="0" destOrd="0" presId="urn:microsoft.com/office/officeart/2005/8/layout/process1"/>
    <dgm:cxn modelId="{BACDB073-533A-4764-B87D-7ACEB74812E5}" type="presOf" srcId="{CBCFD213-E403-4579-BA6E-DE17313FAD75}" destId="{F66A1DE7-6CEF-4C11-9EED-B660096241DA}" srcOrd="0" destOrd="0" presId="urn:microsoft.com/office/officeart/2005/8/layout/process1"/>
    <dgm:cxn modelId="{E9F4B648-F6AC-4E9E-B40D-FD7620F941B8}" type="presParOf" srcId="{6C15E86E-F9C9-4FAA-81F2-DC2665478410}" destId="{F66A1DE7-6CEF-4C11-9EED-B660096241DA}" srcOrd="0" destOrd="0" presId="urn:microsoft.com/office/officeart/2005/8/layout/process1"/>
    <dgm:cxn modelId="{51CA20FD-0924-4D89-972E-79B29FB72C53}" type="presParOf" srcId="{6C15E86E-F9C9-4FAA-81F2-DC2665478410}" destId="{3C786342-2723-4850-A69E-70064EAF79EF}" srcOrd="1" destOrd="0" presId="urn:microsoft.com/office/officeart/2005/8/layout/process1"/>
    <dgm:cxn modelId="{769ECF21-8DBF-41E1-83ED-D8C5E0608B08}" type="presParOf" srcId="{3C786342-2723-4850-A69E-70064EAF79EF}" destId="{8322418A-1016-42AE-9E39-5988A71E3D48}" srcOrd="0" destOrd="0" presId="urn:microsoft.com/office/officeart/2005/8/layout/process1"/>
    <dgm:cxn modelId="{8E18E727-CC77-4E0A-AC02-67BC4B222EEB}" type="presParOf" srcId="{6C15E86E-F9C9-4FAA-81F2-DC2665478410}" destId="{8F6E852E-ED57-48AC-8885-E4E06DDEBB6B}" srcOrd="2" destOrd="0" presId="urn:microsoft.com/office/officeart/2005/8/layout/process1"/>
    <dgm:cxn modelId="{631ACA23-37CF-4BE8-B617-4D1AA7A675E7}" type="presParOf" srcId="{6C15E86E-F9C9-4FAA-81F2-DC2665478410}" destId="{8D69E3CA-B424-4787-B293-9BF16460AA5D}" srcOrd="3" destOrd="0" presId="urn:microsoft.com/office/officeart/2005/8/layout/process1"/>
    <dgm:cxn modelId="{3CA3A21C-B134-47AB-B849-63F0A1459331}" type="presParOf" srcId="{8D69E3CA-B424-4787-B293-9BF16460AA5D}" destId="{8D4F7F9C-9FEF-4C79-B11A-1AD4CF59EF18}" srcOrd="0" destOrd="0" presId="urn:microsoft.com/office/officeart/2005/8/layout/process1"/>
    <dgm:cxn modelId="{14A7D798-7A12-40DE-850F-506A9AA6D09E}" type="presParOf" srcId="{6C15E86E-F9C9-4FAA-81F2-DC2665478410}" destId="{26E17695-3320-4115-AB69-7D76E5AE1BA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6C7037-9E23-44F5-BF7B-6AD92B565D6A}" type="doc">
      <dgm:prSet loTypeId="urn:microsoft.com/office/officeart/2008/layout/CaptionedPictures" loCatId="picture" qsTypeId="urn:microsoft.com/office/officeart/2005/8/quickstyle/3d2" qsCatId="3D" csTypeId="urn:microsoft.com/office/officeart/2005/8/colors/accent2_4" csCatId="accent2" phldr="1"/>
      <dgm:spPr/>
      <dgm:t>
        <a:bodyPr/>
        <a:lstStyle/>
        <a:p>
          <a:endParaRPr lang="en-GB"/>
        </a:p>
      </dgm:t>
    </dgm:pt>
    <dgm:pt modelId="{D1B43820-5672-4E91-86B1-EF7677F295FF}">
      <dgm:prSet phldrT="[Text]" custT="1"/>
      <dgm:spPr/>
      <dgm:t>
        <a:bodyPr/>
        <a:lstStyle/>
        <a:p>
          <a:r>
            <a:rPr lang="en-US" sz="1800" dirty="0" smtClean="0">
              <a:solidFill>
                <a:schemeClr val="tx1"/>
              </a:solidFill>
              <a:effectLst/>
              <a:latin typeface="+mn-lt"/>
              <a:ea typeface="+mn-ea"/>
              <a:cs typeface="+mn-cs"/>
            </a:rPr>
            <a:t>Last week an extremely powerful earthquake hit Japan</a:t>
          </a:r>
          <a:endParaRPr lang="en-GB" sz="1800" dirty="0"/>
        </a:p>
      </dgm:t>
    </dgm:pt>
    <dgm:pt modelId="{5BDD2001-1DF7-43A4-BB0F-CD372EA79933}" type="parTrans" cxnId="{3C5108D3-E334-4661-BCDA-2013760A0636}">
      <dgm:prSet/>
      <dgm:spPr/>
      <dgm:t>
        <a:bodyPr/>
        <a:lstStyle/>
        <a:p>
          <a:endParaRPr lang="en-GB" sz="1800"/>
        </a:p>
      </dgm:t>
    </dgm:pt>
    <dgm:pt modelId="{E47ED6AB-1A2E-40CE-8FF2-95D6F237C6E4}" type="sibTrans" cxnId="{3C5108D3-E334-4661-BCDA-2013760A0636}">
      <dgm:prSet/>
      <dgm:spPr/>
      <dgm:t>
        <a:bodyPr/>
        <a:lstStyle/>
        <a:p>
          <a:endParaRPr lang="en-GB" sz="1800"/>
        </a:p>
      </dgm:t>
    </dgm:pt>
    <dgm:pt modelId="{D2FA120A-7CAE-4F2C-9F78-307BD9906DD3}">
      <dgm:prSet phldrT="[Text]" custT="1"/>
      <dgm:spPr/>
      <dgm:t>
        <a:bodyPr/>
        <a:lstStyle/>
        <a:p>
          <a:r>
            <a:rPr lang="en-US" sz="1800" dirty="0" smtClean="0">
              <a:solidFill>
                <a:schemeClr val="tx1"/>
              </a:solidFill>
              <a:effectLst/>
              <a:latin typeface="+mn-lt"/>
              <a:ea typeface="+mn-ea"/>
              <a:cs typeface="+mn-cs"/>
            </a:rPr>
            <a:t>It was followed by a tsunami which obliterated many towns</a:t>
          </a:r>
          <a:endParaRPr lang="en-GB" sz="1800" dirty="0"/>
        </a:p>
      </dgm:t>
    </dgm:pt>
    <dgm:pt modelId="{B4234AEC-9049-4342-B590-31268FED71A9}" type="parTrans" cxnId="{078C5AB5-81CB-42AD-BF81-63763C83C98E}">
      <dgm:prSet/>
      <dgm:spPr/>
      <dgm:t>
        <a:bodyPr/>
        <a:lstStyle/>
        <a:p>
          <a:endParaRPr lang="en-GB" sz="1800"/>
        </a:p>
      </dgm:t>
    </dgm:pt>
    <dgm:pt modelId="{08B9D375-92FC-4138-8EF9-A1CEC3415596}" type="sibTrans" cxnId="{078C5AB5-81CB-42AD-BF81-63763C83C98E}">
      <dgm:prSet/>
      <dgm:spPr/>
      <dgm:t>
        <a:bodyPr/>
        <a:lstStyle/>
        <a:p>
          <a:endParaRPr lang="en-GB" sz="1800"/>
        </a:p>
      </dgm:t>
    </dgm:pt>
    <dgm:pt modelId="{17FB7408-B0C1-4B5F-BCCF-2A6A76CF6432}" type="pres">
      <dgm:prSet presAssocID="{C46C7037-9E23-44F5-BF7B-6AD92B565D6A}" presName="Name0" presStyleCnt="0">
        <dgm:presLayoutVars>
          <dgm:chMax/>
          <dgm:chPref/>
          <dgm:dir/>
        </dgm:presLayoutVars>
      </dgm:prSet>
      <dgm:spPr/>
      <dgm:t>
        <a:bodyPr/>
        <a:lstStyle/>
        <a:p>
          <a:endParaRPr lang="en-GB"/>
        </a:p>
      </dgm:t>
    </dgm:pt>
    <dgm:pt modelId="{43901B88-2100-4060-939B-30F9DB00068D}" type="pres">
      <dgm:prSet presAssocID="{D1B43820-5672-4E91-86B1-EF7677F295FF}" presName="composite" presStyleCnt="0">
        <dgm:presLayoutVars>
          <dgm:chMax val="1"/>
          <dgm:chPref val="1"/>
        </dgm:presLayoutVars>
      </dgm:prSet>
      <dgm:spPr/>
      <dgm:t>
        <a:bodyPr/>
        <a:lstStyle/>
        <a:p>
          <a:endParaRPr lang="en-GB"/>
        </a:p>
      </dgm:t>
    </dgm:pt>
    <dgm:pt modelId="{4DB265E8-15F2-4DAB-844C-DFC2D7732C5C}" type="pres">
      <dgm:prSet presAssocID="{D1B43820-5672-4E91-86B1-EF7677F295FF}" presName="Accent" presStyleLbl="trAlignAcc1" presStyleIdx="0" presStyleCnt="2">
        <dgm:presLayoutVars>
          <dgm:chMax val="0"/>
          <dgm:chPref val="0"/>
        </dgm:presLayoutVars>
      </dgm:prSet>
      <dgm:spPr/>
      <dgm:t>
        <a:bodyPr/>
        <a:lstStyle/>
        <a:p>
          <a:endParaRPr lang="en-GB"/>
        </a:p>
      </dgm:t>
    </dgm:pt>
    <dgm:pt modelId="{CABA5150-2CD9-4F39-B589-8F5897945C68}" type="pres">
      <dgm:prSet presAssocID="{D1B43820-5672-4E91-86B1-EF7677F295FF}"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GB"/>
        </a:p>
      </dgm:t>
    </dgm:pt>
    <dgm:pt modelId="{5DB89622-5566-40D6-8D23-9415766AE12D}" type="pres">
      <dgm:prSet presAssocID="{D1B43820-5672-4E91-86B1-EF7677F295FF}" presName="ChildComposite" presStyleCnt="0"/>
      <dgm:spPr/>
      <dgm:t>
        <a:bodyPr/>
        <a:lstStyle/>
        <a:p>
          <a:endParaRPr lang="en-GB"/>
        </a:p>
      </dgm:t>
    </dgm:pt>
    <dgm:pt modelId="{A9558DDE-40D6-41B3-A2B0-FB6DF94C756C}" type="pres">
      <dgm:prSet presAssocID="{D1B43820-5672-4E91-86B1-EF7677F295FF}" presName="Child" presStyleLbl="node1" presStyleIdx="0" presStyleCnt="0">
        <dgm:presLayoutVars>
          <dgm:chMax val="0"/>
          <dgm:chPref val="0"/>
          <dgm:bulletEnabled val="1"/>
        </dgm:presLayoutVars>
      </dgm:prSet>
      <dgm:spPr/>
      <dgm:t>
        <a:bodyPr/>
        <a:lstStyle/>
        <a:p>
          <a:endParaRPr lang="en-GB"/>
        </a:p>
      </dgm:t>
    </dgm:pt>
    <dgm:pt modelId="{2AC9C8AB-38CE-455A-AFF6-2678CC69236E}" type="pres">
      <dgm:prSet presAssocID="{D1B43820-5672-4E91-86B1-EF7677F295FF}" presName="Parent" presStyleLbl="revTx" presStyleIdx="0" presStyleCnt="2">
        <dgm:presLayoutVars>
          <dgm:chMax val="1"/>
          <dgm:chPref val="0"/>
          <dgm:bulletEnabled val="1"/>
        </dgm:presLayoutVars>
      </dgm:prSet>
      <dgm:spPr/>
      <dgm:t>
        <a:bodyPr/>
        <a:lstStyle/>
        <a:p>
          <a:endParaRPr lang="en-GB"/>
        </a:p>
      </dgm:t>
    </dgm:pt>
    <dgm:pt modelId="{D17B3131-1174-4A07-BCC4-C02EB198D102}" type="pres">
      <dgm:prSet presAssocID="{E47ED6AB-1A2E-40CE-8FF2-95D6F237C6E4}" presName="sibTrans" presStyleCnt="0"/>
      <dgm:spPr/>
      <dgm:t>
        <a:bodyPr/>
        <a:lstStyle/>
        <a:p>
          <a:endParaRPr lang="en-GB"/>
        </a:p>
      </dgm:t>
    </dgm:pt>
    <dgm:pt modelId="{ED5591BF-CB9A-4501-9960-C222C82205B6}" type="pres">
      <dgm:prSet presAssocID="{D2FA120A-7CAE-4F2C-9F78-307BD9906DD3}" presName="composite" presStyleCnt="0">
        <dgm:presLayoutVars>
          <dgm:chMax val="1"/>
          <dgm:chPref val="1"/>
        </dgm:presLayoutVars>
      </dgm:prSet>
      <dgm:spPr/>
      <dgm:t>
        <a:bodyPr/>
        <a:lstStyle/>
        <a:p>
          <a:endParaRPr lang="en-GB"/>
        </a:p>
      </dgm:t>
    </dgm:pt>
    <dgm:pt modelId="{D4A340C0-37F8-4DC8-94FE-9B09FC555ECC}" type="pres">
      <dgm:prSet presAssocID="{D2FA120A-7CAE-4F2C-9F78-307BD9906DD3}" presName="Accent" presStyleLbl="trAlignAcc1" presStyleIdx="1" presStyleCnt="2">
        <dgm:presLayoutVars>
          <dgm:chMax val="0"/>
          <dgm:chPref val="0"/>
        </dgm:presLayoutVars>
      </dgm:prSet>
      <dgm:spPr/>
      <dgm:t>
        <a:bodyPr/>
        <a:lstStyle/>
        <a:p>
          <a:endParaRPr lang="en-GB"/>
        </a:p>
      </dgm:t>
    </dgm:pt>
    <dgm:pt modelId="{C83E52D4-8918-48D6-88BF-B4662A503ECA}" type="pres">
      <dgm:prSet presAssocID="{D2FA120A-7CAE-4F2C-9F78-307BD9906DD3}"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n-GB"/>
        </a:p>
      </dgm:t>
    </dgm:pt>
    <dgm:pt modelId="{80F8450F-C8F9-40CE-A599-D2EF22B3F8E6}" type="pres">
      <dgm:prSet presAssocID="{D2FA120A-7CAE-4F2C-9F78-307BD9906DD3}" presName="ChildComposite" presStyleCnt="0"/>
      <dgm:spPr/>
      <dgm:t>
        <a:bodyPr/>
        <a:lstStyle/>
        <a:p>
          <a:endParaRPr lang="en-GB"/>
        </a:p>
      </dgm:t>
    </dgm:pt>
    <dgm:pt modelId="{1904BFD1-544D-40B4-A519-13AD24F0ADB2}" type="pres">
      <dgm:prSet presAssocID="{D2FA120A-7CAE-4F2C-9F78-307BD9906DD3}" presName="Child" presStyleLbl="node1" presStyleIdx="0" presStyleCnt="0">
        <dgm:presLayoutVars>
          <dgm:chMax val="0"/>
          <dgm:chPref val="0"/>
          <dgm:bulletEnabled val="1"/>
        </dgm:presLayoutVars>
      </dgm:prSet>
      <dgm:spPr/>
      <dgm:t>
        <a:bodyPr/>
        <a:lstStyle/>
        <a:p>
          <a:endParaRPr lang="en-GB"/>
        </a:p>
      </dgm:t>
    </dgm:pt>
    <dgm:pt modelId="{0706E888-3C10-45D6-ADF3-D005FA567B60}" type="pres">
      <dgm:prSet presAssocID="{D2FA120A-7CAE-4F2C-9F78-307BD9906DD3}" presName="Parent" presStyleLbl="revTx" presStyleIdx="1" presStyleCnt="2">
        <dgm:presLayoutVars>
          <dgm:chMax val="1"/>
          <dgm:chPref val="0"/>
          <dgm:bulletEnabled val="1"/>
        </dgm:presLayoutVars>
      </dgm:prSet>
      <dgm:spPr/>
      <dgm:t>
        <a:bodyPr/>
        <a:lstStyle/>
        <a:p>
          <a:endParaRPr lang="en-GB"/>
        </a:p>
      </dgm:t>
    </dgm:pt>
  </dgm:ptLst>
  <dgm:cxnLst>
    <dgm:cxn modelId="{3C5108D3-E334-4661-BCDA-2013760A0636}" srcId="{C46C7037-9E23-44F5-BF7B-6AD92B565D6A}" destId="{D1B43820-5672-4E91-86B1-EF7677F295FF}" srcOrd="0" destOrd="0" parTransId="{5BDD2001-1DF7-43A4-BB0F-CD372EA79933}" sibTransId="{E47ED6AB-1A2E-40CE-8FF2-95D6F237C6E4}"/>
    <dgm:cxn modelId="{6893840F-DC41-4B42-A41B-B17322D65A9B}" type="presOf" srcId="{D1B43820-5672-4E91-86B1-EF7677F295FF}" destId="{2AC9C8AB-38CE-455A-AFF6-2678CC69236E}" srcOrd="0" destOrd="0" presId="urn:microsoft.com/office/officeart/2008/layout/CaptionedPictures"/>
    <dgm:cxn modelId="{078C5AB5-81CB-42AD-BF81-63763C83C98E}" srcId="{C46C7037-9E23-44F5-BF7B-6AD92B565D6A}" destId="{D2FA120A-7CAE-4F2C-9F78-307BD9906DD3}" srcOrd="1" destOrd="0" parTransId="{B4234AEC-9049-4342-B590-31268FED71A9}" sibTransId="{08B9D375-92FC-4138-8EF9-A1CEC3415596}"/>
    <dgm:cxn modelId="{D1E516DA-E251-4A45-8603-F9000791B135}" type="presOf" srcId="{C46C7037-9E23-44F5-BF7B-6AD92B565D6A}" destId="{17FB7408-B0C1-4B5F-BCCF-2A6A76CF6432}" srcOrd="0" destOrd="0" presId="urn:microsoft.com/office/officeart/2008/layout/CaptionedPictures"/>
    <dgm:cxn modelId="{47C96C14-D12D-4981-AC33-0A7F63C2998A}" type="presOf" srcId="{D2FA120A-7CAE-4F2C-9F78-307BD9906DD3}" destId="{0706E888-3C10-45D6-ADF3-D005FA567B60}" srcOrd="0" destOrd="0" presId="urn:microsoft.com/office/officeart/2008/layout/CaptionedPictures"/>
    <dgm:cxn modelId="{DCDADC6C-BBD5-437E-A82B-0C546C66BBC3}" type="presParOf" srcId="{17FB7408-B0C1-4B5F-BCCF-2A6A76CF6432}" destId="{43901B88-2100-4060-939B-30F9DB00068D}" srcOrd="0" destOrd="0" presId="urn:microsoft.com/office/officeart/2008/layout/CaptionedPictures"/>
    <dgm:cxn modelId="{A1FB18F0-457B-4069-AEC4-AD30764DA73F}" type="presParOf" srcId="{43901B88-2100-4060-939B-30F9DB00068D}" destId="{4DB265E8-15F2-4DAB-844C-DFC2D7732C5C}" srcOrd="0" destOrd="0" presId="urn:microsoft.com/office/officeart/2008/layout/CaptionedPictures"/>
    <dgm:cxn modelId="{244BA74C-D2A1-4CC9-AAE2-B8FA60458F6F}" type="presParOf" srcId="{43901B88-2100-4060-939B-30F9DB00068D}" destId="{CABA5150-2CD9-4F39-B589-8F5897945C68}" srcOrd="1" destOrd="0" presId="urn:microsoft.com/office/officeart/2008/layout/CaptionedPictures"/>
    <dgm:cxn modelId="{37FA4ABF-7D90-4346-A0BB-8EAB70170436}" type="presParOf" srcId="{43901B88-2100-4060-939B-30F9DB00068D}" destId="{5DB89622-5566-40D6-8D23-9415766AE12D}" srcOrd="2" destOrd="0" presId="urn:microsoft.com/office/officeart/2008/layout/CaptionedPictures"/>
    <dgm:cxn modelId="{766511B3-9543-4BF5-AA85-020EF072BAF4}" type="presParOf" srcId="{5DB89622-5566-40D6-8D23-9415766AE12D}" destId="{A9558DDE-40D6-41B3-A2B0-FB6DF94C756C}" srcOrd="0" destOrd="0" presId="urn:microsoft.com/office/officeart/2008/layout/CaptionedPictures"/>
    <dgm:cxn modelId="{3266BE68-DC0F-4D52-83D8-B161A21DD1F3}" type="presParOf" srcId="{5DB89622-5566-40D6-8D23-9415766AE12D}" destId="{2AC9C8AB-38CE-455A-AFF6-2678CC69236E}" srcOrd="1" destOrd="0" presId="urn:microsoft.com/office/officeart/2008/layout/CaptionedPictures"/>
    <dgm:cxn modelId="{EE37736B-4FE6-437C-A57F-CD7F4F45070F}" type="presParOf" srcId="{17FB7408-B0C1-4B5F-BCCF-2A6A76CF6432}" destId="{D17B3131-1174-4A07-BCC4-C02EB198D102}" srcOrd="1" destOrd="0" presId="urn:microsoft.com/office/officeart/2008/layout/CaptionedPictures"/>
    <dgm:cxn modelId="{EAD1D9A2-9718-46BD-B0F6-42A9F8959DD3}" type="presParOf" srcId="{17FB7408-B0C1-4B5F-BCCF-2A6A76CF6432}" destId="{ED5591BF-CB9A-4501-9960-C222C82205B6}" srcOrd="2" destOrd="0" presId="urn:microsoft.com/office/officeart/2008/layout/CaptionedPictures"/>
    <dgm:cxn modelId="{F7E5E757-E8E4-4B25-84AB-962906F20170}" type="presParOf" srcId="{ED5591BF-CB9A-4501-9960-C222C82205B6}" destId="{D4A340C0-37F8-4DC8-94FE-9B09FC555ECC}" srcOrd="0" destOrd="0" presId="urn:microsoft.com/office/officeart/2008/layout/CaptionedPictures"/>
    <dgm:cxn modelId="{F3090FA6-8DC6-4AA5-8FFA-CC318B959E73}" type="presParOf" srcId="{ED5591BF-CB9A-4501-9960-C222C82205B6}" destId="{C83E52D4-8918-48D6-88BF-B4662A503ECA}" srcOrd="1" destOrd="0" presId="urn:microsoft.com/office/officeart/2008/layout/CaptionedPictures"/>
    <dgm:cxn modelId="{97F0AFCE-6F90-4068-BCF5-803EB9384FCD}" type="presParOf" srcId="{ED5591BF-CB9A-4501-9960-C222C82205B6}" destId="{80F8450F-C8F9-40CE-A599-D2EF22B3F8E6}" srcOrd="2" destOrd="0" presId="urn:microsoft.com/office/officeart/2008/layout/CaptionedPictures"/>
    <dgm:cxn modelId="{A3C80397-F8D4-4F27-A25A-1C3505318A22}" type="presParOf" srcId="{80F8450F-C8F9-40CE-A599-D2EF22B3F8E6}" destId="{1904BFD1-544D-40B4-A519-13AD24F0ADB2}" srcOrd="0" destOrd="0" presId="urn:microsoft.com/office/officeart/2008/layout/CaptionedPictures"/>
    <dgm:cxn modelId="{4CEA62F0-652A-4063-80B5-2040F0C32CA1}" type="presParOf" srcId="{80F8450F-C8F9-40CE-A599-D2EF22B3F8E6}" destId="{0706E888-3C10-45D6-ADF3-D005FA567B60}"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519723-E4B2-4D63-9998-1BE13047AD2D}" type="doc">
      <dgm:prSet loTypeId="urn:microsoft.com/office/officeart/2005/8/layout/default" loCatId="list" qsTypeId="urn:microsoft.com/office/officeart/2005/8/quickstyle/3d1" qsCatId="3D" csTypeId="urn:microsoft.com/office/officeart/2005/8/colors/accent3_4" csCatId="accent3" phldr="1"/>
      <dgm:spPr/>
      <dgm:t>
        <a:bodyPr/>
        <a:lstStyle/>
        <a:p>
          <a:endParaRPr lang="en-GB"/>
        </a:p>
      </dgm:t>
    </dgm:pt>
    <dgm:pt modelId="{5521451B-D67F-4279-B0A2-4BC7E1D185A7}">
      <dgm:prSet phldrT="[Text]" custT="1"/>
      <dgm:spPr>
        <a:solidFill>
          <a:srgbClr val="043A0D"/>
        </a:solidFill>
      </dgm:spPr>
      <dgm:t>
        <a:bodyPr/>
        <a:lstStyle/>
        <a:p>
          <a:pPr algn="ctr"/>
          <a:r>
            <a:rPr lang="en-US" sz="1800" b="1" dirty="0" smtClean="0">
              <a:solidFill>
                <a:schemeClr val="bg1"/>
              </a:solidFill>
              <a:effectLst/>
              <a:latin typeface="+mn-lt"/>
              <a:ea typeface="+mn-ea"/>
              <a:cs typeface="+mn-cs"/>
            </a:rPr>
            <a:t>In Japan buildings are built to withstand earthquakes of 7 to 8 Richter scale. The current earthquake measured 9 on the Richter scale and was followed by a tsunami</a:t>
          </a:r>
          <a:endParaRPr lang="en-GB" sz="1800" b="1" dirty="0">
            <a:solidFill>
              <a:schemeClr val="bg1"/>
            </a:solidFill>
          </a:endParaRPr>
        </a:p>
      </dgm:t>
    </dgm:pt>
    <dgm:pt modelId="{8D1542A0-E8A5-4A76-90BB-502AACA1C5C9}" type="parTrans" cxnId="{EAB01C2A-7A20-4F1A-A4F2-7148BF308F70}">
      <dgm:prSet/>
      <dgm:spPr/>
      <dgm:t>
        <a:bodyPr/>
        <a:lstStyle/>
        <a:p>
          <a:pPr algn="ctr"/>
          <a:endParaRPr lang="en-GB" sz="1800">
            <a:solidFill>
              <a:schemeClr val="bg1"/>
            </a:solidFill>
          </a:endParaRPr>
        </a:p>
      </dgm:t>
    </dgm:pt>
    <dgm:pt modelId="{FBE717EB-B442-4DC6-952D-180A2C672ABE}" type="sibTrans" cxnId="{EAB01C2A-7A20-4F1A-A4F2-7148BF308F70}">
      <dgm:prSet/>
      <dgm:spPr>
        <a:solidFill>
          <a:srgbClr val="043A0D"/>
        </a:solidFill>
      </dgm:spPr>
      <dgm:t>
        <a:bodyPr/>
        <a:lstStyle/>
        <a:p>
          <a:pPr algn="ctr"/>
          <a:endParaRPr lang="en-GB" sz="1800">
            <a:solidFill>
              <a:schemeClr val="bg1"/>
            </a:solidFill>
          </a:endParaRPr>
        </a:p>
      </dgm:t>
    </dgm:pt>
    <dgm:pt modelId="{67E34672-6156-456C-B61A-CB5CA8A8CE6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1800" dirty="0" smtClean="0">
              <a:solidFill>
                <a:schemeClr val="bg1"/>
              </a:solidFill>
              <a:effectLst/>
              <a:latin typeface="+mn-lt"/>
              <a:ea typeface="+mn-ea"/>
              <a:cs typeface="+mn-cs"/>
            </a:rPr>
            <a:t> </a:t>
          </a:r>
          <a:endParaRPr lang="en-GB" sz="1800" dirty="0">
            <a:solidFill>
              <a:schemeClr val="bg1"/>
            </a:solidFill>
          </a:endParaRPr>
        </a:p>
      </dgm:t>
    </dgm:pt>
    <dgm:pt modelId="{BB083D6B-48E1-42D2-90CD-744E4061A9A9}" type="parTrans" cxnId="{60EA4BB1-3161-415E-9487-9F52FC93DABF}">
      <dgm:prSet/>
      <dgm:spPr/>
      <dgm:t>
        <a:bodyPr/>
        <a:lstStyle/>
        <a:p>
          <a:pPr algn="ctr"/>
          <a:endParaRPr lang="en-GB" sz="1800">
            <a:solidFill>
              <a:schemeClr val="bg1"/>
            </a:solidFill>
          </a:endParaRPr>
        </a:p>
      </dgm:t>
    </dgm:pt>
    <dgm:pt modelId="{827CE02B-4012-4F3C-B056-0EBA1EBA9136}" type="sibTrans" cxnId="{60EA4BB1-3161-415E-9487-9F52FC93DABF}">
      <dgm:prSet/>
      <dgm:spPr/>
      <dgm:t>
        <a:bodyPr/>
        <a:lstStyle/>
        <a:p>
          <a:pPr algn="ctr"/>
          <a:endParaRPr lang="en-GB" sz="1800">
            <a:solidFill>
              <a:schemeClr val="bg1"/>
            </a:solidFill>
          </a:endParaRPr>
        </a:p>
      </dgm:t>
    </dgm:pt>
    <dgm:pt modelId="{1B64F99F-D5D7-4458-94C1-88CC693D59B8}">
      <dgm:prSet phldrT="[Text]" custT="1"/>
      <dgm:spPr>
        <a:solidFill>
          <a:srgbClr val="043A0D"/>
        </a:solidFill>
      </dgm:spPr>
      <dgm:t>
        <a:bodyPr/>
        <a:lstStyle/>
        <a:p>
          <a:pPr algn="ctr"/>
          <a:r>
            <a:rPr lang="en-US" sz="1800" dirty="0" smtClean="0">
              <a:solidFill>
                <a:schemeClr val="bg1"/>
              </a:solidFill>
              <a:effectLst/>
              <a:latin typeface="+mn-lt"/>
              <a:ea typeface="+mn-ea"/>
              <a:cs typeface="+mn-cs"/>
            </a:rPr>
            <a:t>Hudhur (aba) said may God bless and save from further destruction</a:t>
          </a:r>
          <a:endParaRPr lang="en-GB" sz="1800" dirty="0">
            <a:solidFill>
              <a:schemeClr val="bg1"/>
            </a:solidFill>
          </a:endParaRPr>
        </a:p>
      </dgm:t>
    </dgm:pt>
    <dgm:pt modelId="{9D5BED46-4AF3-4DC5-8BDC-A27BE6C7359B}" type="parTrans" cxnId="{F51D4154-1B02-400D-86E1-A63A33AE0B77}">
      <dgm:prSet/>
      <dgm:spPr/>
      <dgm:t>
        <a:bodyPr/>
        <a:lstStyle/>
        <a:p>
          <a:pPr algn="ctr"/>
          <a:endParaRPr lang="en-GB" sz="1800">
            <a:solidFill>
              <a:schemeClr val="bg1"/>
            </a:solidFill>
          </a:endParaRPr>
        </a:p>
      </dgm:t>
    </dgm:pt>
    <dgm:pt modelId="{9932909B-8781-48D8-B58A-A4C815B78F01}" type="sibTrans" cxnId="{F51D4154-1B02-400D-86E1-A63A33AE0B77}">
      <dgm:prSet/>
      <dgm:spPr>
        <a:solidFill>
          <a:srgbClr val="043A0D"/>
        </a:solidFill>
      </dgm:spPr>
      <dgm:t>
        <a:bodyPr/>
        <a:lstStyle/>
        <a:p>
          <a:pPr algn="ctr"/>
          <a:endParaRPr lang="en-GB" sz="1800">
            <a:solidFill>
              <a:schemeClr val="bg1"/>
            </a:solidFill>
          </a:endParaRPr>
        </a:p>
      </dgm:t>
    </dgm:pt>
    <dgm:pt modelId="{BF22DD44-DC5E-404A-A5E5-5D7C21ABECDB}">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US" sz="1800" dirty="0" smtClean="0">
              <a:solidFill>
                <a:schemeClr val="bg1"/>
              </a:solidFill>
              <a:effectLst/>
              <a:latin typeface="+mn-lt"/>
              <a:ea typeface="+mn-ea"/>
              <a:cs typeface="+mn-cs"/>
            </a:rPr>
            <a:t>It is being said that there has not been such a powerful earthquake for the past 1000 years</a:t>
          </a:r>
          <a:endParaRPr lang="en-GB" sz="1800" dirty="0">
            <a:solidFill>
              <a:schemeClr val="bg1"/>
            </a:solidFill>
          </a:endParaRPr>
        </a:p>
      </dgm:t>
    </dgm:pt>
    <dgm:pt modelId="{8F8DA44D-61E8-44E4-B0F5-6717DE77F70E}" type="parTrans" cxnId="{8259BE94-6533-4866-A1A9-D31817691646}">
      <dgm:prSet/>
      <dgm:spPr/>
      <dgm:t>
        <a:bodyPr/>
        <a:lstStyle/>
        <a:p>
          <a:endParaRPr lang="en-GB"/>
        </a:p>
      </dgm:t>
    </dgm:pt>
    <dgm:pt modelId="{2A9E05CA-B5EA-4E1B-8741-659A5199E097}" type="sibTrans" cxnId="{8259BE94-6533-4866-A1A9-D31817691646}">
      <dgm:prSet/>
      <dgm:spPr/>
      <dgm:t>
        <a:bodyPr/>
        <a:lstStyle/>
        <a:p>
          <a:endParaRPr lang="en-GB"/>
        </a:p>
      </dgm:t>
    </dgm:pt>
    <dgm:pt modelId="{D32F0F12-2949-4CEC-8B6E-4347895C23EE}">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endParaRPr lang="en-GB" sz="1800" dirty="0">
            <a:solidFill>
              <a:schemeClr val="bg1"/>
            </a:solidFill>
          </a:endParaRPr>
        </a:p>
      </dgm:t>
    </dgm:pt>
    <dgm:pt modelId="{3B93D50C-2232-4545-BF22-B3B4E57AFF2F}" type="parTrans" cxnId="{2FF57E81-AEBA-4730-88E7-3D868D914507}">
      <dgm:prSet/>
      <dgm:spPr/>
      <dgm:t>
        <a:bodyPr/>
        <a:lstStyle/>
        <a:p>
          <a:endParaRPr lang="en-GB"/>
        </a:p>
      </dgm:t>
    </dgm:pt>
    <dgm:pt modelId="{A52101E0-6141-4376-87BA-47AD1AA7A9FE}" type="sibTrans" cxnId="{2FF57E81-AEBA-4730-88E7-3D868D914507}">
      <dgm:prSet/>
      <dgm:spPr/>
      <dgm:t>
        <a:bodyPr/>
        <a:lstStyle/>
        <a:p>
          <a:endParaRPr lang="en-GB"/>
        </a:p>
      </dgm:t>
    </dgm:pt>
    <dgm:pt modelId="{1945F485-D449-412C-ABB9-E1B4D6348264}" type="pres">
      <dgm:prSet presAssocID="{21519723-E4B2-4D63-9998-1BE13047AD2D}" presName="diagram" presStyleCnt="0">
        <dgm:presLayoutVars>
          <dgm:dir/>
          <dgm:resizeHandles val="exact"/>
        </dgm:presLayoutVars>
      </dgm:prSet>
      <dgm:spPr/>
      <dgm:t>
        <a:bodyPr/>
        <a:lstStyle/>
        <a:p>
          <a:endParaRPr lang="en-GB"/>
        </a:p>
      </dgm:t>
    </dgm:pt>
    <dgm:pt modelId="{AD652B1C-1BAD-42F0-B3D3-CD06BF5753E0}" type="pres">
      <dgm:prSet presAssocID="{5521451B-D67F-4279-B0A2-4BC7E1D185A7}" presName="node" presStyleLbl="node1" presStyleIdx="0" presStyleCnt="2" custScaleY="192534" custLinFactNeighborX="-26" custLinFactNeighborY="-48404">
        <dgm:presLayoutVars>
          <dgm:bulletEnabled val="1"/>
        </dgm:presLayoutVars>
      </dgm:prSet>
      <dgm:spPr/>
      <dgm:t>
        <a:bodyPr/>
        <a:lstStyle/>
        <a:p>
          <a:endParaRPr lang="en-GB"/>
        </a:p>
      </dgm:t>
    </dgm:pt>
    <dgm:pt modelId="{C4034C2F-964A-4B2A-AE79-B3F1D9B0CF38}" type="pres">
      <dgm:prSet presAssocID="{FBE717EB-B442-4DC6-952D-180A2C672ABE}" presName="sibTrans" presStyleCnt="0"/>
      <dgm:spPr/>
    </dgm:pt>
    <dgm:pt modelId="{F3DD1504-CE7C-4AB2-9111-F5F485800C08}" type="pres">
      <dgm:prSet presAssocID="{1B64F99F-D5D7-4458-94C1-88CC693D59B8}" presName="node" presStyleLbl="node1" presStyleIdx="1" presStyleCnt="2" custScaleY="54573" custLinFactNeighborX="-4913" custLinFactNeighborY="71040">
        <dgm:presLayoutVars>
          <dgm:bulletEnabled val="1"/>
        </dgm:presLayoutVars>
      </dgm:prSet>
      <dgm:spPr/>
      <dgm:t>
        <a:bodyPr/>
        <a:lstStyle/>
        <a:p>
          <a:endParaRPr lang="en-GB"/>
        </a:p>
      </dgm:t>
    </dgm:pt>
  </dgm:ptLst>
  <dgm:cxnLst>
    <dgm:cxn modelId="{60EA4BB1-3161-415E-9487-9F52FC93DABF}" srcId="{5521451B-D67F-4279-B0A2-4BC7E1D185A7}" destId="{67E34672-6156-456C-B61A-CB5CA8A8CE6E}" srcOrd="0" destOrd="0" parTransId="{BB083D6B-48E1-42D2-90CD-744E4061A9A9}" sibTransId="{827CE02B-4012-4F3C-B056-0EBA1EBA9136}"/>
    <dgm:cxn modelId="{0A607CE4-89E4-4BBB-B30A-49D6AEB5B7B0}" type="presOf" srcId="{67E34672-6156-456C-B61A-CB5CA8A8CE6E}" destId="{AD652B1C-1BAD-42F0-B3D3-CD06BF5753E0}" srcOrd="0" destOrd="1" presId="urn:microsoft.com/office/officeart/2005/8/layout/default"/>
    <dgm:cxn modelId="{2D373AA7-9522-4991-B322-1A32BE45EA82}" type="presOf" srcId="{1B64F99F-D5D7-4458-94C1-88CC693D59B8}" destId="{F3DD1504-CE7C-4AB2-9111-F5F485800C08}" srcOrd="0" destOrd="0" presId="urn:microsoft.com/office/officeart/2005/8/layout/default"/>
    <dgm:cxn modelId="{2FF57E81-AEBA-4730-88E7-3D868D914507}" srcId="{5521451B-D67F-4279-B0A2-4BC7E1D185A7}" destId="{D32F0F12-2949-4CEC-8B6E-4347895C23EE}" srcOrd="2" destOrd="0" parTransId="{3B93D50C-2232-4545-BF22-B3B4E57AFF2F}" sibTransId="{A52101E0-6141-4376-87BA-47AD1AA7A9FE}"/>
    <dgm:cxn modelId="{33C4D9C8-90B1-40B7-A3A5-9CC31C1E7EB4}" type="presOf" srcId="{BF22DD44-DC5E-404A-A5E5-5D7C21ABECDB}" destId="{AD652B1C-1BAD-42F0-B3D3-CD06BF5753E0}" srcOrd="0" destOrd="2" presId="urn:microsoft.com/office/officeart/2005/8/layout/default"/>
    <dgm:cxn modelId="{F51D4154-1B02-400D-86E1-A63A33AE0B77}" srcId="{21519723-E4B2-4D63-9998-1BE13047AD2D}" destId="{1B64F99F-D5D7-4458-94C1-88CC693D59B8}" srcOrd="1" destOrd="0" parTransId="{9D5BED46-4AF3-4DC5-8BDC-A27BE6C7359B}" sibTransId="{9932909B-8781-48D8-B58A-A4C815B78F01}"/>
    <dgm:cxn modelId="{63770928-8444-4BC0-924F-D7B83291F8C0}" type="presOf" srcId="{D32F0F12-2949-4CEC-8B6E-4347895C23EE}" destId="{AD652B1C-1BAD-42F0-B3D3-CD06BF5753E0}" srcOrd="0" destOrd="3" presId="urn:microsoft.com/office/officeart/2005/8/layout/default"/>
    <dgm:cxn modelId="{5A4E7F09-7DAA-4A4A-B379-A5F2FEC7215D}" type="presOf" srcId="{5521451B-D67F-4279-B0A2-4BC7E1D185A7}" destId="{AD652B1C-1BAD-42F0-B3D3-CD06BF5753E0}" srcOrd="0" destOrd="0" presId="urn:microsoft.com/office/officeart/2005/8/layout/default"/>
    <dgm:cxn modelId="{8259BE94-6533-4866-A1A9-D31817691646}" srcId="{5521451B-D67F-4279-B0A2-4BC7E1D185A7}" destId="{BF22DD44-DC5E-404A-A5E5-5D7C21ABECDB}" srcOrd="1" destOrd="0" parTransId="{8F8DA44D-61E8-44E4-B0F5-6717DE77F70E}" sibTransId="{2A9E05CA-B5EA-4E1B-8741-659A5199E097}"/>
    <dgm:cxn modelId="{EAB01C2A-7A20-4F1A-A4F2-7148BF308F70}" srcId="{21519723-E4B2-4D63-9998-1BE13047AD2D}" destId="{5521451B-D67F-4279-B0A2-4BC7E1D185A7}" srcOrd="0" destOrd="0" parTransId="{8D1542A0-E8A5-4A76-90BB-502AACA1C5C9}" sibTransId="{FBE717EB-B442-4DC6-952D-180A2C672ABE}"/>
    <dgm:cxn modelId="{FFA3A4C7-7CE2-42B4-966D-02E7267BADA2}" type="presOf" srcId="{21519723-E4B2-4D63-9998-1BE13047AD2D}" destId="{1945F485-D449-412C-ABB9-E1B4D6348264}" srcOrd="0" destOrd="0" presId="urn:microsoft.com/office/officeart/2005/8/layout/default"/>
    <dgm:cxn modelId="{94D0EEDD-DC80-4ED0-91B4-649363B0FA83}" type="presParOf" srcId="{1945F485-D449-412C-ABB9-E1B4D6348264}" destId="{AD652B1C-1BAD-42F0-B3D3-CD06BF5753E0}" srcOrd="0" destOrd="0" presId="urn:microsoft.com/office/officeart/2005/8/layout/default"/>
    <dgm:cxn modelId="{746C9FA7-E40E-4AC6-93B9-9F8667157A07}" type="presParOf" srcId="{1945F485-D449-412C-ABB9-E1B4D6348264}" destId="{C4034C2F-964A-4B2A-AE79-B3F1D9B0CF38}" srcOrd="1" destOrd="0" presId="urn:microsoft.com/office/officeart/2005/8/layout/default"/>
    <dgm:cxn modelId="{8471A75B-2CBD-4B5F-AE00-72273C52658D}" type="presParOf" srcId="{1945F485-D449-412C-ABB9-E1B4D6348264}" destId="{F3DD1504-CE7C-4AB2-9111-F5F485800C0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69D43A-E2D7-4293-B7E7-DC7D77171ECB}" type="doc">
      <dgm:prSet loTypeId="urn:microsoft.com/office/officeart/2005/8/layout/hList6" loCatId="list" qsTypeId="urn:microsoft.com/office/officeart/2005/8/quickstyle/3d1" qsCatId="3D" csTypeId="urn:microsoft.com/office/officeart/2005/8/colors/accent2_3" csCatId="accent2" phldr="1"/>
      <dgm:spPr/>
      <dgm:t>
        <a:bodyPr/>
        <a:lstStyle/>
        <a:p>
          <a:endParaRPr lang="en-GB"/>
        </a:p>
      </dgm:t>
    </dgm:pt>
    <dgm:pt modelId="{EA12FAFD-348E-4658-B767-54E21828E62A}">
      <dgm:prSet phldrT="[Text]" custT="1"/>
      <dgm:spPr/>
      <dgm:t>
        <a:bodyPr/>
        <a:lstStyle/>
        <a:p>
          <a:r>
            <a:rPr lang="en-GB" sz="1800" dirty="0" smtClean="0"/>
            <a:t>God wills that the entire world is gathered on one hand and for this He has sent the Promised Messiah (on whom be peace). </a:t>
          </a:r>
          <a:endParaRPr lang="en-GB" sz="1800" dirty="0"/>
        </a:p>
      </dgm:t>
    </dgm:pt>
    <dgm:pt modelId="{C5241F54-89E3-4849-BC63-D6522D6E1B2D}" type="parTrans" cxnId="{7D909B17-C393-4ED8-A47E-1F20319480CE}">
      <dgm:prSet/>
      <dgm:spPr/>
      <dgm:t>
        <a:bodyPr/>
        <a:lstStyle/>
        <a:p>
          <a:endParaRPr lang="en-GB"/>
        </a:p>
      </dgm:t>
    </dgm:pt>
    <dgm:pt modelId="{0B3EEC95-EEAA-4E69-AEEE-CBAE442C0093}" type="sibTrans" cxnId="{7D909B17-C393-4ED8-A47E-1F20319480CE}">
      <dgm:prSet/>
      <dgm:spPr/>
      <dgm:t>
        <a:bodyPr/>
        <a:lstStyle/>
        <a:p>
          <a:endParaRPr lang="en-GB"/>
        </a:p>
      </dgm:t>
    </dgm:pt>
    <dgm:pt modelId="{A160895C-061B-4A0B-8AE9-7C3A12C6F51D}">
      <dgm:prSet phldrT="[Text]" custT="1"/>
      <dgm:spPr/>
      <dgm:t>
        <a:bodyPr/>
        <a:lstStyle/>
        <a:p>
          <a:r>
            <a:rPr lang="en-GB" sz="1800" smtClean="0"/>
            <a:t>The truth of Islam will now be established through him </a:t>
          </a:r>
          <a:endParaRPr lang="en-GB" sz="1800" dirty="0"/>
        </a:p>
      </dgm:t>
    </dgm:pt>
    <dgm:pt modelId="{3DE3FE95-2D82-44E1-B303-7CBDB6FEFA8A}" type="parTrans" cxnId="{ED52B3F2-54F1-4A18-B71C-C42038E1D729}">
      <dgm:prSet/>
      <dgm:spPr/>
      <dgm:t>
        <a:bodyPr/>
        <a:lstStyle/>
        <a:p>
          <a:endParaRPr lang="en-GB"/>
        </a:p>
      </dgm:t>
    </dgm:pt>
    <dgm:pt modelId="{7D797F16-85C3-4184-B16C-9422B4AACEDB}" type="sibTrans" cxnId="{ED52B3F2-54F1-4A18-B71C-C42038E1D729}">
      <dgm:prSet/>
      <dgm:spPr/>
      <dgm:t>
        <a:bodyPr/>
        <a:lstStyle/>
        <a:p>
          <a:endParaRPr lang="en-GB"/>
        </a:p>
      </dgm:t>
    </dgm:pt>
    <dgm:pt modelId="{40982A45-BBBA-42DD-A4EB-2DC7B378758A}">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GB" sz="1800" dirty="0" smtClean="0">
              <a:solidFill>
                <a:schemeClr val="tx1"/>
              </a:solidFill>
            </a:rPr>
            <a:t>We should reflect and ponder over the practice of the Holy Prophet (pbuh); how strong winds and rains used to make him anxious. Do we practice that? </a:t>
          </a:r>
          <a:endParaRPr lang="en-GB" sz="1800" dirty="0">
            <a:solidFill>
              <a:schemeClr val="tx1"/>
            </a:solidFill>
          </a:endParaRPr>
        </a:p>
      </dgm:t>
    </dgm:pt>
    <dgm:pt modelId="{A965041A-02E5-411D-BD32-1A621CB3835F}" type="parTrans" cxnId="{180FF382-CBDB-485E-AFFF-C40FF8628442}">
      <dgm:prSet/>
      <dgm:spPr/>
      <dgm:t>
        <a:bodyPr/>
        <a:lstStyle/>
        <a:p>
          <a:endParaRPr lang="en-GB"/>
        </a:p>
      </dgm:t>
    </dgm:pt>
    <dgm:pt modelId="{A908D73D-E5EE-456C-8EDC-BEF921F2E4B5}" type="sibTrans" cxnId="{180FF382-CBDB-485E-AFFF-C40FF8628442}">
      <dgm:prSet/>
      <dgm:spPr/>
      <dgm:t>
        <a:bodyPr/>
        <a:lstStyle/>
        <a:p>
          <a:endParaRPr lang="en-GB"/>
        </a:p>
      </dgm:t>
    </dgm:pt>
    <dgm:pt modelId="{2F43C09A-CF09-4F3A-A153-B27F3EA469D8}" type="pres">
      <dgm:prSet presAssocID="{FE69D43A-E2D7-4293-B7E7-DC7D77171ECB}" presName="Name0" presStyleCnt="0">
        <dgm:presLayoutVars>
          <dgm:dir/>
          <dgm:resizeHandles val="exact"/>
        </dgm:presLayoutVars>
      </dgm:prSet>
      <dgm:spPr/>
      <dgm:t>
        <a:bodyPr/>
        <a:lstStyle/>
        <a:p>
          <a:endParaRPr lang="en-GB"/>
        </a:p>
      </dgm:t>
    </dgm:pt>
    <dgm:pt modelId="{12ADA6CE-DD44-4203-9D41-7D249B90C6E6}" type="pres">
      <dgm:prSet presAssocID="{EA12FAFD-348E-4658-B767-54E21828E62A}" presName="node" presStyleLbl="node1" presStyleIdx="0" presStyleCnt="3">
        <dgm:presLayoutVars>
          <dgm:bulletEnabled val="1"/>
        </dgm:presLayoutVars>
      </dgm:prSet>
      <dgm:spPr/>
      <dgm:t>
        <a:bodyPr/>
        <a:lstStyle/>
        <a:p>
          <a:endParaRPr lang="en-GB"/>
        </a:p>
      </dgm:t>
    </dgm:pt>
    <dgm:pt modelId="{4416D0E7-5B73-4E89-8A40-92D06597225F}" type="pres">
      <dgm:prSet presAssocID="{0B3EEC95-EEAA-4E69-AEEE-CBAE442C0093}" presName="sibTrans" presStyleCnt="0"/>
      <dgm:spPr/>
      <dgm:t>
        <a:bodyPr/>
        <a:lstStyle/>
        <a:p>
          <a:endParaRPr lang="en-GB"/>
        </a:p>
      </dgm:t>
    </dgm:pt>
    <dgm:pt modelId="{FB9D3CE0-907A-4985-BD60-28C7544B2935}" type="pres">
      <dgm:prSet presAssocID="{A160895C-061B-4A0B-8AE9-7C3A12C6F51D}" presName="node" presStyleLbl="node1" presStyleIdx="1" presStyleCnt="3">
        <dgm:presLayoutVars>
          <dgm:bulletEnabled val="1"/>
        </dgm:presLayoutVars>
      </dgm:prSet>
      <dgm:spPr/>
      <dgm:t>
        <a:bodyPr/>
        <a:lstStyle/>
        <a:p>
          <a:endParaRPr lang="en-GB"/>
        </a:p>
      </dgm:t>
    </dgm:pt>
    <dgm:pt modelId="{F92888BA-3040-4FE0-81EA-78C3CA2A9415}" type="pres">
      <dgm:prSet presAssocID="{7D797F16-85C3-4184-B16C-9422B4AACEDB}" presName="sibTrans" presStyleCnt="0"/>
      <dgm:spPr/>
      <dgm:t>
        <a:bodyPr/>
        <a:lstStyle/>
        <a:p>
          <a:endParaRPr lang="en-GB"/>
        </a:p>
      </dgm:t>
    </dgm:pt>
    <dgm:pt modelId="{46BCC91F-8F83-4738-A9BD-078A966263F4}" type="pres">
      <dgm:prSet presAssocID="{40982A45-BBBA-42DD-A4EB-2DC7B378758A}" presName="node" presStyleLbl="node1" presStyleIdx="2" presStyleCnt="3">
        <dgm:presLayoutVars>
          <dgm:bulletEnabled val="1"/>
        </dgm:presLayoutVars>
      </dgm:prSet>
      <dgm:spPr/>
      <dgm:t>
        <a:bodyPr/>
        <a:lstStyle/>
        <a:p>
          <a:endParaRPr lang="en-GB"/>
        </a:p>
      </dgm:t>
    </dgm:pt>
  </dgm:ptLst>
  <dgm:cxnLst>
    <dgm:cxn modelId="{4FA6DAC9-713B-42AA-94C2-2097242DF411}" type="presOf" srcId="{A160895C-061B-4A0B-8AE9-7C3A12C6F51D}" destId="{FB9D3CE0-907A-4985-BD60-28C7544B2935}" srcOrd="0" destOrd="0" presId="urn:microsoft.com/office/officeart/2005/8/layout/hList6"/>
    <dgm:cxn modelId="{ED52B3F2-54F1-4A18-B71C-C42038E1D729}" srcId="{FE69D43A-E2D7-4293-B7E7-DC7D77171ECB}" destId="{A160895C-061B-4A0B-8AE9-7C3A12C6F51D}" srcOrd="1" destOrd="0" parTransId="{3DE3FE95-2D82-44E1-B303-7CBDB6FEFA8A}" sibTransId="{7D797F16-85C3-4184-B16C-9422B4AACEDB}"/>
    <dgm:cxn modelId="{180FF382-CBDB-485E-AFFF-C40FF8628442}" srcId="{FE69D43A-E2D7-4293-B7E7-DC7D77171ECB}" destId="{40982A45-BBBA-42DD-A4EB-2DC7B378758A}" srcOrd="2" destOrd="0" parTransId="{A965041A-02E5-411D-BD32-1A621CB3835F}" sibTransId="{A908D73D-E5EE-456C-8EDC-BEF921F2E4B5}"/>
    <dgm:cxn modelId="{22F45A87-6615-4B94-9CC5-FC93DB93D679}" type="presOf" srcId="{FE69D43A-E2D7-4293-B7E7-DC7D77171ECB}" destId="{2F43C09A-CF09-4F3A-A153-B27F3EA469D8}" srcOrd="0" destOrd="0" presId="urn:microsoft.com/office/officeart/2005/8/layout/hList6"/>
    <dgm:cxn modelId="{D3048AF2-2E19-46A9-8EC3-D057DFF60763}" type="presOf" srcId="{40982A45-BBBA-42DD-A4EB-2DC7B378758A}" destId="{46BCC91F-8F83-4738-A9BD-078A966263F4}" srcOrd="0" destOrd="0" presId="urn:microsoft.com/office/officeart/2005/8/layout/hList6"/>
    <dgm:cxn modelId="{7D909B17-C393-4ED8-A47E-1F20319480CE}" srcId="{FE69D43A-E2D7-4293-B7E7-DC7D77171ECB}" destId="{EA12FAFD-348E-4658-B767-54E21828E62A}" srcOrd="0" destOrd="0" parTransId="{C5241F54-89E3-4849-BC63-D6522D6E1B2D}" sibTransId="{0B3EEC95-EEAA-4E69-AEEE-CBAE442C0093}"/>
    <dgm:cxn modelId="{C698345E-FE4A-4744-9046-86AACDEA77D1}" type="presOf" srcId="{EA12FAFD-348E-4658-B767-54E21828E62A}" destId="{12ADA6CE-DD44-4203-9D41-7D249B90C6E6}" srcOrd="0" destOrd="0" presId="urn:microsoft.com/office/officeart/2005/8/layout/hList6"/>
    <dgm:cxn modelId="{B4E4D57D-9651-4DB2-B2D4-824B19A49BA2}" type="presParOf" srcId="{2F43C09A-CF09-4F3A-A153-B27F3EA469D8}" destId="{12ADA6CE-DD44-4203-9D41-7D249B90C6E6}" srcOrd="0" destOrd="0" presId="urn:microsoft.com/office/officeart/2005/8/layout/hList6"/>
    <dgm:cxn modelId="{5D567691-9125-430D-8774-A5E5CB9A3D25}" type="presParOf" srcId="{2F43C09A-CF09-4F3A-A153-B27F3EA469D8}" destId="{4416D0E7-5B73-4E89-8A40-92D06597225F}" srcOrd="1" destOrd="0" presId="urn:microsoft.com/office/officeart/2005/8/layout/hList6"/>
    <dgm:cxn modelId="{CF77FBB5-23EB-4411-9FAD-DAED8B5E5731}" type="presParOf" srcId="{2F43C09A-CF09-4F3A-A153-B27F3EA469D8}" destId="{FB9D3CE0-907A-4985-BD60-28C7544B2935}" srcOrd="2" destOrd="0" presId="urn:microsoft.com/office/officeart/2005/8/layout/hList6"/>
    <dgm:cxn modelId="{F7360882-1A95-453B-8730-111FDD6D3950}" type="presParOf" srcId="{2F43C09A-CF09-4F3A-A153-B27F3EA469D8}" destId="{F92888BA-3040-4FE0-81EA-78C3CA2A9415}" srcOrd="3" destOrd="0" presId="urn:microsoft.com/office/officeart/2005/8/layout/hList6"/>
    <dgm:cxn modelId="{251FE042-6E9D-4781-B0D5-77CB26F19E94}" type="presParOf" srcId="{2F43C09A-CF09-4F3A-A153-B27F3EA469D8}" destId="{46BCC91F-8F83-4738-A9BD-078A966263F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0C63B5-1F74-42A6-9CDA-696B789B0090}"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GB"/>
        </a:p>
      </dgm:t>
    </dgm:pt>
    <dgm:pt modelId="{40A0AD9C-C6E7-450C-A80A-203994731CC4}">
      <dgm:prSet phldrT="[Text]" custT="1"/>
      <dgm:spPr>
        <a:ln>
          <a:solidFill>
            <a:srgbClr val="92D050"/>
          </a:solidFill>
        </a:ln>
      </dgm:spPr>
      <dgm:t>
        <a:bodyPr/>
        <a:lstStyle/>
        <a:p>
          <a:pPr algn="ctr"/>
          <a:r>
            <a:rPr lang="en-GB" sz="1800" b="1" dirty="0" smtClean="0">
              <a:solidFill>
                <a:srgbClr val="FF0000"/>
              </a:solidFill>
              <a:effectLst/>
              <a:latin typeface="+mn-lt"/>
              <a:ea typeface="+mn-ea"/>
              <a:cs typeface="+mn-cs"/>
            </a:rPr>
            <a:t>Hudhur (aba) said the Muslims of the sub-continent should pay heed, they are not exempt</a:t>
          </a:r>
          <a:endParaRPr lang="en-US" sz="1800" b="1" i="0" u="sng" dirty="0" smtClean="0">
            <a:solidFill>
              <a:srgbClr val="FF0000"/>
            </a:solidFill>
            <a:effectLst/>
            <a:latin typeface="+mn-lt"/>
            <a:ea typeface="+mn-ea"/>
            <a:cs typeface="+mn-cs"/>
          </a:endParaRPr>
        </a:p>
      </dgm:t>
    </dgm:pt>
    <dgm:pt modelId="{1E7D2417-B40D-4FD6-B82F-DE720C4178CA}" type="parTrans" cxnId="{C8248B0C-CC66-41D3-BBC2-1B3936101504}">
      <dgm:prSet/>
      <dgm:spPr/>
      <dgm:t>
        <a:bodyPr/>
        <a:lstStyle/>
        <a:p>
          <a:pPr algn="ctr"/>
          <a:endParaRPr lang="en-GB" sz="1800"/>
        </a:p>
      </dgm:t>
    </dgm:pt>
    <dgm:pt modelId="{34D16257-3659-488E-85A7-EE6F2ACA5C4C}" type="sibTrans" cxnId="{C8248B0C-CC66-41D3-BBC2-1B3936101504}">
      <dgm:prSet/>
      <dgm:spPr/>
      <dgm:t>
        <a:bodyPr/>
        <a:lstStyle/>
        <a:p>
          <a:pPr algn="ctr"/>
          <a:endParaRPr lang="en-GB" sz="1800"/>
        </a:p>
      </dgm:t>
    </dgm:pt>
    <dgm:pt modelId="{66010DEA-6A42-415B-8C3D-4AD01EEBCC7C}">
      <dgm:prSet phldrT="[Text]"/>
      <dgm:spPr/>
      <dgm:t>
        <a:bodyPr/>
        <a:lstStyle/>
        <a:p>
          <a:pPr algn="ctr"/>
          <a:endParaRPr lang="en-GB" dirty="0"/>
        </a:p>
      </dgm:t>
    </dgm:pt>
    <dgm:pt modelId="{575E31E4-E97F-46BC-818D-036747303279}" type="parTrans" cxnId="{F05D385A-6837-4FDF-8CD9-313110B98E00}">
      <dgm:prSet/>
      <dgm:spPr/>
      <dgm:t>
        <a:bodyPr/>
        <a:lstStyle/>
        <a:p>
          <a:pPr algn="ctr"/>
          <a:endParaRPr lang="en-GB" sz="1800"/>
        </a:p>
      </dgm:t>
    </dgm:pt>
    <dgm:pt modelId="{03593420-2747-4D03-AB36-E587007496C6}" type="sibTrans" cxnId="{F05D385A-6837-4FDF-8CD9-313110B98E00}">
      <dgm:prSet/>
      <dgm:spPr/>
      <dgm:t>
        <a:bodyPr/>
        <a:lstStyle/>
        <a:p>
          <a:pPr algn="ctr"/>
          <a:endParaRPr lang="en-GB" sz="1800"/>
        </a:p>
      </dgm:t>
    </dgm:pt>
    <dgm:pt modelId="{EA7C14A4-3A60-4023-BBD4-961EA25C874E}">
      <dgm:prSet phldrT="[Text]" custT="1">
        <dgm:style>
          <a:lnRef idx="1">
            <a:schemeClr val="accent4"/>
          </a:lnRef>
          <a:fillRef idx="2">
            <a:schemeClr val="accent4"/>
          </a:fillRef>
          <a:effectRef idx="1">
            <a:schemeClr val="accent4"/>
          </a:effectRef>
          <a:fontRef idx="minor">
            <a:schemeClr val="dk1"/>
          </a:fontRef>
        </dgm:style>
      </dgm:prSet>
      <dgm:spPr>
        <a:ln/>
      </dgm:spPr>
      <dgm:t>
        <a:bodyPr/>
        <a:lstStyle/>
        <a:p>
          <a:pPr algn="ctr"/>
          <a:r>
            <a:rPr lang="en-GB" sz="1800" b="1" dirty="0" smtClean="0">
              <a:solidFill>
                <a:schemeClr val="tx1"/>
              </a:solidFill>
              <a:effectLst/>
              <a:latin typeface="+mn-lt"/>
              <a:ea typeface="+mn-ea"/>
              <a:cs typeface="+mn-cs"/>
            </a:rPr>
            <a:t>The Promised Messiah (on whom be peace) has repeatedly and very strongly warned against this and the strength of his warning is borne out of compassion</a:t>
          </a:r>
          <a:endParaRPr lang="en-US" sz="1800" b="1" i="0" u="sng" dirty="0" smtClean="0">
            <a:solidFill>
              <a:srgbClr val="043A0D"/>
            </a:solidFill>
            <a:effectLst/>
            <a:latin typeface="+mn-lt"/>
            <a:ea typeface="+mn-ea"/>
            <a:cs typeface="+mn-cs"/>
          </a:endParaRPr>
        </a:p>
      </dgm:t>
    </dgm:pt>
    <dgm:pt modelId="{E955B279-DD03-411E-BA58-7D703E3B1E42}" type="parTrans" cxnId="{AC83A698-6484-42FC-BDDC-36C22CB504D7}">
      <dgm:prSet/>
      <dgm:spPr/>
      <dgm:t>
        <a:bodyPr/>
        <a:lstStyle/>
        <a:p>
          <a:pPr algn="ctr"/>
          <a:endParaRPr lang="en-GB" sz="1800"/>
        </a:p>
      </dgm:t>
    </dgm:pt>
    <dgm:pt modelId="{5FA954A9-4DF9-490D-87AB-11258236BCEE}" type="sibTrans" cxnId="{AC83A698-6484-42FC-BDDC-36C22CB504D7}">
      <dgm:prSet/>
      <dgm:spPr/>
      <dgm:t>
        <a:bodyPr/>
        <a:lstStyle/>
        <a:p>
          <a:pPr algn="ctr"/>
          <a:endParaRPr lang="en-GB" sz="1800"/>
        </a:p>
      </dgm:t>
    </dgm:pt>
    <dgm:pt modelId="{8907F758-D191-4A5E-B31A-D5EE4D71DE7B}">
      <dgm:prSet phldrT="[Text]" custT="1">
        <dgm:style>
          <a:lnRef idx="0">
            <a:schemeClr val="accent4"/>
          </a:lnRef>
          <a:fillRef idx="3">
            <a:schemeClr val="accent4"/>
          </a:fillRef>
          <a:effectRef idx="3">
            <a:schemeClr val="accent4"/>
          </a:effectRef>
          <a:fontRef idx="minor">
            <a:schemeClr val="lt1"/>
          </a:fontRef>
        </dgm:style>
      </dgm:prSet>
      <dgm:spPr>
        <a:ln/>
      </dgm:spPr>
      <dgm:t>
        <a:bodyPr/>
        <a:lstStyle/>
        <a:p>
          <a:pPr algn="ctr"/>
          <a:r>
            <a:rPr lang="en-GB" sz="1800" dirty="0" smtClean="0">
              <a:solidFill>
                <a:schemeClr val="tx1"/>
              </a:solidFill>
              <a:effectLst/>
              <a:latin typeface="+mn-lt"/>
              <a:ea typeface="+mn-ea"/>
              <a:cs typeface="+mn-cs"/>
            </a:rPr>
            <a:t>It is our duty to draw attention to it that the detractors of the Promised Messiah (on whom be peace) in India, Bangladesh and Pakistan have witnessed calamities at close range</a:t>
          </a:r>
          <a:endParaRPr lang="en-GB" sz="1800" b="1" u="sng" dirty="0" smtClean="0">
            <a:solidFill>
              <a:srgbClr val="043A0D"/>
            </a:solidFill>
          </a:endParaRPr>
        </a:p>
      </dgm:t>
    </dgm:pt>
    <dgm:pt modelId="{2AEF4E8B-957B-49D4-A4AF-BE1554F7F769}" type="parTrans" cxnId="{920802BA-D6A0-43D7-B947-4A01ED093E7E}">
      <dgm:prSet/>
      <dgm:spPr/>
      <dgm:t>
        <a:bodyPr/>
        <a:lstStyle/>
        <a:p>
          <a:pPr algn="ctr"/>
          <a:endParaRPr lang="en-GB" sz="1800"/>
        </a:p>
      </dgm:t>
    </dgm:pt>
    <dgm:pt modelId="{043450AA-2F8B-454A-801E-07970361D25A}" type="sibTrans" cxnId="{920802BA-D6A0-43D7-B947-4A01ED093E7E}">
      <dgm:prSet/>
      <dgm:spPr/>
      <dgm:t>
        <a:bodyPr/>
        <a:lstStyle/>
        <a:p>
          <a:pPr algn="ctr"/>
          <a:endParaRPr lang="en-GB" sz="1800"/>
        </a:p>
      </dgm:t>
    </dgm:pt>
    <dgm:pt modelId="{E8482414-2997-45A6-A2D7-4695E786F3A0}">
      <dgm:prSet phldrT="[Text]" custT="1"/>
      <dgm:spPr/>
      <dgm:t>
        <a:bodyPr/>
        <a:lstStyle/>
        <a:p>
          <a:pPr algn="ctr"/>
          <a:endParaRPr lang="en-GB" sz="1800" dirty="0"/>
        </a:p>
      </dgm:t>
    </dgm:pt>
    <dgm:pt modelId="{C130591B-6F65-4377-B2B9-F83179143F35}" type="parTrans" cxnId="{4FCF09A5-555F-47E4-ACDD-963C2A70385D}">
      <dgm:prSet/>
      <dgm:spPr/>
      <dgm:t>
        <a:bodyPr/>
        <a:lstStyle/>
        <a:p>
          <a:pPr algn="ctr"/>
          <a:endParaRPr lang="en-GB" sz="1800"/>
        </a:p>
      </dgm:t>
    </dgm:pt>
    <dgm:pt modelId="{7943A4DC-3DEE-4664-B10A-903DB5FF31D4}" type="sibTrans" cxnId="{4FCF09A5-555F-47E4-ACDD-963C2A70385D}">
      <dgm:prSet/>
      <dgm:spPr/>
      <dgm:t>
        <a:bodyPr/>
        <a:lstStyle/>
        <a:p>
          <a:pPr algn="ctr"/>
          <a:endParaRPr lang="en-GB" sz="1800"/>
        </a:p>
      </dgm:t>
    </dgm:pt>
    <dgm:pt modelId="{1BC004F0-5E43-4F09-A9F7-80B9D65C4885}">
      <dgm:prSet phldrT="[Text]" custT="1"/>
      <dgm:spPr/>
      <dgm:t>
        <a:bodyPr/>
        <a:lstStyle/>
        <a:p>
          <a:pPr algn="ctr"/>
          <a:endParaRPr lang="en-GB" sz="1800" dirty="0"/>
        </a:p>
      </dgm:t>
    </dgm:pt>
    <dgm:pt modelId="{7F8DF954-944C-41AB-B955-09BD91929A97}" type="parTrans" cxnId="{3D375FA7-6359-4061-8309-969FF2C5C28B}">
      <dgm:prSet/>
      <dgm:spPr/>
      <dgm:t>
        <a:bodyPr/>
        <a:lstStyle/>
        <a:p>
          <a:pPr algn="ctr"/>
          <a:endParaRPr lang="en-GB"/>
        </a:p>
      </dgm:t>
    </dgm:pt>
    <dgm:pt modelId="{7B37FB3C-C8BC-4A4F-89EB-23464D1ABA19}" type="sibTrans" cxnId="{3D375FA7-6359-4061-8309-969FF2C5C28B}">
      <dgm:prSet/>
      <dgm:spPr/>
      <dgm:t>
        <a:bodyPr/>
        <a:lstStyle/>
        <a:p>
          <a:pPr algn="ctr"/>
          <a:endParaRPr lang="en-GB"/>
        </a:p>
      </dgm:t>
    </dgm:pt>
    <dgm:pt modelId="{8E7CD634-239A-42BD-8BD9-C733AB475463}">
      <dgm:prSet phldrT="[Text]" custT="1"/>
      <dgm:spPr/>
      <dgm:t>
        <a:bodyPr/>
        <a:lstStyle/>
        <a:p>
          <a:pPr algn="ctr"/>
          <a:endParaRPr lang="en-GB" sz="1800" dirty="0"/>
        </a:p>
      </dgm:t>
    </dgm:pt>
    <dgm:pt modelId="{2BD80C71-2289-4282-9C6B-1A5368F940C3}" type="parTrans" cxnId="{DAD2A1E5-4E8D-41E0-B188-338775DB9AA9}">
      <dgm:prSet/>
      <dgm:spPr/>
      <dgm:t>
        <a:bodyPr/>
        <a:lstStyle/>
        <a:p>
          <a:pPr algn="ctr"/>
          <a:endParaRPr lang="en-GB"/>
        </a:p>
      </dgm:t>
    </dgm:pt>
    <dgm:pt modelId="{62D34090-0B59-4732-B868-6C8A9ABF2692}" type="sibTrans" cxnId="{DAD2A1E5-4E8D-41E0-B188-338775DB9AA9}">
      <dgm:prSet/>
      <dgm:spPr/>
      <dgm:t>
        <a:bodyPr/>
        <a:lstStyle/>
        <a:p>
          <a:pPr algn="ctr"/>
          <a:endParaRPr lang="en-GB"/>
        </a:p>
      </dgm:t>
    </dgm:pt>
    <dgm:pt modelId="{F61A90C4-DED6-47F7-BFD5-5B74C92AB878}" type="pres">
      <dgm:prSet presAssocID="{C30C63B5-1F74-42A6-9CDA-696B789B0090}" presName="linear" presStyleCnt="0">
        <dgm:presLayoutVars>
          <dgm:dir/>
          <dgm:animLvl val="lvl"/>
          <dgm:resizeHandles val="exact"/>
        </dgm:presLayoutVars>
      </dgm:prSet>
      <dgm:spPr/>
      <dgm:t>
        <a:bodyPr/>
        <a:lstStyle/>
        <a:p>
          <a:endParaRPr lang="en-US"/>
        </a:p>
      </dgm:t>
    </dgm:pt>
    <dgm:pt modelId="{99723D24-372A-4405-AAE1-2A9E64B8C7FB}" type="pres">
      <dgm:prSet presAssocID="{40A0AD9C-C6E7-450C-A80A-203994731CC4}" presName="parentLin" presStyleCnt="0"/>
      <dgm:spPr/>
      <dgm:t>
        <a:bodyPr/>
        <a:lstStyle/>
        <a:p>
          <a:endParaRPr lang="en-US"/>
        </a:p>
      </dgm:t>
    </dgm:pt>
    <dgm:pt modelId="{F7E2882F-5950-42C9-A514-3F99080BC4EF}" type="pres">
      <dgm:prSet presAssocID="{40A0AD9C-C6E7-450C-A80A-203994731CC4}" presName="parentLeftMargin" presStyleLbl="node1" presStyleIdx="0" presStyleCnt="3"/>
      <dgm:spPr/>
      <dgm:t>
        <a:bodyPr/>
        <a:lstStyle/>
        <a:p>
          <a:endParaRPr lang="en-US"/>
        </a:p>
      </dgm:t>
    </dgm:pt>
    <dgm:pt modelId="{EE36DFC2-C550-4DF1-8B6B-EA8FF0167DDF}" type="pres">
      <dgm:prSet presAssocID="{40A0AD9C-C6E7-450C-A80A-203994731CC4}" presName="parentText" presStyleLbl="node1" presStyleIdx="0" presStyleCnt="3">
        <dgm:presLayoutVars>
          <dgm:chMax val="0"/>
          <dgm:bulletEnabled val="1"/>
        </dgm:presLayoutVars>
      </dgm:prSet>
      <dgm:spPr/>
      <dgm:t>
        <a:bodyPr/>
        <a:lstStyle/>
        <a:p>
          <a:endParaRPr lang="en-US"/>
        </a:p>
      </dgm:t>
    </dgm:pt>
    <dgm:pt modelId="{95E867B1-1EE6-495C-9969-454309DFB7CC}" type="pres">
      <dgm:prSet presAssocID="{40A0AD9C-C6E7-450C-A80A-203994731CC4}" presName="negativeSpace" presStyleCnt="0"/>
      <dgm:spPr/>
      <dgm:t>
        <a:bodyPr/>
        <a:lstStyle/>
        <a:p>
          <a:endParaRPr lang="en-US"/>
        </a:p>
      </dgm:t>
    </dgm:pt>
    <dgm:pt modelId="{BCED9928-14D9-4346-AA46-F94D7159BC24}" type="pres">
      <dgm:prSet presAssocID="{40A0AD9C-C6E7-450C-A80A-203994731CC4}" presName="childText" presStyleLbl="conFgAcc1" presStyleIdx="0" presStyleCnt="3">
        <dgm:presLayoutVars>
          <dgm:bulletEnabled val="1"/>
        </dgm:presLayoutVars>
      </dgm:prSet>
      <dgm:spPr/>
      <dgm:t>
        <a:bodyPr/>
        <a:lstStyle/>
        <a:p>
          <a:endParaRPr lang="en-US"/>
        </a:p>
      </dgm:t>
    </dgm:pt>
    <dgm:pt modelId="{AD0FDCFB-3453-4E97-8E53-66CAF3094FA5}" type="pres">
      <dgm:prSet presAssocID="{34D16257-3659-488E-85A7-EE6F2ACA5C4C}" presName="spaceBetweenRectangles" presStyleCnt="0"/>
      <dgm:spPr/>
      <dgm:t>
        <a:bodyPr/>
        <a:lstStyle/>
        <a:p>
          <a:endParaRPr lang="en-US"/>
        </a:p>
      </dgm:t>
    </dgm:pt>
    <dgm:pt modelId="{25B4E826-1BE3-4B21-B067-A1A795D0A792}" type="pres">
      <dgm:prSet presAssocID="{EA7C14A4-3A60-4023-BBD4-961EA25C874E}" presName="parentLin" presStyleCnt="0"/>
      <dgm:spPr/>
      <dgm:t>
        <a:bodyPr/>
        <a:lstStyle/>
        <a:p>
          <a:endParaRPr lang="en-US"/>
        </a:p>
      </dgm:t>
    </dgm:pt>
    <dgm:pt modelId="{E0113B9D-8988-4220-9969-DA538CF27594}" type="pres">
      <dgm:prSet presAssocID="{EA7C14A4-3A60-4023-BBD4-961EA25C874E}" presName="parentLeftMargin" presStyleLbl="node1" presStyleIdx="0" presStyleCnt="3"/>
      <dgm:spPr/>
      <dgm:t>
        <a:bodyPr/>
        <a:lstStyle/>
        <a:p>
          <a:endParaRPr lang="en-US"/>
        </a:p>
      </dgm:t>
    </dgm:pt>
    <dgm:pt modelId="{5E6C0E8D-BFBF-48F0-8E3C-13F1BD60D3DC}" type="pres">
      <dgm:prSet presAssocID="{EA7C14A4-3A60-4023-BBD4-961EA25C874E}" presName="parentText" presStyleLbl="node1" presStyleIdx="1" presStyleCnt="3">
        <dgm:presLayoutVars>
          <dgm:chMax val="0"/>
          <dgm:bulletEnabled val="1"/>
        </dgm:presLayoutVars>
      </dgm:prSet>
      <dgm:spPr/>
      <dgm:t>
        <a:bodyPr/>
        <a:lstStyle/>
        <a:p>
          <a:endParaRPr lang="en-US"/>
        </a:p>
      </dgm:t>
    </dgm:pt>
    <dgm:pt modelId="{F06646B1-7134-4A60-A91F-06678F6C035F}" type="pres">
      <dgm:prSet presAssocID="{EA7C14A4-3A60-4023-BBD4-961EA25C874E}" presName="negativeSpace" presStyleCnt="0"/>
      <dgm:spPr/>
      <dgm:t>
        <a:bodyPr/>
        <a:lstStyle/>
        <a:p>
          <a:endParaRPr lang="en-US"/>
        </a:p>
      </dgm:t>
    </dgm:pt>
    <dgm:pt modelId="{1DCB538A-278C-4E1A-B633-644B21EE1D51}" type="pres">
      <dgm:prSet presAssocID="{EA7C14A4-3A60-4023-BBD4-961EA25C874E}" presName="childText" presStyleLbl="conFgAcc1" presStyleIdx="1" presStyleCnt="3">
        <dgm:presLayoutVars>
          <dgm:bulletEnabled val="1"/>
        </dgm:presLayoutVars>
      </dgm:prSet>
      <dgm:spPr/>
      <dgm:t>
        <a:bodyPr/>
        <a:lstStyle/>
        <a:p>
          <a:endParaRPr lang="en-US"/>
        </a:p>
      </dgm:t>
    </dgm:pt>
    <dgm:pt modelId="{B74980E2-CFCF-4A08-B0CD-858B81CCD2E1}" type="pres">
      <dgm:prSet presAssocID="{5FA954A9-4DF9-490D-87AB-11258236BCEE}" presName="spaceBetweenRectangles" presStyleCnt="0"/>
      <dgm:spPr/>
      <dgm:t>
        <a:bodyPr/>
        <a:lstStyle/>
        <a:p>
          <a:endParaRPr lang="en-US"/>
        </a:p>
      </dgm:t>
    </dgm:pt>
    <dgm:pt modelId="{19994867-573C-42ED-95B2-07A0CD569913}" type="pres">
      <dgm:prSet presAssocID="{8907F758-D191-4A5E-B31A-D5EE4D71DE7B}" presName="parentLin" presStyleCnt="0"/>
      <dgm:spPr/>
      <dgm:t>
        <a:bodyPr/>
        <a:lstStyle/>
        <a:p>
          <a:endParaRPr lang="en-US"/>
        </a:p>
      </dgm:t>
    </dgm:pt>
    <dgm:pt modelId="{1A68AE87-45BB-4037-836C-AA3A6BF95FC3}" type="pres">
      <dgm:prSet presAssocID="{8907F758-D191-4A5E-B31A-D5EE4D71DE7B}" presName="parentLeftMargin" presStyleLbl="node1" presStyleIdx="1" presStyleCnt="3"/>
      <dgm:spPr/>
      <dgm:t>
        <a:bodyPr/>
        <a:lstStyle/>
        <a:p>
          <a:endParaRPr lang="en-US"/>
        </a:p>
      </dgm:t>
    </dgm:pt>
    <dgm:pt modelId="{B7A00A0B-28E2-4BB5-B213-AA63EC4951BC}" type="pres">
      <dgm:prSet presAssocID="{8907F758-D191-4A5E-B31A-D5EE4D71DE7B}" presName="parentText" presStyleLbl="node1" presStyleIdx="2" presStyleCnt="3">
        <dgm:presLayoutVars>
          <dgm:chMax val="0"/>
          <dgm:bulletEnabled val="1"/>
        </dgm:presLayoutVars>
      </dgm:prSet>
      <dgm:spPr/>
      <dgm:t>
        <a:bodyPr/>
        <a:lstStyle/>
        <a:p>
          <a:endParaRPr lang="en-US"/>
        </a:p>
      </dgm:t>
    </dgm:pt>
    <dgm:pt modelId="{958C6017-0682-4FC7-A06C-794F9A9B7D46}" type="pres">
      <dgm:prSet presAssocID="{8907F758-D191-4A5E-B31A-D5EE4D71DE7B}" presName="negativeSpace" presStyleCnt="0"/>
      <dgm:spPr/>
      <dgm:t>
        <a:bodyPr/>
        <a:lstStyle/>
        <a:p>
          <a:endParaRPr lang="en-US"/>
        </a:p>
      </dgm:t>
    </dgm:pt>
    <dgm:pt modelId="{860E1BAD-4008-4176-BF83-D59BD1692F0C}" type="pres">
      <dgm:prSet presAssocID="{8907F758-D191-4A5E-B31A-D5EE4D71DE7B}" presName="childText" presStyleLbl="conFgAcc1" presStyleIdx="2" presStyleCnt="3">
        <dgm:presLayoutVars>
          <dgm:bulletEnabled val="1"/>
        </dgm:presLayoutVars>
      </dgm:prSet>
      <dgm:spPr/>
      <dgm:t>
        <a:bodyPr/>
        <a:lstStyle/>
        <a:p>
          <a:endParaRPr lang="en-US"/>
        </a:p>
      </dgm:t>
    </dgm:pt>
  </dgm:ptLst>
  <dgm:cxnLst>
    <dgm:cxn modelId="{AC83A698-6484-42FC-BDDC-36C22CB504D7}" srcId="{C30C63B5-1F74-42A6-9CDA-696B789B0090}" destId="{EA7C14A4-3A60-4023-BBD4-961EA25C874E}" srcOrd="1" destOrd="0" parTransId="{E955B279-DD03-411E-BA58-7D703E3B1E42}" sibTransId="{5FA954A9-4DF9-490D-87AB-11258236BCEE}"/>
    <dgm:cxn modelId="{04A56488-F17A-4711-BA70-CD33183B5D0C}" type="presOf" srcId="{1BC004F0-5E43-4F09-A9F7-80B9D65C4885}" destId="{1DCB538A-278C-4E1A-B633-644B21EE1D51}" srcOrd="0" destOrd="0" presId="urn:microsoft.com/office/officeart/2005/8/layout/list1"/>
    <dgm:cxn modelId="{4A42FFF2-F085-427E-A3CA-239D11AFDF79}" type="presOf" srcId="{40A0AD9C-C6E7-450C-A80A-203994731CC4}" destId="{EE36DFC2-C550-4DF1-8B6B-EA8FF0167DDF}" srcOrd="1" destOrd="0" presId="urn:microsoft.com/office/officeart/2005/8/layout/list1"/>
    <dgm:cxn modelId="{0E24A789-632B-43C2-A503-79E99B644892}" type="presOf" srcId="{8907F758-D191-4A5E-B31A-D5EE4D71DE7B}" destId="{B7A00A0B-28E2-4BB5-B213-AA63EC4951BC}" srcOrd="1" destOrd="0" presId="urn:microsoft.com/office/officeart/2005/8/layout/list1"/>
    <dgm:cxn modelId="{FBD7B38C-E276-4845-B568-9769BE785308}" type="presOf" srcId="{EA7C14A4-3A60-4023-BBD4-961EA25C874E}" destId="{5E6C0E8D-BFBF-48F0-8E3C-13F1BD60D3DC}" srcOrd="1" destOrd="0" presId="urn:microsoft.com/office/officeart/2005/8/layout/list1"/>
    <dgm:cxn modelId="{3D375FA7-6359-4061-8309-969FF2C5C28B}" srcId="{EA7C14A4-3A60-4023-BBD4-961EA25C874E}" destId="{1BC004F0-5E43-4F09-A9F7-80B9D65C4885}" srcOrd="0" destOrd="0" parTransId="{7F8DF954-944C-41AB-B955-09BD91929A97}" sibTransId="{7B37FB3C-C8BC-4A4F-89EB-23464D1ABA19}"/>
    <dgm:cxn modelId="{6B804EAB-A35C-4650-B41B-E5272CF55E9D}" type="presOf" srcId="{EA7C14A4-3A60-4023-BBD4-961EA25C874E}" destId="{E0113B9D-8988-4220-9969-DA538CF27594}" srcOrd="0" destOrd="0" presId="urn:microsoft.com/office/officeart/2005/8/layout/list1"/>
    <dgm:cxn modelId="{F05D385A-6837-4FDF-8CD9-313110B98E00}" srcId="{40A0AD9C-C6E7-450C-A80A-203994731CC4}" destId="{66010DEA-6A42-415B-8C3D-4AD01EEBCC7C}" srcOrd="0" destOrd="0" parTransId="{575E31E4-E97F-46BC-818D-036747303279}" sibTransId="{03593420-2747-4D03-AB36-E587007496C6}"/>
    <dgm:cxn modelId="{D6998CF0-A585-423D-82CC-6A94737CEA24}" type="presOf" srcId="{C30C63B5-1F74-42A6-9CDA-696B789B0090}" destId="{F61A90C4-DED6-47F7-BFD5-5B74C92AB878}" srcOrd="0" destOrd="0" presId="urn:microsoft.com/office/officeart/2005/8/layout/list1"/>
    <dgm:cxn modelId="{CBE46041-CB8E-468A-8B49-9F7CACDD446F}" type="presOf" srcId="{E8482414-2997-45A6-A2D7-4695E786F3A0}" destId="{860E1BAD-4008-4176-BF83-D59BD1692F0C}" srcOrd="0" destOrd="0" presId="urn:microsoft.com/office/officeart/2005/8/layout/list1"/>
    <dgm:cxn modelId="{15FB1331-0333-474A-A263-8398FEDAFD28}" type="presOf" srcId="{66010DEA-6A42-415B-8C3D-4AD01EEBCC7C}" destId="{BCED9928-14D9-4346-AA46-F94D7159BC24}" srcOrd="0" destOrd="0" presId="urn:microsoft.com/office/officeart/2005/8/layout/list1"/>
    <dgm:cxn modelId="{DAD2A1E5-4E8D-41E0-B188-338775DB9AA9}" srcId="{8907F758-D191-4A5E-B31A-D5EE4D71DE7B}" destId="{8E7CD634-239A-42BD-8BD9-C733AB475463}" srcOrd="1" destOrd="0" parTransId="{2BD80C71-2289-4282-9C6B-1A5368F940C3}" sibTransId="{62D34090-0B59-4732-B868-6C8A9ABF2692}"/>
    <dgm:cxn modelId="{4955FC8A-8A4C-4D3E-89FB-547E32E3E36B}" type="presOf" srcId="{8907F758-D191-4A5E-B31A-D5EE4D71DE7B}" destId="{1A68AE87-45BB-4037-836C-AA3A6BF95FC3}" srcOrd="0" destOrd="0" presId="urn:microsoft.com/office/officeart/2005/8/layout/list1"/>
    <dgm:cxn modelId="{920802BA-D6A0-43D7-B947-4A01ED093E7E}" srcId="{C30C63B5-1F74-42A6-9CDA-696B789B0090}" destId="{8907F758-D191-4A5E-B31A-D5EE4D71DE7B}" srcOrd="2" destOrd="0" parTransId="{2AEF4E8B-957B-49D4-A4AF-BE1554F7F769}" sibTransId="{043450AA-2F8B-454A-801E-07970361D25A}"/>
    <dgm:cxn modelId="{756699E3-199B-4D1E-AE28-68ECA51679D2}" type="presOf" srcId="{8E7CD634-239A-42BD-8BD9-C733AB475463}" destId="{860E1BAD-4008-4176-BF83-D59BD1692F0C}" srcOrd="0" destOrd="1" presId="urn:microsoft.com/office/officeart/2005/8/layout/list1"/>
    <dgm:cxn modelId="{E705F147-4AA2-46C7-B451-E8F00867F71F}" type="presOf" srcId="{40A0AD9C-C6E7-450C-A80A-203994731CC4}" destId="{F7E2882F-5950-42C9-A514-3F99080BC4EF}" srcOrd="0" destOrd="0" presId="urn:microsoft.com/office/officeart/2005/8/layout/list1"/>
    <dgm:cxn modelId="{C8248B0C-CC66-41D3-BBC2-1B3936101504}" srcId="{C30C63B5-1F74-42A6-9CDA-696B789B0090}" destId="{40A0AD9C-C6E7-450C-A80A-203994731CC4}" srcOrd="0" destOrd="0" parTransId="{1E7D2417-B40D-4FD6-B82F-DE720C4178CA}" sibTransId="{34D16257-3659-488E-85A7-EE6F2ACA5C4C}"/>
    <dgm:cxn modelId="{4FCF09A5-555F-47E4-ACDD-963C2A70385D}" srcId="{8907F758-D191-4A5E-B31A-D5EE4D71DE7B}" destId="{E8482414-2997-45A6-A2D7-4695E786F3A0}" srcOrd="0" destOrd="0" parTransId="{C130591B-6F65-4377-B2B9-F83179143F35}" sibTransId="{7943A4DC-3DEE-4664-B10A-903DB5FF31D4}"/>
    <dgm:cxn modelId="{A31912B8-1CFD-4113-9051-193310255115}" type="presParOf" srcId="{F61A90C4-DED6-47F7-BFD5-5B74C92AB878}" destId="{99723D24-372A-4405-AAE1-2A9E64B8C7FB}" srcOrd="0" destOrd="0" presId="urn:microsoft.com/office/officeart/2005/8/layout/list1"/>
    <dgm:cxn modelId="{EACFD3FC-935C-4B36-A867-06F41FB23B13}" type="presParOf" srcId="{99723D24-372A-4405-AAE1-2A9E64B8C7FB}" destId="{F7E2882F-5950-42C9-A514-3F99080BC4EF}" srcOrd="0" destOrd="0" presId="urn:microsoft.com/office/officeart/2005/8/layout/list1"/>
    <dgm:cxn modelId="{CD0B6CB1-7BB0-47FA-9FD2-1589C9180CED}" type="presParOf" srcId="{99723D24-372A-4405-AAE1-2A9E64B8C7FB}" destId="{EE36DFC2-C550-4DF1-8B6B-EA8FF0167DDF}" srcOrd="1" destOrd="0" presId="urn:microsoft.com/office/officeart/2005/8/layout/list1"/>
    <dgm:cxn modelId="{BADFC813-BCB3-47E6-9121-8CA039A73490}" type="presParOf" srcId="{F61A90C4-DED6-47F7-BFD5-5B74C92AB878}" destId="{95E867B1-1EE6-495C-9969-454309DFB7CC}" srcOrd="1" destOrd="0" presId="urn:microsoft.com/office/officeart/2005/8/layout/list1"/>
    <dgm:cxn modelId="{ABBFBA34-A6E3-4524-8B9B-8AC1B92E8FDA}" type="presParOf" srcId="{F61A90C4-DED6-47F7-BFD5-5B74C92AB878}" destId="{BCED9928-14D9-4346-AA46-F94D7159BC24}" srcOrd="2" destOrd="0" presId="urn:microsoft.com/office/officeart/2005/8/layout/list1"/>
    <dgm:cxn modelId="{79D92C68-64DE-4796-9506-8D232E38F55F}" type="presParOf" srcId="{F61A90C4-DED6-47F7-BFD5-5B74C92AB878}" destId="{AD0FDCFB-3453-4E97-8E53-66CAF3094FA5}" srcOrd="3" destOrd="0" presId="urn:microsoft.com/office/officeart/2005/8/layout/list1"/>
    <dgm:cxn modelId="{291D7B51-B2FA-4C6F-BC08-CDAA056D43ED}" type="presParOf" srcId="{F61A90C4-DED6-47F7-BFD5-5B74C92AB878}" destId="{25B4E826-1BE3-4B21-B067-A1A795D0A792}" srcOrd="4" destOrd="0" presId="urn:microsoft.com/office/officeart/2005/8/layout/list1"/>
    <dgm:cxn modelId="{84471F6D-8D06-4540-B774-24F704B791D9}" type="presParOf" srcId="{25B4E826-1BE3-4B21-B067-A1A795D0A792}" destId="{E0113B9D-8988-4220-9969-DA538CF27594}" srcOrd="0" destOrd="0" presId="urn:microsoft.com/office/officeart/2005/8/layout/list1"/>
    <dgm:cxn modelId="{36742824-CE26-44E5-A9D5-2CA730D4B746}" type="presParOf" srcId="{25B4E826-1BE3-4B21-B067-A1A795D0A792}" destId="{5E6C0E8D-BFBF-48F0-8E3C-13F1BD60D3DC}" srcOrd="1" destOrd="0" presId="urn:microsoft.com/office/officeart/2005/8/layout/list1"/>
    <dgm:cxn modelId="{E68916A7-9AE5-426D-BC4C-0F67455C2D7A}" type="presParOf" srcId="{F61A90C4-DED6-47F7-BFD5-5B74C92AB878}" destId="{F06646B1-7134-4A60-A91F-06678F6C035F}" srcOrd="5" destOrd="0" presId="urn:microsoft.com/office/officeart/2005/8/layout/list1"/>
    <dgm:cxn modelId="{25B38A0E-3227-46D3-BC4F-6CD6C2D3CA32}" type="presParOf" srcId="{F61A90C4-DED6-47F7-BFD5-5B74C92AB878}" destId="{1DCB538A-278C-4E1A-B633-644B21EE1D51}" srcOrd="6" destOrd="0" presId="urn:microsoft.com/office/officeart/2005/8/layout/list1"/>
    <dgm:cxn modelId="{25ED790E-0120-4228-B4E9-45C001AD8982}" type="presParOf" srcId="{F61A90C4-DED6-47F7-BFD5-5B74C92AB878}" destId="{B74980E2-CFCF-4A08-B0CD-858B81CCD2E1}" srcOrd="7" destOrd="0" presId="urn:microsoft.com/office/officeart/2005/8/layout/list1"/>
    <dgm:cxn modelId="{B3E129E4-728D-4F84-8BDF-28661766481A}" type="presParOf" srcId="{F61A90C4-DED6-47F7-BFD5-5B74C92AB878}" destId="{19994867-573C-42ED-95B2-07A0CD569913}" srcOrd="8" destOrd="0" presId="urn:microsoft.com/office/officeart/2005/8/layout/list1"/>
    <dgm:cxn modelId="{06B7B575-057F-49F4-B043-F5924C492A6B}" type="presParOf" srcId="{19994867-573C-42ED-95B2-07A0CD569913}" destId="{1A68AE87-45BB-4037-836C-AA3A6BF95FC3}" srcOrd="0" destOrd="0" presId="urn:microsoft.com/office/officeart/2005/8/layout/list1"/>
    <dgm:cxn modelId="{D4C9684C-9C15-4A9F-8333-0903834AB9AD}" type="presParOf" srcId="{19994867-573C-42ED-95B2-07A0CD569913}" destId="{B7A00A0B-28E2-4BB5-B213-AA63EC4951BC}" srcOrd="1" destOrd="0" presId="urn:microsoft.com/office/officeart/2005/8/layout/list1"/>
    <dgm:cxn modelId="{68FFEF6A-75BC-4760-AA6C-80CB0E11C450}" type="presParOf" srcId="{F61A90C4-DED6-47F7-BFD5-5B74C92AB878}" destId="{958C6017-0682-4FC7-A06C-794F9A9B7D46}" srcOrd="9" destOrd="0" presId="urn:microsoft.com/office/officeart/2005/8/layout/list1"/>
    <dgm:cxn modelId="{36CFCCFF-1BA7-4D5D-B882-0EDD11B37EC2}" type="presParOf" srcId="{F61A90C4-DED6-47F7-BFD5-5B74C92AB878}" destId="{860E1BAD-4008-4176-BF83-D59BD1692F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B7DE3F-F376-4664-BD2E-DEF010B6426E}" type="doc">
      <dgm:prSet loTypeId="urn:microsoft.com/office/officeart/2005/8/layout/vList2" loCatId="list" qsTypeId="urn:microsoft.com/office/officeart/2005/8/quickstyle/3d2" qsCatId="3D" csTypeId="urn:microsoft.com/office/officeart/2005/8/colors/accent4_2" csCatId="accent4" phldr="1"/>
      <dgm:spPr/>
      <dgm:t>
        <a:bodyPr/>
        <a:lstStyle/>
        <a:p>
          <a:endParaRPr lang="en-GB"/>
        </a:p>
      </dgm:t>
    </dgm:pt>
    <dgm:pt modelId="{BE49BE9F-AC4D-4ED9-B36B-43306EB0D170}">
      <dgm:prSet phldrT="[Text]" custT="1"/>
      <dgm:spPr/>
      <dgm:t>
        <a:bodyPr/>
        <a:lstStyle/>
        <a:p>
          <a:pPr algn="ctr"/>
          <a:r>
            <a:rPr lang="en-GB" sz="1800" dirty="0" smtClean="0">
              <a:solidFill>
                <a:schemeClr val="tx1"/>
              </a:solidFill>
              <a:effectLst/>
              <a:latin typeface="+mn-lt"/>
              <a:ea typeface="+mn-ea"/>
              <a:cs typeface="+mn-cs"/>
            </a:rPr>
            <a:t>A local </a:t>
          </a:r>
          <a:r>
            <a:rPr lang="en-GB" sz="1800" dirty="0" err="1" smtClean="0">
              <a:solidFill>
                <a:schemeClr val="tx1"/>
              </a:solidFill>
              <a:effectLst/>
              <a:latin typeface="+mn-lt"/>
              <a:ea typeface="+mn-ea"/>
              <a:cs typeface="+mn-cs"/>
            </a:rPr>
            <a:t>Qaid</a:t>
          </a:r>
          <a:r>
            <a:rPr lang="en-GB" sz="1800" dirty="0" smtClean="0">
              <a:solidFill>
                <a:schemeClr val="tx1"/>
              </a:solidFill>
              <a:effectLst/>
              <a:latin typeface="+mn-lt"/>
              <a:ea typeface="+mn-ea"/>
              <a:cs typeface="+mn-cs"/>
            </a:rPr>
            <a:t> and finance secretary, was shot by two unknown motorbike riders</a:t>
          </a:r>
          <a:endParaRPr lang="en-GB" sz="1800" dirty="0"/>
        </a:p>
      </dgm:t>
    </dgm:pt>
    <dgm:pt modelId="{399D64DF-E3E0-4269-B4DF-6B09CA7747B9}" type="parTrans" cxnId="{2F2600E6-D7B4-4684-A2AE-4E2A83B988F1}">
      <dgm:prSet/>
      <dgm:spPr/>
      <dgm:t>
        <a:bodyPr/>
        <a:lstStyle/>
        <a:p>
          <a:pPr algn="ctr"/>
          <a:endParaRPr lang="en-GB" sz="1800"/>
        </a:p>
      </dgm:t>
    </dgm:pt>
    <dgm:pt modelId="{057122BA-374C-4FD0-BE42-F9F88E0D5B66}" type="sibTrans" cxnId="{2F2600E6-D7B4-4684-A2AE-4E2A83B988F1}">
      <dgm:prSet/>
      <dgm:spPr/>
      <dgm:t>
        <a:bodyPr/>
        <a:lstStyle/>
        <a:p>
          <a:pPr algn="ctr"/>
          <a:endParaRPr lang="en-GB" sz="1800"/>
        </a:p>
      </dgm:t>
    </dgm:pt>
    <dgm:pt modelId="{FD2E32A8-7389-484A-8817-D011C10D6968}">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GB" sz="1800" dirty="0" smtClean="0">
              <a:solidFill>
                <a:schemeClr val="tx1"/>
              </a:solidFill>
              <a:effectLst/>
              <a:latin typeface="+mn-lt"/>
              <a:ea typeface="+mn-ea"/>
              <a:cs typeface="+mn-cs"/>
            </a:rPr>
            <a:t>He was on his way home from a Jama’at programme when he was attacked. He passed away as he was being rushed to a hospital</a:t>
          </a:r>
          <a:endParaRPr lang="en-GB" sz="1800" dirty="0"/>
        </a:p>
      </dgm:t>
    </dgm:pt>
    <dgm:pt modelId="{F2D32CE3-875C-4C77-86FA-92E2B68C1DAF}" type="parTrans" cxnId="{E740E405-B8F7-46F2-8D4A-F22C98EE35A1}">
      <dgm:prSet/>
      <dgm:spPr/>
      <dgm:t>
        <a:bodyPr/>
        <a:lstStyle/>
        <a:p>
          <a:pPr algn="ctr"/>
          <a:endParaRPr lang="en-GB" sz="1800"/>
        </a:p>
      </dgm:t>
    </dgm:pt>
    <dgm:pt modelId="{486C4F6C-777F-440B-888F-02C20A56F82A}" type="sibTrans" cxnId="{E740E405-B8F7-46F2-8D4A-F22C98EE35A1}">
      <dgm:prSet/>
      <dgm:spPr/>
      <dgm:t>
        <a:bodyPr/>
        <a:lstStyle/>
        <a:p>
          <a:pPr algn="ctr"/>
          <a:endParaRPr lang="en-GB" sz="1800"/>
        </a:p>
      </dgm:t>
    </dgm:pt>
    <dgm:pt modelId="{A6C81CAF-E2CD-43CA-BB25-03168B429604}">
      <dgm:prSet phldrT="[Text]" custT="1"/>
      <dgm:spPr/>
      <dgm:t>
        <a:bodyPr/>
        <a:lstStyle/>
        <a:p>
          <a:pPr algn="ctr"/>
          <a:r>
            <a:rPr lang="en-GB" sz="1800" dirty="0" smtClean="0">
              <a:solidFill>
                <a:schemeClr val="tx1"/>
              </a:solidFill>
              <a:effectLst/>
              <a:latin typeface="+mn-lt"/>
              <a:ea typeface="+mn-ea"/>
              <a:cs typeface="+mn-cs"/>
            </a:rPr>
            <a:t>He leaves behind a widow and two daughters</a:t>
          </a:r>
          <a:endParaRPr lang="en-GB" sz="1800" dirty="0"/>
        </a:p>
      </dgm:t>
    </dgm:pt>
    <dgm:pt modelId="{52AF2AF0-0A29-49E1-A38C-49FA357FA9A4}" type="parTrans" cxnId="{68085479-4E9B-46B1-AD5C-13FABB802EEF}">
      <dgm:prSet/>
      <dgm:spPr/>
      <dgm:t>
        <a:bodyPr/>
        <a:lstStyle/>
        <a:p>
          <a:pPr algn="ctr"/>
          <a:endParaRPr lang="en-GB" sz="1800"/>
        </a:p>
      </dgm:t>
    </dgm:pt>
    <dgm:pt modelId="{E47803AD-0D63-4003-9C4F-55438530DA33}" type="sibTrans" cxnId="{68085479-4E9B-46B1-AD5C-13FABB802EEF}">
      <dgm:prSet/>
      <dgm:spPr/>
      <dgm:t>
        <a:bodyPr/>
        <a:lstStyle/>
        <a:p>
          <a:pPr algn="ctr"/>
          <a:endParaRPr lang="en-GB" sz="1800"/>
        </a:p>
      </dgm:t>
    </dgm:pt>
    <dgm:pt modelId="{F935EA99-8894-42BF-89F9-74F660E6A8C9}">
      <dgm:prSet phldrT="[Text]" custT="1">
        <dgm:style>
          <a:lnRef idx="1">
            <a:schemeClr val="accent4"/>
          </a:lnRef>
          <a:fillRef idx="2">
            <a:schemeClr val="accent4"/>
          </a:fillRef>
          <a:effectRef idx="1">
            <a:schemeClr val="accent4"/>
          </a:effectRef>
          <a:fontRef idx="minor">
            <a:schemeClr val="dk1"/>
          </a:fontRef>
        </dgm:style>
      </dgm:prSet>
      <dgm:spPr/>
      <dgm:t>
        <a:bodyPr/>
        <a:lstStyle/>
        <a:p>
          <a:pPr algn="ctr"/>
          <a:r>
            <a:rPr lang="en-GB" sz="1800" dirty="0" smtClean="0">
              <a:solidFill>
                <a:schemeClr val="tx1"/>
              </a:solidFill>
              <a:effectLst/>
              <a:latin typeface="+mn-lt"/>
              <a:ea typeface="+mn-ea"/>
              <a:cs typeface="+mn-cs"/>
            </a:rPr>
            <a:t>Hudhur said this is the fifth martyrdom in </a:t>
          </a:r>
          <a:r>
            <a:rPr lang="en-GB" sz="1800" dirty="0" err="1" smtClean="0">
              <a:solidFill>
                <a:schemeClr val="tx1"/>
              </a:solidFill>
              <a:effectLst/>
              <a:latin typeface="+mn-lt"/>
              <a:ea typeface="+mn-ea"/>
              <a:cs typeface="+mn-cs"/>
            </a:rPr>
            <a:t>Sangher</a:t>
          </a:r>
          <a:r>
            <a:rPr lang="en-GB" sz="1800" dirty="0" smtClean="0">
              <a:solidFill>
                <a:schemeClr val="tx1"/>
              </a:solidFill>
              <a:effectLst/>
              <a:latin typeface="+mn-lt"/>
              <a:ea typeface="+mn-ea"/>
              <a:cs typeface="+mn-cs"/>
            </a:rPr>
            <a:t> in the past few years</a:t>
          </a:r>
          <a:endParaRPr lang="en-GB" sz="1800" dirty="0"/>
        </a:p>
      </dgm:t>
    </dgm:pt>
    <dgm:pt modelId="{36C8A029-F9F8-46AF-9044-EEC5B8A506D2}" type="parTrans" cxnId="{E81EBCAD-E610-45D3-BA11-BAF8ED00B561}">
      <dgm:prSet/>
      <dgm:spPr/>
      <dgm:t>
        <a:bodyPr/>
        <a:lstStyle/>
        <a:p>
          <a:pPr algn="ctr"/>
          <a:endParaRPr lang="en-GB" sz="1800"/>
        </a:p>
      </dgm:t>
    </dgm:pt>
    <dgm:pt modelId="{76ACB9FE-CB04-4959-804A-DC3C6B565A9D}" type="sibTrans" cxnId="{E81EBCAD-E610-45D3-BA11-BAF8ED00B561}">
      <dgm:prSet/>
      <dgm:spPr/>
      <dgm:t>
        <a:bodyPr/>
        <a:lstStyle/>
        <a:p>
          <a:pPr algn="ctr"/>
          <a:endParaRPr lang="en-GB" sz="1800"/>
        </a:p>
      </dgm:t>
    </dgm:pt>
    <dgm:pt modelId="{43A8B700-0734-4AE2-BF82-6BA6D323888B}" type="pres">
      <dgm:prSet presAssocID="{BBB7DE3F-F376-4664-BD2E-DEF010B6426E}" presName="linear" presStyleCnt="0">
        <dgm:presLayoutVars>
          <dgm:animLvl val="lvl"/>
          <dgm:resizeHandles val="exact"/>
        </dgm:presLayoutVars>
      </dgm:prSet>
      <dgm:spPr/>
      <dgm:t>
        <a:bodyPr/>
        <a:lstStyle/>
        <a:p>
          <a:endParaRPr lang="en-GB"/>
        </a:p>
      </dgm:t>
    </dgm:pt>
    <dgm:pt modelId="{67BF8483-725E-4862-83F7-A6F2CF825F2C}" type="pres">
      <dgm:prSet presAssocID="{BE49BE9F-AC4D-4ED9-B36B-43306EB0D170}" presName="parentText" presStyleLbl="node1" presStyleIdx="0" presStyleCnt="2" custScaleY="68120" custLinFactNeighborX="-1944" custLinFactNeighborY="-43927">
        <dgm:presLayoutVars>
          <dgm:chMax val="0"/>
          <dgm:bulletEnabled val="1"/>
        </dgm:presLayoutVars>
      </dgm:prSet>
      <dgm:spPr/>
      <dgm:t>
        <a:bodyPr/>
        <a:lstStyle/>
        <a:p>
          <a:endParaRPr lang="en-GB"/>
        </a:p>
      </dgm:t>
    </dgm:pt>
    <dgm:pt modelId="{F934CEDF-A889-4942-839D-7C17B5632806}" type="pres">
      <dgm:prSet presAssocID="{BE49BE9F-AC4D-4ED9-B36B-43306EB0D170}" presName="childText" presStyleLbl="revTx" presStyleIdx="0" presStyleCnt="2" custScaleY="82327" custLinFactNeighborX="-1964" custLinFactNeighborY="-21167">
        <dgm:presLayoutVars>
          <dgm:bulletEnabled val="1"/>
        </dgm:presLayoutVars>
      </dgm:prSet>
      <dgm:spPr/>
      <dgm:t>
        <a:bodyPr/>
        <a:lstStyle/>
        <a:p>
          <a:endParaRPr lang="en-GB"/>
        </a:p>
      </dgm:t>
    </dgm:pt>
    <dgm:pt modelId="{745F49E2-33F3-40A6-AF7F-60B2CD2F03F5}" type="pres">
      <dgm:prSet presAssocID="{A6C81CAF-E2CD-43CA-BB25-03168B429604}" presName="parentText" presStyleLbl="node1" presStyleIdx="1" presStyleCnt="2" custScaleY="66310" custLinFactNeighborX="-1736" custLinFactNeighborY="7012">
        <dgm:presLayoutVars>
          <dgm:chMax val="0"/>
          <dgm:bulletEnabled val="1"/>
        </dgm:presLayoutVars>
      </dgm:prSet>
      <dgm:spPr/>
      <dgm:t>
        <a:bodyPr/>
        <a:lstStyle/>
        <a:p>
          <a:endParaRPr lang="en-GB"/>
        </a:p>
      </dgm:t>
    </dgm:pt>
    <dgm:pt modelId="{1461D32A-A249-405B-887C-017D67FB6313}" type="pres">
      <dgm:prSet presAssocID="{A6C81CAF-E2CD-43CA-BB25-03168B429604}" presName="childText" presStyleLbl="revTx" presStyleIdx="1" presStyleCnt="2" custScaleY="75564" custLinFactNeighborX="-1383" custLinFactNeighborY="40354">
        <dgm:presLayoutVars>
          <dgm:bulletEnabled val="1"/>
        </dgm:presLayoutVars>
      </dgm:prSet>
      <dgm:spPr/>
      <dgm:t>
        <a:bodyPr/>
        <a:lstStyle/>
        <a:p>
          <a:endParaRPr lang="en-GB"/>
        </a:p>
      </dgm:t>
    </dgm:pt>
  </dgm:ptLst>
  <dgm:cxnLst>
    <dgm:cxn modelId="{2F2600E6-D7B4-4684-A2AE-4E2A83B988F1}" srcId="{BBB7DE3F-F376-4664-BD2E-DEF010B6426E}" destId="{BE49BE9F-AC4D-4ED9-B36B-43306EB0D170}" srcOrd="0" destOrd="0" parTransId="{399D64DF-E3E0-4269-B4DF-6B09CA7747B9}" sibTransId="{057122BA-374C-4FD0-BE42-F9F88E0D5B66}"/>
    <dgm:cxn modelId="{68085479-4E9B-46B1-AD5C-13FABB802EEF}" srcId="{BBB7DE3F-F376-4664-BD2E-DEF010B6426E}" destId="{A6C81CAF-E2CD-43CA-BB25-03168B429604}" srcOrd="1" destOrd="0" parTransId="{52AF2AF0-0A29-49E1-A38C-49FA357FA9A4}" sibTransId="{E47803AD-0D63-4003-9C4F-55438530DA33}"/>
    <dgm:cxn modelId="{E740E405-B8F7-46F2-8D4A-F22C98EE35A1}" srcId="{BE49BE9F-AC4D-4ED9-B36B-43306EB0D170}" destId="{FD2E32A8-7389-484A-8817-D011C10D6968}" srcOrd="0" destOrd="0" parTransId="{F2D32CE3-875C-4C77-86FA-92E2B68C1DAF}" sibTransId="{486C4F6C-777F-440B-888F-02C20A56F82A}"/>
    <dgm:cxn modelId="{C0EF67A5-5EA8-446F-B13A-4AD5D6DFD43F}" type="presOf" srcId="{F935EA99-8894-42BF-89F9-74F660E6A8C9}" destId="{1461D32A-A249-405B-887C-017D67FB6313}" srcOrd="0" destOrd="0" presId="urn:microsoft.com/office/officeart/2005/8/layout/vList2"/>
    <dgm:cxn modelId="{48C81F87-D73C-4A9F-A6A7-8835744957D8}" type="presOf" srcId="{FD2E32A8-7389-484A-8817-D011C10D6968}" destId="{F934CEDF-A889-4942-839D-7C17B5632806}" srcOrd="0" destOrd="0" presId="urn:microsoft.com/office/officeart/2005/8/layout/vList2"/>
    <dgm:cxn modelId="{E81EBCAD-E610-45D3-BA11-BAF8ED00B561}" srcId="{A6C81CAF-E2CD-43CA-BB25-03168B429604}" destId="{F935EA99-8894-42BF-89F9-74F660E6A8C9}" srcOrd="0" destOrd="0" parTransId="{36C8A029-F9F8-46AF-9044-EEC5B8A506D2}" sibTransId="{76ACB9FE-CB04-4959-804A-DC3C6B565A9D}"/>
    <dgm:cxn modelId="{2E8D9B90-68BB-4DFD-A909-006B7EF6C66E}" type="presOf" srcId="{BBB7DE3F-F376-4664-BD2E-DEF010B6426E}" destId="{43A8B700-0734-4AE2-BF82-6BA6D323888B}" srcOrd="0" destOrd="0" presId="urn:microsoft.com/office/officeart/2005/8/layout/vList2"/>
    <dgm:cxn modelId="{D471585E-8039-406B-B5E0-726F80BC1B02}" type="presOf" srcId="{A6C81CAF-E2CD-43CA-BB25-03168B429604}" destId="{745F49E2-33F3-40A6-AF7F-60B2CD2F03F5}" srcOrd="0" destOrd="0" presId="urn:microsoft.com/office/officeart/2005/8/layout/vList2"/>
    <dgm:cxn modelId="{7E58106E-94AE-4E32-87E5-CD2A0FD8A079}" type="presOf" srcId="{BE49BE9F-AC4D-4ED9-B36B-43306EB0D170}" destId="{67BF8483-725E-4862-83F7-A6F2CF825F2C}" srcOrd="0" destOrd="0" presId="urn:microsoft.com/office/officeart/2005/8/layout/vList2"/>
    <dgm:cxn modelId="{EC814DFF-2129-4338-A6EC-1011F0703BCD}" type="presParOf" srcId="{43A8B700-0734-4AE2-BF82-6BA6D323888B}" destId="{67BF8483-725E-4862-83F7-A6F2CF825F2C}" srcOrd="0" destOrd="0" presId="urn:microsoft.com/office/officeart/2005/8/layout/vList2"/>
    <dgm:cxn modelId="{8579E33D-31FE-4BA6-91D6-D52B42EA0C4C}" type="presParOf" srcId="{43A8B700-0734-4AE2-BF82-6BA6D323888B}" destId="{F934CEDF-A889-4942-839D-7C17B5632806}" srcOrd="1" destOrd="0" presId="urn:microsoft.com/office/officeart/2005/8/layout/vList2"/>
    <dgm:cxn modelId="{E24345AB-FA88-4B15-AC1E-1D70F29E5B0B}" type="presParOf" srcId="{43A8B700-0734-4AE2-BF82-6BA6D323888B}" destId="{745F49E2-33F3-40A6-AF7F-60B2CD2F03F5}" srcOrd="2" destOrd="0" presId="urn:microsoft.com/office/officeart/2005/8/layout/vList2"/>
    <dgm:cxn modelId="{315FBDAA-79B0-45F0-A29F-6EB7F92622B4}" type="presParOf" srcId="{43A8B700-0734-4AE2-BF82-6BA6D323888B}" destId="{1461D32A-A249-405B-887C-017D67FB631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203EE-A842-482E-9A73-5D27DA4CD2FE}">
      <dsp:nvSpPr>
        <dsp:cNvPr id="0" name=""/>
        <dsp:cNvSpPr/>
      </dsp:nvSpPr>
      <dsp:spPr>
        <a:xfrm>
          <a:off x="1204546" y="475"/>
          <a:ext cx="6582506" cy="762073"/>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t>The news of natural disasters fill believers with fear in case their actions may become source of God’s displeasure in the future</a:t>
          </a:r>
          <a:endParaRPr lang="en-GB" sz="1800" kern="1200" dirty="0"/>
        </a:p>
      </dsp:txBody>
      <dsp:txXfrm>
        <a:off x="1204546" y="475"/>
        <a:ext cx="6582506" cy="762073"/>
      </dsp:txXfrm>
    </dsp:sp>
    <dsp:sp modelId="{6BDBD551-FD84-4806-8B34-8258BA6F47C1}">
      <dsp:nvSpPr>
        <dsp:cNvPr id="0" name=""/>
        <dsp:cNvSpPr/>
      </dsp:nvSpPr>
      <dsp:spPr>
        <a:xfrm>
          <a:off x="363473" y="800652"/>
          <a:ext cx="8264653" cy="762073"/>
        </a:xfrm>
        <a:prstGeom prst="rect">
          <a:avLst/>
        </a:prstGeom>
        <a:gradFill rotWithShape="0">
          <a:gsLst>
            <a:gs pos="0">
              <a:schemeClr val="accent1">
                <a:shade val="50000"/>
                <a:hueOff val="90997"/>
                <a:satOff val="-1849"/>
                <a:lumOff val="11901"/>
                <a:alphaOff val="0"/>
                <a:shade val="51000"/>
                <a:satMod val="130000"/>
              </a:schemeClr>
            </a:gs>
            <a:gs pos="80000">
              <a:schemeClr val="accent1">
                <a:shade val="50000"/>
                <a:hueOff val="90997"/>
                <a:satOff val="-1849"/>
                <a:lumOff val="11901"/>
                <a:alphaOff val="0"/>
                <a:shade val="93000"/>
                <a:satMod val="130000"/>
              </a:schemeClr>
            </a:gs>
            <a:gs pos="100000">
              <a:schemeClr val="accent1">
                <a:shade val="50000"/>
                <a:hueOff val="90997"/>
                <a:satOff val="-1849"/>
                <a:lumOff val="119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kern="1200" dirty="0" smtClean="0">
              <a:latin typeface="+mn-lt"/>
              <a:ea typeface="+mn-ea"/>
              <a:cs typeface="+mn-cs"/>
            </a:rPr>
            <a:t> </a:t>
          </a:r>
          <a:r>
            <a:rPr lang="en-GB" sz="1800" kern="1200" dirty="0" smtClean="0">
              <a:solidFill>
                <a:schemeClr val="bg1"/>
              </a:solidFill>
            </a:rPr>
            <a:t>The Holy Prophet (pbuh) knew that wind and storms blew to his advantage, as it happened in battles of </a:t>
          </a:r>
          <a:r>
            <a:rPr lang="en-GB" sz="1800" kern="1200" dirty="0" err="1" smtClean="0">
              <a:solidFill>
                <a:schemeClr val="bg1"/>
              </a:solidFill>
            </a:rPr>
            <a:t>Badr</a:t>
          </a:r>
          <a:r>
            <a:rPr lang="en-GB" sz="1800" kern="1200" dirty="0" smtClean="0">
              <a:solidFill>
                <a:schemeClr val="bg1"/>
              </a:solidFill>
            </a:rPr>
            <a:t> and Ditch; yet he used to get concerned over these</a:t>
          </a:r>
          <a:endParaRPr lang="en-GB" sz="1800" kern="1200" dirty="0"/>
        </a:p>
      </dsp:txBody>
      <dsp:txXfrm>
        <a:off x="363473" y="800652"/>
        <a:ext cx="8264653" cy="762073"/>
      </dsp:txXfrm>
    </dsp:sp>
    <dsp:sp modelId="{8C60F176-E09B-4F96-961B-6ACD524C1EE6}">
      <dsp:nvSpPr>
        <dsp:cNvPr id="0" name=""/>
        <dsp:cNvSpPr/>
      </dsp:nvSpPr>
      <dsp:spPr>
        <a:xfrm>
          <a:off x="1390612" y="1600829"/>
          <a:ext cx="6210375" cy="762073"/>
        </a:xfrm>
        <a:prstGeom prst="rect">
          <a:avLst/>
        </a:prstGeom>
        <a:gradFill rotWithShape="0">
          <a:gsLst>
            <a:gs pos="0">
              <a:schemeClr val="accent1">
                <a:shade val="50000"/>
                <a:hueOff val="181994"/>
                <a:satOff val="-3699"/>
                <a:lumOff val="23801"/>
                <a:alphaOff val="0"/>
                <a:shade val="51000"/>
                <a:satMod val="130000"/>
              </a:schemeClr>
            </a:gs>
            <a:gs pos="80000">
              <a:schemeClr val="accent1">
                <a:shade val="50000"/>
                <a:hueOff val="181994"/>
                <a:satOff val="-3699"/>
                <a:lumOff val="23801"/>
                <a:alphaOff val="0"/>
                <a:shade val="93000"/>
                <a:satMod val="130000"/>
              </a:schemeClr>
            </a:gs>
            <a:gs pos="100000">
              <a:schemeClr val="accent1">
                <a:shade val="50000"/>
                <a:hueOff val="181994"/>
                <a:satOff val="-3699"/>
                <a:lumOff val="238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He feared that the arrogance of people and their misconception of God’s power may destroy the whole nation </a:t>
          </a:r>
          <a:endParaRPr lang="en-GB" sz="1800" kern="1200" dirty="0">
            <a:solidFill>
              <a:schemeClr val="tx1"/>
            </a:solidFill>
          </a:endParaRPr>
        </a:p>
      </dsp:txBody>
      <dsp:txXfrm>
        <a:off x="1390612" y="1600829"/>
        <a:ext cx="6210375" cy="762073"/>
      </dsp:txXfrm>
    </dsp:sp>
    <dsp:sp modelId="{0850AEE2-53D8-47CE-974F-48C487FA9EBB}">
      <dsp:nvSpPr>
        <dsp:cNvPr id="0" name=""/>
        <dsp:cNvSpPr/>
      </dsp:nvSpPr>
      <dsp:spPr>
        <a:xfrm>
          <a:off x="1075800" y="2401007"/>
          <a:ext cx="6840000" cy="762073"/>
        </a:xfrm>
        <a:prstGeom prst="rect">
          <a:avLst/>
        </a:prstGeom>
        <a:gradFill rotWithShape="0">
          <a:gsLst>
            <a:gs pos="0">
              <a:schemeClr val="accent1">
                <a:shade val="50000"/>
                <a:hueOff val="272991"/>
                <a:satOff val="-5548"/>
                <a:lumOff val="35702"/>
                <a:alphaOff val="0"/>
                <a:shade val="51000"/>
                <a:satMod val="130000"/>
              </a:schemeClr>
            </a:gs>
            <a:gs pos="80000">
              <a:schemeClr val="accent1">
                <a:shade val="50000"/>
                <a:hueOff val="272991"/>
                <a:satOff val="-5548"/>
                <a:lumOff val="35702"/>
                <a:alphaOff val="0"/>
                <a:shade val="93000"/>
                <a:satMod val="130000"/>
              </a:schemeClr>
            </a:gs>
            <a:gs pos="100000">
              <a:schemeClr val="accent1">
                <a:shade val="50000"/>
                <a:hueOff val="272991"/>
                <a:satOff val="-5548"/>
                <a:lumOff val="357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smtClean="0">
              <a:solidFill>
                <a:schemeClr val="tx1"/>
              </a:solidFill>
              <a:effectLst/>
              <a:latin typeface="+mn-lt"/>
              <a:ea typeface="+mn-ea"/>
              <a:cs typeface="+mn-cs"/>
            </a:rPr>
            <a:t>True </a:t>
          </a:r>
          <a:r>
            <a:rPr lang="en-GB" sz="1800" kern="1200" dirty="0" smtClean="0">
              <a:solidFill>
                <a:schemeClr val="tx1"/>
              </a:solidFill>
              <a:effectLst/>
              <a:latin typeface="+mn-lt"/>
              <a:ea typeface="+mn-ea"/>
              <a:cs typeface="+mn-cs"/>
            </a:rPr>
            <a:t>believers do not just fear God at the time of their own trouble, rather when affliction falls on others, it instils fear of God in them </a:t>
          </a:r>
          <a:endParaRPr lang="en-GB" sz="1800" kern="1200" dirty="0" smtClean="0">
            <a:solidFill>
              <a:schemeClr val="tx1"/>
            </a:solidFill>
          </a:endParaRPr>
        </a:p>
      </dsp:txBody>
      <dsp:txXfrm>
        <a:off x="1075800" y="2401007"/>
        <a:ext cx="6840000" cy="762073"/>
      </dsp:txXfrm>
    </dsp:sp>
    <dsp:sp modelId="{0F0E4760-E737-4A91-8296-E79190538EAE}">
      <dsp:nvSpPr>
        <dsp:cNvPr id="0" name=""/>
        <dsp:cNvSpPr/>
      </dsp:nvSpPr>
      <dsp:spPr>
        <a:xfrm>
          <a:off x="985800" y="3201184"/>
          <a:ext cx="7020000" cy="762073"/>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b="1" u="sng" kern="1200" dirty="0" smtClean="0"/>
            <a:t>The warnings of natural disasters and powerful earthquakes have been given by the Promised Messiah (on whom be peace)</a:t>
          </a:r>
          <a:endParaRPr lang="en-GB" sz="1800" kern="1200" dirty="0">
            <a:solidFill>
              <a:schemeClr val="tx1"/>
            </a:solidFill>
          </a:endParaRPr>
        </a:p>
      </dsp:txBody>
      <dsp:txXfrm>
        <a:off x="985800" y="3201184"/>
        <a:ext cx="7020000" cy="762073"/>
      </dsp:txXfrm>
    </dsp:sp>
    <dsp:sp modelId="{F5B71375-323C-44DD-9529-EDB9BE2D2E1D}">
      <dsp:nvSpPr>
        <dsp:cNvPr id="0" name=""/>
        <dsp:cNvSpPr/>
      </dsp:nvSpPr>
      <dsp:spPr>
        <a:xfrm>
          <a:off x="2020800" y="4001361"/>
          <a:ext cx="4950000" cy="762073"/>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rgbClr val="FF0000"/>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solidFill>
                <a:srgbClr val="FF0000"/>
              </a:solidFill>
              <a:effectLst/>
              <a:latin typeface="+mn-lt"/>
              <a:ea typeface="+mn-ea"/>
              <a:cs typeface="+mn-cs"/>
            </a:rPr>
            <a:t>Hudhur (aba) said the Muslims of the sub-continent should pay heed, they are not exempt</a:t>
          </a:r>
          <a:endParaRPr lang="en-GB" sz="1800" kern="1200" dirty="0">
            <a:solidFill>
              <a:schemeClr val="tx1"/>
            </a:solidFill>
          </a:endParaRPr>
        </a:p>
      </dsp:txBody>
      <dsp:txXfrm>
        <a:off x="2020800" y="4001361"/>
        <a:ext cx="4950000" cy="762073"/>
      </dsp:txXfrm>
    </dsp:sp>
    <dsp:sp modelId="{3DC58577-7F2E-49F9-B515-76F545ACE082}">
      <dsp:nvSpPr>
        <dsp:cNvPr id="0" name=""/>
        <dsp:cNvSpPr/>
      </dsp:nvSpPr>
      <dsp:spPr>
        <a:xfrm>
          <a:off x="175800" y="4801538"/>
          <a:ext cx="8640000" cy="762073"/>
        </a:xfrm>
        <a:prstGeom prst="rect">
          <a:avLst/>
        </a:prstGeom>
        <a:gradFill rotWithShape="0">
          <a:gsLst>
            <a:gs pos="0">
              <a:schemeClr val="accent1">
                <a:shade val="50000"/>
                <a:hueOff val="90997"/>
                <a:satOff val="-1849"/>
                <a:lumOff val="11901"/>
                <a:alphaOff val="0"/>
                <a:shade val="51000"/>
                <a:satMod val="130000"/>
              </a:schemeClr>
            </a:gs>
            <a:gs pos="80000">
              <a:schemeClr val="accent1">
                <a:shade val="50000"/>
                <a:hueOff val="90997"/>
                <a:satOff val="-1849"/>
                <a:lumOff val="11901"/>
                <a:alphaOff val="0"/>
                <a:shade val="93000"/>
                <a:satMod val="130000"/>
              </a:schemeClr>
            </a:gs>
            <a:gs pos="100000">
              <a:schemeClr val="accent1">
                <a:shade val="50000"/>
                <a:hueOff val="90997"/>
                <a:satOff val="-1849"/>
                <a:lumOff val="119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May God enable them to understand this and may He enable us to be true Muslims, may we take our message to others with sincere compassion and  prayers </a:t>
          </a:r>
          <a:endParaRPr lang="en-GB" sz="1800" kern="1200" dirty="0">
            <a:solidFill>
              <a:schemeClr val="tx1"/>
            </a:solidFill>
          </a:endParaRPr>
        </a:p>
      </dsp:txBody>
      <dsp:txXfrm>
        <a:off x="175800" y="4801538"/>
        <a:ext cx="8640000" cy="762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2E56-4BC3-4BA7-9CD8-2F0637589B11}">
      <dsp:nvSpPr>
        <dsp:cNvPr id="0" name=""/>
        <dsp:cNvSpPr/>
      </dsp:nvSpPr>
      <dsp:spPr>
        <a:xfrm>
          <a:off x="27391" y="0"/>
          <a:ext cx="7134686" cy="130302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The news of natural disasters fill believers with fear in case their actions may become source of God’s displeasure in the future</a:t>
          </a:r>
          <a:endParaRPr lang="en-GB" sz="2000" kern="1200" dirty="0"/>
        </a:p>
      </dsp:txBody>
      <dsp:txXfrm>
        <a:off x="65555" y="38164"/>
        <a:ext cx="5738758" cy="1226692"/>
      </dsp:txXfrm>
    </dsp:sp>
    <dsp:sp modelId="{A8F28D3B-1F9E-44D8-8301-AEE69F4769C5}">
      <dsp:nvSpPr>
        <dsp:cNvPr id="0" name=""/>
        <dsp:cNvSpPr/>
      </dsp:nvSpPr>
      <dsp:spPr>
        <a:xfrm>
          <a:off x="634364" y="1520190"/>
          <a:ext cx="7189470" cy="1303020"/>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effectLst/>
              <a:latin typeface="+mn-lt"/>
              <a:ea typeface="+mn-ea"/>
              <a:cs typeface="+mn-cs"/>
            </a:rPr>
            <a:t>Only true believers think like this as they have the insight and the perception of God </a:t>
          </a:r>
          <a:endParaRPr lang="en-GB" sz="2000" kern="1200" dirty="0">
            <a:solidFill>
              <a:srgbClr val="043A0D"/>
            </a:solidFill>
          </a:endParaRPr>
        </a:p>
      </dsp:txBody>
      <dsp:txXfrm>
        <a:off x="672528" y="1558354"/>
        <a:ext cx="5631814" cy="1226692"/>
      </dsp:txXfrm>
    </dsp:sp>
    <dsp:sp modelId="{48AB5800-B5B2-43E7-B4C1-BCE59FF0376F}">
      <dsp:nvSpPr>
        <dsp:cNvPr id="0" name=""/>
        <dsp:cNvSpPr/>
      </dsp:nvSpPr>
      <dsp:spPr>
        <a:xfrm>
          <a:off x="1268729" y="3040380"/>
          <a:ext cx="7189470" cy="1303020"/>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solidFill>
                <a:schemeClr val="tx1"/>
              </a:solidFill>
              <a:effectLst/>
              <a:latin typeface="+mn-lt"/>
              <a:ea typeface="+mn-ea"/>
              <a:cs typeface="+mn-cs"/>
            </a:rPr>
            <a:t>These people do not ascribe partners  to God  and are not those who only remember God in difficult, turbulent times and forget Him in peaceful times</a:t>
          </a:r>
          <a:endParaRPr lang="en-GB" sz="2000" kern="1200" dirty="0">
            <a:solidFill>
              <a:schemeClr val="tx1"/>
            </a:solidFill>
          </a:endParaRPr>
        </a:p>
      </dsp:txBody>
      <dsp:txXfrm>
        <a:off x="1306893" y="3078544"/>
        <a:ext cx="5631814" cy="1226692"/>
      </dsp:txXfrm>
    </dsp:sp>
    <dsp:sp modelId="{C316615D-EA9A-4F73-B5E0-3EF2D2265154}">
      <dsp:nvSpPr>
        <dsp:cNvPr id="0" name=""/>
        <dsp:cNvSpPr/>
      </dsp:nvSpPr>
      <dsp:spPr>
        <a:xfrm>
          <a:off x="6342506" y="988123"/>
          <a:ext cx="846963" cy="846963"/>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6533073" y="988123"/>
        <a:ext cx="465829" cy="637340"/>
      </dsp:txXfrm>
    </dsp:sp>
    <dsp:sp modelId="{6DC76179-D4FE-429D-85A5-9279ABD8BE25}">
      <dsp:nvSpPr>
        <dsp:cNvPr id="0" name=""/>
        <dsp:cNvSpPr/>
      </dsp:nvSpPr>
      <dsp:spPr>
        <a:xfrm>
          <a:off x="6976872" y="2499626"/>
          <a:ext cx="846963" cy="846963"/>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7167439" y="2499626"/>
        <a:ext cx="465829" cy="637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D9B4-4102-4D41-B4AF-0861205709E2}">
      <dsp:nvSpPr>
        <dsp:cNvPr id="0" name=""/>
        <dsp:cNvSpPr/>
      </dsp:nvSpPr>
      <dsp:spPr>
        <a:xfrm>
          <a:off x="1440" y="0"/>
          <a:ext cx="3668166" cy="2229748"/>
        </a:xfrm>
        <a:prstGeom prst="roundRect">
          <a:avLst>
            <a:gd name="adj" fmla="val 5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ct val="35000"/>
            </a:spcAft>
          </a:pPr>
          <a:endParaRPr lang="en-GB" sz="1800" kern="1200" dirty="0">
            <a:solidFill>
              <a:schemeClr val="bg1"/>
            </a:solidFill>
          </a:endParaRPr>
        </a:p>
      </dsp:txBody>
      <dsp:txXfrm rot="16200000">
        <a:off x="-545939" y="547380"/>
        <a:ext cx="1828393" cy="733633"/>
      </dsp:txXfrm>
    </dsp:sp>
    <dsp:sp modelId="{55808A5F-198A-40E6-BCFF-D3747FD2C4EE}">
      <dsp:nvSpPr>
        <dsp:cNvPr id="0" name=""/>
        <dsp:cNvSpPr/>
      </dsp:nvSpPr>
      <dsp:spPr>
        <a:xfrm>
          <a:off x="735073" y="0"/>
          <a:ext cx="2732784" cy="222974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n-GB" sz="1800" kern="1200" dirty="0" smtClean="0">
              <a:solidFill>
                <a:schemeClr val="bg1"/>
              </a:solidFill>
              <a:effectLst/>
              <a:latin typeface="+mn-lt"/>
              <a:ea typeface="+mn-ea"/>
              <a:cs typeface="+mn-cs"/>
            </a:rPr>
            <a:t>True believers do not just fear God at the time of their own trouble, rather when affliction falls on others, it instils fear of God in them </a:t>
          </a:r>
          <a:endParaRPr lang="en-GB" sz="1800" kern="1200" dirty="0">
            <a:solidFill>
              <a:schemeClr val="bg1"/>
            </a:solidFill>
          </a:endParaRPr>
        </a:p>
      </dsp:txBody>
      <dsp:txXfrm>
        <a:off x="735073" y="0"/>
        <a:ext cx="2732784" cy="2229748"/>
      </dsp:txXfrm>
    </dsp:sp>
    <dsp:sp modelId="{50E959C4-0EDD-4889-923E-D3B7E09D260A}">
      <dsp:nvSpPr>
        <dsp:cNvPr id="0" name=""/>
        <dsp:cNvSpPr/>
      </dsp:nvSpPr>
      <dsp:spPr>
        <a:xfrm>
          <a:off x="3797992" y="0"/>
          <a:ext cx="3668166" cy="2229748"/>
        </a:xfrm>
        <a:prstGeom prst="roundRect">
          <a:avLst>
            <a:gd name="adj" fmla="val 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61722" rIns="80010" bIns="0" numCol="1" spcCol="1270" anchor="t" anchorCtr="0">
          <a:noAutofit/>
        </a:bodyPr>
        <a:lstStyle/>
        <a:p>
          <a:pPr lvl="0" algn="ctr" defTabSz="800100">
            <a:lnSpc>
              <a:spcPct val="90000"/>
            </a:lnSpc>
            <a:spcBef>
              <a:spcPct val="0"/>
            </a:spcBef>
            <a:spcAft>
              <a:spcPct val="35000"/>
            </a:spcAft>
          </a:pPr>
          <a:endParaRPr lang="en-GB" sz="1800" b="1" kern="1200" dirty="0">
            <a:solidFill>
              <a:schemeClr val="bg1"/>
            </a:solidFill>
          </a:endParaRPr>
        </a:p>
      </dsp:txBody>
      <dsp:txXfrm rot="16200000">
        <a:off x="3250612" y="547380"/>
        <a:ext cx="1828393" cy="733633"/>
      </dsp:txXfrm>
    </dsp:sp>
    <dsp:sp modelId="{3C361926-AE05-4F93-814C-925C33F65661}">
      <dsp:nvSpPr>
        <dsp:cNvPr id="0" name=""/>
        <dsp:cNvSpPr/>
      </dsp:nvSpPr>
      <dsp:spPr>
        <a:xfrm rot="5400000">
          <a:off x="3652524" y="1635998"/>
          <a:ext cx="327619" cy="550225"/>
        </a:xfrm>
        <a:prstGeom prst="flowChartExtract">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BBAEC3E-8B43-4D88-8E10-195BC5B725D1}">
      <dsp:nvSpPr>
        <dsp:cNvPr id="0" name=""/>
        <dsp:cNvSpPr/>
      </dsp:nvSpPr>
      <dsp:spPr>
        <a:xfrm>
          <a:off x="4531626" y="0"/>
          <a:ext cx="2732784" cy="2229748"/>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t" anchorCtr="0">
          <a:noAutofit/>
        </a:bodyPr>
        <a:lstStyle/>
        <a:p>
          <a:pPr lvl="0" algn="ctr" defTabSz="800100">
            <a:lnSpc>
              <a:spcPct val="90000"/>
            </a:lnSpc>
            <a:spcBef>
              <a:spcPct val="0"/>
            </a:spcBef>
            <a:spcAft>
              <a:spcPct val="35000"/>
            </a:spcAft>
          </a:pPr>
          <a:r>
            <a:rPr lang="en-GB" sz="1800" kern="1200" dirty="0" smtClean="0">
              <a:solidFill>
                <a:schemeClr val="bg1"/>
              </a:solidFill>
              <a:effectLst/>
              <a:latin typeface="+mn-lt"/>
              <a:ea typeface="+mn-ea"/>
              <a:cs typeface="+mn-cs"/>
            </a:rPr>
            <a:t>If a true believer fears God through the bad ending of ancient people, how much more should the present disasters make one turn to God and fear Him </a:t>
          </a:r>
          <a:endParaRPr lang="en-GB" sz="1800" kern="1200" dirty="0">
            <a:solidFill>
              <a:schemeClr val="bg1"/>
            </a:solidFill>
          </a:endParaRPr>
        </a:p>
      </dsp:txBody>
      <dsp:txXfrm>
        <a:off x="4531626" y="0"/>
        <a:ext cx="2732784" cy="22297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3/20/2011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240077-52C1-43CE-99FA-5543683CDE61}" type="slidenum">
              <a:rPr lang="en-US" smtClean="0">
                <a:cs typeface="Arial" charset="0"/>
              </a:rPr>
              <a:pPr fontAlgn="base">
                <a:spcBef>
                  <a:spcPct val="0"/>
                </a:spcBef>
                <a:spcAft>
                  <a:spcPct val="0"/>
                </a:spcAft>
                <a:defRPr/>
              </a:pPr>
              <a:t>2</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Last week an extremely powerful earthquake hit Japan. It was followed by a tsunami which obliterated many towns. Hudhur said our team is on the ground helping the victims. En route they rang and said they were passing through a desolated area where once a town of 15,000 inhabitants stood. Roads, large buildings were wiped out. Hudhur said this is a most frightening situation and we should follow in the blessed model of the Holy Prophet (peace and blessings of Allah be on him) and pray that may God enable these people to recognize the truth so that they may be saved from disasters; may God open their hearts. For this, we too have to take the message to them.</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11</a:t>
            </a:fld>
            <a:endParaRPr lang="en-US"/>
          </a:p>
        </p:txBody>
      </p:sp>
    </p:spTree>
    <p:extLst>
      <p:ext uri="{BB962C8B-B14F-4D97-AF65-F5344CB8AC3E}">
        <p14:creationId xmlns:p14="http://schemas.microsoft.com/office/powerpoint/2010/main" val="397740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Promised Messiah (on whom be peace) had a particularly good intuition about the Japanese people. So, while they suffer from earthquakes, in light of the Promised Messiah’s (on whom be peace) good intuition, if they understand the true teachings, they can be saved. Our Jama’at in Japan is small, but it should try its very best to take this message to people. In the current situation, discretion should be used in taking this message to them alongside service to humanity. Our Ahmadi camps are indeed serving humanity there, but they need to make these links permanent so that people know about Ahmadiyyat. Hudhur said the Japanese are very proud of their Shinto and Buddhists beliefs. It is said that both these belief systems are observed in Japan. Marriages take place according to Shinto beliefs where as in death Buddhist rites are observed. A very influential Japanese friend of Hudhur told Hudhur a while ago that due to their Shinto beliefs, the Japanese will not be drawn to Islam. Hudhur told him that indeed Shinto belief has many good moral aspects but one day they will have to come to Islam. Hudhur said the Promised Messiah (on whom be peace) wished for Tabligh in Japan and said that there should be a comprehensive book on Islam to draw the attention of the Japanese. He had said that books on Islam published by others have errors in them and were not to be trusted. He said what he presented was indeed what Islam was. Hudhur said this lays a huge responsibility on us to have such a book written in Japanese. He said he did not think such a book has yet been written. Hudhur said the Promised Messiah (on whom be peace) had said that even if it meant paying someone Rupee 1000, which was a huge amount in those days, to get such a book translated, it should be done. Hudhur explained that currently the Japanese translation of the Holy Qur’an is being revised by Zia sahib. Hudhur also mentioned that Hadhrat Musleh Maud (may Allah be pleased with him) had a vision in 1945 about which he said that the Japanese were spiritually dead at the time, but God will incline them towards Ahmadiyyat and they will hearken at his voice just as birds responded to the voice of Hadhrat Ibrahim (on whom be peace). </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5"/>
          </p:nvPr>
        </p:nvSpPr>
        <p:spPr/>
        <p:txBody>
          <a:bodyPr/>
          <a:lstStyle/>
          <a:p>
            <a:pPr>
              <a:defRPr/>
            </a:pPr>
            <a:fld id="{80E5887F-112E-47F3-9298-76BAA4F44205}"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Hudhur said today it is our task to pay attention to this matter. It is our task to alert every nation. It is being said that there has not been such a powerful earthquake for the past 1000 years. Japan has many earthquakes and buildings are built there with this specification. However, when God’s decree comes to pass, nothing works. The Japanese plan for earthquakes of 7 to 8 Richter scale. The current earthquake measured 9 on the Richter scale and was followed by a tsunami. Man assumes that he has advanced a lot. Atomic/nuclear energy is now being utilized in beneficial ways. Although there is opposition to atomic energy in Japan because of the WWII history but it is being used there for mankind’s benefit. However, the recent earthquake has damaged a few nuclear reactors and as a result radiation is spreading. Hudhur said he has just received a fax informing him that as the attempt by helicopters to drop water at the reactors to cool them down has not worked, they are now hosing water at the reactors with tanks belonging to the fire brigade. Hudhur said may God bless and save from further destruction. Hudhur said he has sent a message to all our volunteers working in Japan to take homoeopathic remedy; specific medicine in specific order. It should also be given out to others and if stocks are not sufficient, Humanity First should have them delivered.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13</a:t>
            </a:fld>
            <a:endParaRPr lang="en-US"/>
          </a:p>
        </p:txBody>
      </p:sp>
    </p:spTree>
    <p:extLst>
      <p:ext uri="{BB962C8B-B14F-4D97-AF65-F5344CB8AC3E}">
        <p14:creationId xmlns:p14="http://schemas.microsoft.com/office/powerpoint/2010/main" val="3343726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Hudhur said aside from the earthquake destruction in Japan, there is danger of radiation. The effects of radiation are long-lasting; continue for generations and often result in disabled children born. May God have mercy.  The nations that think they are safe are not safe according to the prophecy of the Imam of the age. If they do not pay heed, these calamities can engulf everyone.</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14</a:t>
            </a:fld>
            <a:endParaRPr lang="en-US"/>
          </a:p>
        </p:txBody>
      </p:sp>
    </p:spTree>
    <p:extLst>
      <p:ext uri="{BB962C8B-B14F-4D97-AF65-F5344CB8AC3E}">
        <p14:creationId xmlns:p14="http://schemas.microsoft.com/office/powerpoint/2010/main" val="18376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year three different countries in the far eastern region and beyond have been affected by natural disasters. In New Zealand a large part of a city [Christchurch] was badly damaged by an earthquake. 70,000 people had to leave the city.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15</a:t>
            </a:fld>
            <a:endParaRPr lang="en-US"/>
          </a:p>
        </p:txBody>
      </p:sp>
    </p:spTree>
    <p:extLst>
      <p:ext uri="{BB962C8B-B14F-4D97-AF65-F5344CB8AC3E}">
        <p14:creationId xmlns:p14="http://schemas.microsoft.com/office/powerpoint/2010/main" val="8857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Australia, heavy rain and floods affected 70 towns and cities in the state of Queensland. </a:t>
            </a:r>
            <a:r>
              <a:rPr lang="en-US" sz="1200" kern="1200" dirty="0" err="1" smtClean="0">
                <a:solidFill>
                  <a:schemeClr val="tx1"/>
                </a:solidFill>
                <a:effectLst/>
                <a:latin typeface="+mn-lt"/>
                <a:ea typeface="+mn-ea"/>
                <a:cs typeface="+mn-cs"/>
              </a:rPr>
              <a:t>Hudhur</a:t>
            </a:r>
            <a:r>
              <a:rPr lang="en-US" sz="1200" kern="1200" dirty="0" smtClean="0">
                <a:solidFill>
                  <a:schemeClr val="tx1"/>
                </a:solidFill>
                <a:effectLst/>
                <a:latin typeface="+mn-lt"/>
                <a:ea typeface="+mn-ea"/>
                <a:cs typeface="+mn-cs"/>
              </a:rPr>
              <a:t> said to keep this in perspective, the state of Queensland is 4 times the size of Japan. This diminishes the assumption that if natural disaster strikes, people can move away from it. 85% of Queensland coal mines have suffered loss and the floods have cost billions to the economy. The storm that hit the state of </a:t>
            </a:r>
            <a:r>
              <a:rPr lang="en-US" sz="1200" kern="1200" dirty="0" err="1" smtClean="0">
                <a:solidFill>
                  <a:schemeClr val="tx1"/>
                </a:solidFill>
                <a:effectLst/>
                <a:latin typeface="+mn-lt"/>
                <a:ea typeface="+mn-ea"/>
                <a:cs typeface="+mn-cs"/>
              </a:rPr>
              <a:t>Vict</a:t>
            </a:r>
            <a:r>
              <a:rPr lang="en-GB" sz="1200" kern="1200" dirty="0" err="1" smtClean="0">
                <a:solidFill>
                  <a:schemeClr val="tx1"/>
                </a:solidFill>
                <a:effectLst/>
                <a:latin typeface="+mn-lt"/>
                <a:ea typeface="+mn-ea"/>
                <a:cs typeface="+mn-cs"/>
              </a:rPr>
              <a:t>oria</a:t>
            </a:r>
            <a:r>
              <a:rPr lang="en-GB" sz="1200" kern="1200" dirty="0" smtClean="0">
                <a:solidFill>
                  <a:schemeClr val="tx1"/>
                </a:solidFill>
                <a:effectLst/>
                <a:latin typeface="+mn-lt"/>
                <a:ea typeface="+mn-ea"/>
                <a:cs typeface="+mn-cs"/>
              </a:rPr>
              <a:t> in Australia was the worst ever storm there. USA has also seen storms recently. How many could they save? Other countries should not assume that they are safe.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16</a:t>
            </a:fld>
            <a:endParaRPr lang="en-US"/>
          </a:p>
        </p:txBody>
      </p:sp>
    </p:spTree>
    <p:extLst>
      <p:ext uri="{BB962C8B-B14F-4D97-AF65-F5344CB8AC3E}">
        <p14:creationId xmlns:p14="http://schemas.microsoft.com/office/powerpoint/2010/main" val="385481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God wills that the entire world is gathered on one hand and for this He has sent the Promised Messiah (on whom be peace). The truth of Islam will now be established through him. If others are to be contended with to prove the superiority of Islam, it has to be done by connecting to him, who was commissioned by God. No other organisation can achieve this.</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We should reflect and ponder over the practice of the Holy Prophet (peace and blessings of Allah be on him); how strong winds and rains used to make him anxious. Do we practice that? God does not need anyone. He is with one who truly honours the due of being His servant.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17</a:t>
            </a:fld>
            <a:endParaRPr lang="en-US"/>
          </a:p>
        </p:txBody>
      </p:sp>
    </p:spTree>
    <p:extLst>
      <p:ext uri="{BB962C8B-B14F-4D97-AF65-F5344CB8AC3E}">
        <p14:creationId xmlns:p14="http://schemas.microsoft.com/office/powerpoint/2010/main" val="187297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Promised Messiah (on whom be peace) wrote:</a:t>
            </a:r>
          </a:p>
          <a:p>
            <a:r>
              <a:rPr lang="en-GB" sz="1200" kern="1200" dirty="0" smtClean="0">
                <a:solidFill>
                  <a:schemeClr val="tx1"/>
                </a:solidFill>
                <a:effectLst/>
                <a:latin typeface="+mn-lt"/>
                <a:ea typeface="+mn-ea"/>
                <a:cs typeface="+mn-cs"/>
              </a:rPr>
              <a:t>‘Bear in mind that God has informed me time and again about the coming of earthquakes. So be sure that just as there have been earthquakes in America and in Europe, in keeping with the prophecies, so will they occur in different parts of Asia, and some of them will be as terrifying as doomsday. There will be death on such a large scale that rivers will run with blood, and even birds and animals will not escape it. Such destruction will overtake the earth as had not happened since man was born. Most places will be turned upside down as if they had never been inhabited. There will also be other terrible afflictions, both in heaven and earth, and every sensible person will realize that they are no ordinary phenomena, and no trace of them will be found in books of astronomy or philosophy. Then people will be seized by anxiety and they will wonder what is going to happen? Many will be saved, and many will perish. Those days are near, indeed they are at the door, when the world shall witness a spectacle of doomsday. Not only will there be earthquakes, but other terrible calamities will also appear, some from heaven and some from the earth. This will happen because men have given up the worship of their God, and all their thoughts and their designs and their resolves are diverted towards the world. Had I not come, these calamities might have been delayed for a while, but with my coming the secret designs of God’s wrath, that had long been hidden, have been manifested. As God said: </a:t>
            </a:r>
            <a:r>
              <a:rPr lang="en-GB" sz="1200" b="1" kern="1200" dirty="0" smtClean="0">
                <a:solidFill>
                  <a:schemeClr val="tx1"/>
                </a:solidFill>
                <a:effectLst/>
                <a:latin typeface="+mn-lt"/>
                <a:ea typeface="+mn-ea"/>
                <a:cs typeface="+mn-cs"/>
              </a:rPr>
              <a:t>‘We will punish until We have sent a Messenger.’</a:t>
            </a:r>
            <a:r>
              <a:rPr lang="en-GB" sz="1200" kern="1200" dirty="0" smtClean="0">
                <a:solidFill>
                  <a:schemeClr val="tx1"/>
                </a:solidFill>
                <a:effectLst/>
                <a:latin typeface="+mn-lt"/>
                <a:ea typeface="+mn-ea"/>
                <a:cs typeface="+mn-cs"/>
              </a:rPr>
              <a:t> [17:16] Those who repent shall find security and those who fear before the calamity overtakes them will be shown mercy. Do you think that you will be safe from these earthquakes, or that you can save yourselves by your own designs? No, you cannot. All human designs will come to naught that day. Do not imagine that only America has been shaken by the earthquake and that you are safe, for you may experience even greater calamities. O Europe! you are not secure, O Asia! You are not secure, O you who dwell in the Islands, no artificial god will come to your aid. I see the cities falling and I see the habitations in ruin. The One and the Unique has long remained silent. Abominations were committed before His eyes and yet He remained silent. But now He shall reveal His countenance in a dreadful manner. He who has ears to hear, let him hear! The hour is not far. I tried to bring everyone under the security of God, but the decrees of destiny had to be fulfilled. Assuredly, I say that this country’s turn is also drawing near. The days of Noah shall appear before your eyes, and you will see with your own eyes what happened to the land of Lot. But God is slow to wrath, repent so that you are shown mercy. He who abandons God is a worm, not a man, and he</a:t>
            </a:r>
          </a:p>
          <a:p>
            <a:r>
              <a:rPr lang="en-GB" sz="1200" kern="1200" dirty="0" smtClean="0">
                <a:solidFill>
                  <a:schemeClr val="tx1"/>
                </a:solidFill>
                <a:effectLst/>
                <a:latin typeface="+mn-lt"/>
                <a:ea typeface="+mn-ea"/>
                <a:cs typeface="+mn-cs"/>
              </a:rPr>
              <a:t>who does not fear Him is dead, not alive.’</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Haqiqat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Wahi</a:t>
            </a:r>
            <a:r>
              <a:rPr lang="en-GB" sz="1200" kern="1200" dirty="0" smtClean="0">
                <a:solidFill>
                  <a:schemeClr val="tx1"/>
                </a:solidFill>
                <a:effectLst/>
                <a:latin typeface="+mn-lt"/>
                <a:ea typeface="+mn-ea"/>
                <a:cs typeface="+mn-cs"/>
              </a:rPr>
              <a:t>’ – Essence of Islam, Vol. V, pp. 148 – 150]</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18</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Promised Messiah (on whom be peace) wrote:</a:t>
            </a:r>
          </a:p>
          <a:p>
            <a:r>
              <a:rPr lang="en-GB" sz="1200" kern="1200" dirty="0" smtClean="0">
                <a:solidFill>
                  <a:schemeClr val="tx1"/>
                </a:solidFill>
                <a:effectLst/>
                <a:latin typeface="+mn-lt"/>
                <a:ea typeface="+mn-ea"/>
                <a:cs typeface="+mn-cs"/>
              </a:rPr>
              <a:t>‘Bear in mind that God has informed me time and again about the coming of earthquakes. So be sure that just as there have been earthquakes in America and in Europe, in keeping with the prophecies, so will they occur in different parts of Asia, and some of them will be as terrifying as doomsday. There will be death on such a large scale that rivers will run with blood, and even birds and animals will not escape it. Such destruction will overtake the earth as had not happened since man was born. Most places will be turned upside down as if they had never been inhabited. There will also be other terrible afflictions, both in heaven and earth, and every sensible person will realize that they are no ordinary phenomena, and no trace of them will be found in books of astronomy or philosophy. Then people will be seized by anxiety and they will wonder what is going to happen? Many will be saved, and many will perish. Those days are near, indeed they are at the door, when the world shall witness a spectacle of doomsday. Not only will there be earthquakes, but other terrible calamities will also appear, some from heaven and some from the earth. This will happen because men have given up the worship of their God, and all their thoughts and their designs and their resolves are diverted towards the world. Had I not come, these calamities might have been delayed for a while, but with my coming the secret designs of God’s wrath, that had long been hidden, have been manifested. As God said: </a:t>
            </a:r>
            <a:r>
              <a:rPr lang="en-GB" sz="1200" b="1" kern="1200" dirty="0" smtClean="0">
                <a:solidFill>
                  <a:schemeClr val="tx1"/>
                </a:solidFill>
                <a:effectLst/>
                <a:latin typeface="+mn-lt"/>
                <a:ea typeface="+mn-ea"/>
                <a:cs typeface="+mn-cs"/>
              </a:rPr>
              <a:t>‘We will punish until We have sent a Messenger.’</a:t>
            </a:r>
            <a:r>
              <a:rPr lang="en-GB" sz="1200" kern="1200" dirty="0" smtClean="0">
                <a:solidFill>
                  <a:schemeClr val="tx1"/>
                </a:solidFill>
                <a:effectLst/>
                <a:latin typeface="+mn-lt"/>
                <a:ea typeface="+mn-ea"/>
                <a:cs typeface="+mn-cs"/>
              </a:rPr>
              <a:t> [17:16] Those who repent shall find security and those who fear before the calamity overtakes them will be shown mercy. Do you think that you will be safe from these earthquakes, or that you can save yourselves by your own designs? No, you cannot. All human designs will come to naught that day. Do not imagine that only America has been shaken by the earthquake and that you are safe, for you may experience even greater calamities. O Europe! you are not secure, O Asia! You are not secure, O you who dwell in the Islands, no artificial god will come to your aid. I see the cities falling and I see the habitations in ruin. The One and the Unique has long remained silent. Abominations were committed before His eyes and yet He remained silent. But now He shall reveal His countenance in a dreadful manner. He who has ears to hear, let him hear! The hour is not far. I tried to bring everyone under the security of God, but the decrees of destiny had to be fulfilled. Assuredly, I say that this country’s turn is also drawing near. The days of Noah shall appear before your eyes, and you will see with your own eyes what happened to the land of Lot. But God is slow to wrath, repent so that you are shown mercy. He who abandons God is a worm, not a man, and he</a:t>
            </a:r>
          </a:p>
          <a:p>
            <a:r>
              <a:rPr lang="en-GB" sz="1200" kern="1200" dirty="0" smtClean="0">
                <a:solidFill>
                  <a:schemeClr val="tx1"/>
                </a:solidFill>
                <a:effectLst/>
                <a:latin typeface="+mn-lt"/>
                <a:ea typeface="+mn-ea"/>
                <a:cs typeface="+mn-cs"/>
              </a:rPr>
              <a:t>who does not fear Him is dead, not alive.’</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Haqiqat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Wahi</a:t>
            </a:r>
            <a:r>
              <a:rPr lang="en-GB" sz="1200" kern="1200" dirty="0" smtClean="0">
                <a:solidFill>
                  <a:schemeClr val="tx1"/>
                </a:solidFill>
                <a:effectLst/>
                <a:latin typeface="+mn-lt"/>
                <a:ea typeface="+mn-ea"/>
                <a:cs typeface="+mn-cs"/>
              </a:rPr>
              <a:t>’ – Essence of Islam, Vol. V, pp. 148 – 150]</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19</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This will happen because men have given up the worship of their God, and all their thoughts and their designs and their resolves are diverted towards the world. Had I not come, these calamities might have been delayed for a while, but with my coming the secret designs of God’s wrath, that had long been hidden, have been manifested. As God said: </a:t>
            </a:r>
            <a:r>
              <a:rPr lang="en-GB" sz="1200" b="1" kern="1200" dirty="0" smtClean="0">
                <a:solidFill>
                  <a:schemeClr val="tx1"/>
                </a:solidFill>
                <a:effectLst/>
                <a:latin typeface="+mn-lt"/>
                <a:ea typeface="+mn-ea"/>
                <a:cs typeface="+mn-cs"/>
              </a:rPr>
              <a:t>‘We will punish until We have sent a Messenger.’</a:t>
            </a:r>
            <a:r>
              <a:rPr lang="en-GB" sz="1200" kern="1200" dirty="0" smtClean="0">
                <a:solidFill>
                  <a:schemeClr val="tx1"/>
                </a:solidFill>
                <a:effectLst/>
                <a:latin typeface="+mn-lt"/>
                <a:ea typeface="+mn-ea"/>
                <a:cs typeface="+mn-cs"/>
              </a:rPr>
              <a:t> [17:16] Those who repent shall find security and those who fear before the calamity overtakes them will be shown mercy. Do you think that you will be safe from these earthquakes, or that you can save yourselves by your own designs? No, you cannot. All human designs will come to naught that day. Do not imagine that only America has been shaken by the earthquake and that you are safe, for you may experience even greater calamities. O Europe! you are not secure, O Asia! You are not secure, O you who dwell in the Islands, no artificial god will come to your aid. I see the cities falling and I see the habitations in ruin. The One and the Unique has long remained silent. Abominations were committed before His eyes and yet He remained silent. But now He shall reveal His countenance in a dreadful manner. He who has ears to hear, let him hear! The hour is not far. I tried to bring everyone under the security of God, but the decrees of destiny had to be fulfilled. Assuredly, I say that this country’s turn is also drawing near. The days of Noah shall appear before your eyes, and you will see with your own eyes what happened to the land of Lot. But God is slow to wrath, repent so that you are shown mercy. He who abandons God is a worm, not a man, and he</a:t>
            </a:r>
          </a:p>
          <a:p>
            <a:r>
              <a:rPr lang="en-GB" sz="1200" kern="1200" dirty="0" smtClean="0">
                <a:solidFill>
                  <a:schemeClr val="tx1"/>
                </a:solidFill>
                <a:effectLst/>
                <a:latin typeface="+mn-lt"/>
                <a:ea typeface="+mn-ea"/>
                <a:cs typeface="+mn-cs"/>
              </a:rPr>
              <a:t>who does not fear Him is dead, not alive.’</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Haqiqat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Wahi</a:t>
            </a:r>
            <a:r>
              <a:rPr lang="en-GB" sz="1200" kern="1200" dirty="0" smtClean="0">
                <a:solidFill>
                  <a:schemeClr val="tx1"/>
                </a:solidFill>
                <a:effectLst/>
                <a:latin typeface="+mn-lt"/>
                <a:ea typeface="+mn-ea"/>
                <a:cs typeface="+mn-cs"/>
              </a:rPr>
              <a:t>’ – Essence of Islam, Vol. V, pp. 148 – 150]</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20</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Whenever any natural disaster occurs in the world, those who fear God are frightened lest any such future disaster puts them in difficulty. That any act of theirs may become a source of God’s displeasure. Such thinking is only of true believers who have the insight and the perception that God does not need anyone and thus, with fear of God in their hearts, they try and tread the paths that lead to His pleasure. God states in the Holy Qur’an: </a:t>
            </a:r>
            <a:r>
              <a:rPr lang="en-GB" sz="1200" b="1" kern="1200" dirty="0" smtClean="0">
                <a:solidFill>
                  <a:schemeClr val="tx1"/>
                </a:solidFill>
                <a:effectLst/>
                <a:latin typeface="+mn-lt"/>
                <a:ea typeface="+mn-ea"/>
                <a:cs typeface="+mn-cs"/>
              </a:rPr>
              <a:t>‘Verily, those who, out of fear of their Lord, always stand guard against sins. And those who believe in the Signs of their Lord,’</a:t>
            </a:r>
            <a:r>
              <a:rPr lang="en-GB" sz="1200" kern="1200" dirty="0" smtClean="0">
                <a:solidFill>
                  <a:schemeClr val="tx1"/>
                </a:solidFill>
                <a:effectLst/>
                <a:latin typeface="+mn-lt"/>
                <a:ea typeface="+mn-ea"/>
                <a:cs typeface="+mn-cs"/>
              </a:rPr>
              <a:t> (23:58 – 59). The Surah goes on to state that these people do not ascribe partners  to God  and are not those who only remember God in difficult, turbulent times and forget Him in peaceful times. They turn to God with greater intensity in times when they face difficulties or observe climatic changes.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 They turn to God with greater intensity in times when they face difficulties or observe climatic changes. </a:t>
            </a:r>
          </a:p>
          <a:p>
            <a:r>
              <a:rPr lang="en-GB" sz="1200" kern="1200" dirty="0" smtClean="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3</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This will happen because men have given up the worship of their God, and all their thoughts and their designs and their resolves are diverted towards the world. Had I not come, these calamities might have been delayed for a while, but with my coming the secret designs of God’s wrath, that had long been hidden, have been manifested. As God said: </a:t>
            </a:r>
            <a:r>
              <a:rPr lang="en-GB" sz="1200" b="1" kern="1200" dirty="0" smtClean="0">
                <a:solidFill>
                  <a:schemeClr val="tx1"/>
                </a:solidFill>
                <a:effectLst/>
                <a:latin typeface="+mn-lt"/>
                <a:ea typeface="+mn-ea"/>
                <a:cs typeface="+mn-cs"/>
              </a:rPr>
              <a:t>‘We will punish until We have sent a Messenger.’</a:t>
            </a:r>
            <a:r>
              <a:rPr lang="en-GB" sz="1200" kern="1200" dirty="0" smtClean="0">
                <a:solidFill>
                  <a:schemeClr val="tx1"/>
                </a:solidFill>
                <a:effectLst/>
                <a:latin typeface="+mn-lt"/>
                <a:ea typeface="+mn-ea"/>
                <a:cs typeface="+mn-cs"/>
              </a:rPr>
              <a:t> [17:16] Those who repent shall find security and those who fear before the calamity overtakes them will be shown mercy. Do you think that you will be safe from these earthquakes, or that you can save yourselves by your own designs? No, you cannot. All human designs will come to naught that day. Do not imagine that only America has been shaken by the earthquake and that you are safe, for you may experience even greater calamities. O Europe! you are not secure, O Asia! You are not secure, O you who dwell in the Islands, no artificial god will come to your aid. I see the cities falling and I see the habitations in ruin. The One and the Unique has long remained silent. Abominations were committed before His eyes and yet He remained silent. But now He shall reveal His countenance in a dreadful manner. He who has ears to hear, let him hear! The hour is not far. I tried to bring everyone under the security of God, but the decrees of destiny had to be fulfilled. Assuredly, I say that this country’s turn is also drawing near. The days of Noah shall appear before your eyes, and you will see with your own eyes what happened to the land of Lot. But God is slow to wrath, repent so that you are shown mercy. He who abandons God is a worm, not a man, and he</a:t>
            </a:r>
          </a:p>
          <a:p>
            <a:r>
              <a:rPr lang="en-GB" sz="1200" kern="1200" dirty="0" smtClean="0">
                <a:solidFill>
                  <a:schemeClr val="tx1"/>
                </a:solidFill>
                <a:effectLst/>
                <a:latin typeface="+mn-lt"/>
                <a:ea typeface="+mn-ea"/>
                <a:cs typeface="+mn-cs"/>
              </a:rPr>
              <a:t>who does not fear Him is dead, not alive.’</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Haqiqat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Wahi</a:t>
            </a:r>
            <a:r>
              <a:rPr lang="en-GB" sz="1200" kern="1200" dirty="0" smtClean="0">
                <a:solidFill>
                  <a:schemeClr val="tx1"/>
                </a:solidFill>
                <a:effectLst/>
                <a:latin typeface="+mn-lt"/>
                <a:ea typeface="+mn-ea"/>
                <a:cs typeface="+mn-cs"/>
              </a:rPr>
              <a:t>’ – Essence of Islam, Vol. V, pp. 148 – 150]</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21</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Do not imagine that only America has been shaken by the earthquake and that you are safe, for you may experience even greater calamities. O Europe! you are not secure, O Asia! You are not secure, O you who dwell in the Islands, no artificial god will come to your aid. I see the cities falling and I see the habitations in ruin. The One and the Unique has long remained silent. Abominations were committed before His eyes and yet He remained silent. But now He shall reveal His countenance in a dreadful manner. He who has ears to hear, let him hear! The hour is not far. I tried to bring everyone under the security of God, but the decrees of destiny had to be fulfilled. Assuredly, I say that this country’s turn is also drawing near. The days of Noah shall appear before your eyes, and you will see with your own eyes what happened to the land of Lot. But God is slow to wrath, repent so that you are shown mercy. He who abandons God is a worm, not a man, and he</a:t>
            </a:r>
          </a:p>
          <a:p>
            <a:r>
              <a:rPr lang="en-GB" sz="1200" kern="1200" dirty="0" smtClean="0">
                <a:solidFill>
                  <a:schemeClr val="tx1"/>
                </a:solidFill>
                <a:effectLst/>
                <a:latin typeface="+mn-lt"/>
                <a:ea typeface="+mn-ea"/>
                <a:cs typeface="+mn-cs"/>
              </a:rPr>
              <a:t>who does not fear Him is dead, not alive.’</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Haqiqat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Wahi</a:t>
            </a:r>
            <a:r>
              <a:rPr lang="en-GB" sz="1200" kern="1200" dirty="0" smtClean="0">
                <a:solidFill>
                  <a:schemeClr val="tx1"/>
                </a:solidFill>
                <a:effectLst/>
                <a:latin typeface="+mn-lt"/>
                <a:ea typeface="+mn-ea"/>
                <a:cs typeface="+mn-cs"/>
              </a:rPr>
              <a:t>’ – Essence of Islam, Vol. V, pp. 148 – 150]</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22</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Do not imagine that only America has been shaken by the earthquake and that you are safe, for you may experience even greater calamities. O Europe! you are not secure, O Asia! You are not secure, O you who dwell in the Islands, no artificial god will come to your aid. I see the cities falling and I see the habitations in ruin. The One and the Unique has long remained silent. Abominations were committed before His eyes and yet He remained silent. But now He shall reveal His countenance in a dreadful manner. He who has ears to hear, let him hear! The hour is not far. I tried to bring everyone under the security of God, but the decrees of destiny had to be fulfilled. Assuredly, I say that this country’s turn is also drawing near. The days of Noah shall appear before your eyes, and you will see with your own eyes what happened to the land of Lot. But God is slow to wrath, repent so that you are shown mercy. He who abandons God is a worm, not a man, and he</a:t>
            </a:r>
          </a:p>
          <a:p>
            <a:r>
              <a:rPr lang="en-GB" sz="1200" kern="1200" dirty="0" smtClean="0">
                <a:solidFill>
                  <a:schemeClr val="tx1"/>
                </a:solidFill>
                <a:effectLst/>
                <a:latin typeface="+mn-lt"/>
                <a:ea typeface="+mn-ea"/>
                <a:cs typeface="+mn-cs"/>
              </a:rPr>
              <a:t>who does not fear Him is dead, not alive.’</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Haqiqat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Wahi</a:t>
            </a:r>
            <a:r>
              <a:rPr lang="en-GB" sz="1200" kern="1200" dirty="0" smtClean="0">
                <a:solidFill>
                  <a:schemeClr val="tx1"/>
                </a:solidFill>
                <a:effectLst/>
                <a:latin typeface="+mn-lt"/>
                <a:ea typeface="+mn-ea"/>
                <a:cs typeface="+mn-cs"/>
              </a:rPr>
              <a:t>’ – Essence of Islam, Vol. V, pp. 148 – 150]</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23</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said the Muslims of the sub-continent should pay heed, they are not exempt. The Promised Messiah (on whom be peace) has repeatedly and very strongly warned against this and the strength of his warning is borne out of compassion. It is our duty to draw attention to it that the detractors of the Promised Messiah (on whom be peace) in India, Bangladesh and Pakistan have witnessed calamities at close range. The recent world disasters should be a cautionary sign for us. May God make the Muslims understand this. Recently, many Muslim countries are facing the crisis of conflict between the masses and the government. Muslim is killing Muslim. What could be more tragic than this? If only they understood that the one who was to be sent for the good of the </a:t>
            </a:r>
            <a:r>
              <a:rPr lang="en-GB" sz="1200" i="1" kern="1200" dirty="0" err="1" smtClean="0">
                <a:solidFill>
                  <a:schemeClr val="tx1"/>
                </a:solidFill>
                <a:effectLst/>
                <a:latin typeface="+mn-lt"/>
                <a:ea typeface="+mn-ea"/>
                <a:cs typeface="+mn-cs"/>
              </a:rPr>
              <a:t>Ummah</a:t>
            </a:r>
            <a:r>
              <a:rPr lang="en-GB" sz="1200" kern="1200" dirty="0" smtClean="0">
                <a:solidFill>
                  <a:schemeClr val="tx1"/>
                </a:solidFill>
                <a:effectLst/>
                <a:latin typeface="+mn-lt"/>
                <a:ea typeface="+mn-ea"/>
                <a:cs typeface="+mn-cs"/>
              </a:rPr>
              <a:t> has come. May God enable them to understand this and may He enable us to be true Muslims, may we take our message to others with sincere compassion and whilst prayerful. </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337B66-79B2-4589-B615-848C1D841012}" type="slidenum">
              <a:rPr lang="en-US" smtClean="0">
                <a:cs typeface="Arial" charset="0"/>
              </a:rPr>
              <a:pPr fontAlgn="base">
                <a:spcBef>
                  <a:spcPct val="0"/>
                </a:spcBef>
                <a:spcAft>
                  <a:spcPct val="0"/>
                </a:spcAft>
                <a:defRPr/>
              </a:pPr>
              <a:t>24</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Next Hudhur gave the sad news of a martyrdom in </a:t>
            </a:r>
            <a:r>
              <a:rPr lang="en-GB" sz="1200" kern="1200" dirty="0" err="1" smtClean="0">
                <a:solidFill>
                  <a:schemeClr val="tx1"/>
                </a:solidFill>
                <a:effectLst/>
                <a:latin typeface="+mn-lt"/>
                <a:ea typeface="+mn-ea"/>
                <a:cs typeface="+mn-cs"/>
              </a:rPr>
              <a:t>Sangher</a:t>
            </a:r>
            <a:r>
              <a:rPr lang="en-GB" sz="1200" kern="1200" dirty="0" smtClean="0">
                <a:solidFill>
                  <a:schemeClr val="tx1"/>
                </a:solidFill>
                <a:effectLst/>
                <a:latin typeface="+mn-lt"/>
                <a:ea typeface="+mn-ea"/>
                <a:cs typeface="+mn-cs"/>
              </a:rPr>
              <a:t>, Pakistan. </a:t>
            </a:r>
            <a:r>
              <a:rPr lang="en-GB" sz="1200" kern="1200" dirty="0" err="1" smtClean="0">
                <a:solidFill>
                  <a:schemeClr val="tx1"/>
                </a:solidFill>
                <a:effectLst/>
                <a:latin typeface="+mn-lt"/>
                <a:ea typeface="+mn-ea"/>
                <a:cs typeface="+mn-cs"/>
              </a:rPr>
              <a:t>Rana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Zafrullah</a:t>
            </a:r>
            <a:r>
              <a:rPr lang="en-GB" sz="1200" kern="1200" dirty="0" smtClean="0">
                <a:solidFill>
                  <a:schemeClr val="tx1"/>
                </a:solidFill>
                <a:effectLst/>
                <a:latin typeface="+mn-lt"/>
                <a:ea typeface="+mn-ea"/>
                <a:cs typeface="+mn-cs"/>
              </a:rPr>
              <a:t> sahib, a local </a:t>
            </a:r>
            <a:r>
              <a:rPr lang="en-GB" sz="1200" kern="1200" dirty="0" err="1" smtClean="0">
                <a:solidFill>
                  <a:schemeClr val="tx1"/>
                </a:solidFill>
                <a:effectLst/>
                <a:latin typeface="+mn-lt"/>
                <a:ea typeface="+mn-ea"/>
                <a:cs typeface="+mn-cs"/>
              </a:rPr>
              <a:t>Qaid</a:t>
            </a:r>
            <a:r>
              <a:rPr lang="en-GB" sz="1200" kern="1200" dirty="0" smtClean="0">
                <a:solidFill>
                  <a:schemeClr val="tx1"/>
                </a:solidFill>
                <a:effectLst/>
                <a:latin typeface="+mn-lt"/>
                <a:ea typeface="+mn-ea"/>
                <a:cs typeface="+mn-cs"/>
              </a:rPr>
              <a:t> and finance secretary, was shot by two unknown motorbike riders. He was on his way home from a Jama’at programme when he was attacked. He passed away as he was being rushed to a hospital in </a:t>
            </a:r>
            <a:r>
              <a:rPr lang="en-GB" sz="1200" kern="1200" dirty="0" err="1" smtClean="0">
                <a:solidFill>
                  <a:schemeClr val="tx1"/>
                </a:solidFill>
                <a:effectLst/>
                <a:latin typeface="+mn-lt"/>
                <a:ea typeface="+mn-ea"/>
                <a:cs typeface="+mn-cs"/>
              </a:rPr>
              <a:t>Nawab</a:t>
            </a:r>
            <a:r>
              <a:rPr lang="en-GB" sz="1200" kern="1200" dirty="0" smtClean="0">
                <a:solidFill>
                  <a:schemeClr val="tx1"/>
                </a:solidFill>
                <a:effectLst/>
                <a:latin typeface="+mn-lt"/>
                <a:ea typeface="+mn-ea"/>
                <a:cs typeface="+mn-cs"/>
              </a:rPr>
              <a:t> Shah. Hudhur prayed that may God elevate his status. He leaves behind a widow and two daughters. Hudhur said this is the fifth martyrdom in </a:t>
            </a:r>
            <a:r>
              <a:rPr lang="en-GB" sz="1200" kern="1200" dirty="0" err="1" smtClean="0">
                <a:solidFill>
                  <a:schemeClr val="tx1"/>
                </a:solidFill>
                <a:effectLst/>
                <a:latin typeface="+mn-lt"/>
                <a:ea typeface="+mn-ea"/>
                <a:cs typeface="+mn-cs"/>
              </a:rPr>
              <a:t>Sangher</a:t>
            </a:r>
            <a:r>
              <a:rPr lang="en-GB" sz="1200" kern="1200" dirty="0" smtClean="0">
                <a:solidFill>
                  <a:schemeClr val="tx1"/>
                </a:solidFill>
                <a:effectLst/>
                <a:latin typeface="+mn-lt"/>
                <a:ea typeface="+mn-ea"/>
                <a:cs typeface="+mn-cs"/>
              </a:rPr>
              <a:t> in the past few years. May God keep the Ahmadis of the area safe and may He soon bring the enemy to justice. May God be the Protector and Helper of the bereaved family. Hudhur said he would lead funeral Prayer in absentia of the </a:t>
            </a:r>
            <a:r>
              <a:rPr lang="en-GB" sz="1200" i="1" kern="1200" dirty="0" err="1" smtClean="0">
                <a:solidFill>
                  <a:schemeClr val="tx1"/>
                </a:solidFill>
                <a:effectLst/>
                <a:latin typeface="+mn-lt"/>
                <a:ea typeface="+mn-ea"/>
                <a:cs typeface="+mn-cs"/>
              </a:rPr>
              <a:t>shaheed</a:t>
            </a:r>
            <a:r>
              <a:rPr lang="en-GB" sz="1200" kern="1200" dirty="0" smtClean="0">
                <a:solidFill>
                  <a:schemeClr val="tx1"/>
                </a:solidFill>
                <a:effectLst/>
                <a:latin typeface="+mn-lt"/>
                <a:ea typeface="+mn-ea"/>
                <a:cs typeface="+mn-cs"/>
              </a:rPr>
              <a:t> (martyr) after Friday Prayer.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25</a:t>
            </a:fld>
            <a:endParaRPr lang="en-US"/>
          </a:p>
        </p:txBody>
      </p:sp>
    </p:spTree>
    <p:extLst>
      <p:ext uri="{BB962C8B-B14F-4D97-AF65-F5344CB8AC3E}">
        <p14:creationId xmlns:p14="http://schemas.microsoft.com/office/powerpoint/2010/main" val="9222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The blessed model of the Holy Prophet (peace and blessings of Allah be on him) is there for us to follow for the rest of time. Hadhrat ‘</a:t>
            </a:r>
            <a:r>
              <a:rPr lang="en-GB" sz="1200" kern="1200" dirty="0" err="1" smtClean="0">
                <a:solidFill>
                  <a:schemeClr val="tx1"/>
                </a:solidFill>
                <a:effectLst/>
                <a:latin typeface="+mn-lt"/>
                <a:ea typeface="+mn-ea"/>
                <a:cs typeface="+mn-cs"/>
              </a:rPr>
              <a:t>Aishah</a:t>
            </a:r>
            <a:r>
              <a:rPr lang="en-GB" sz="1200" kern="1200" dirty="0" smtClean="0">
                <a:solidFill>
                  <a:schemeClr val="tx1"/>
                </a:solidFill>
                <a:effectLst/>
                <a:latin typeface="+mn-lt"/>
                <a:ea typeface="+mn-ea"/>
                <a:cs typeface="+mn-cs"/>
              </a:rPr>
              <a:t> (may Allah be pleased with her) narrates: ‘Whenever there was a strong wind, the Holy Prophet (peace and blessings of Allah be on him) used to say: ‘O Allah! I ask You for what is good in it, and the good which it contains, and the good of that which it was sent for. I seek refuge with You from what is evil in it, what evil it contains, and the evil of that what it was sent for; and when there was a thunder and lightning in the sky, his colour underwent a change, and he went out and in, backwards and forwards; and when the rain came, he felt relieved, and I noticed sign of relief on his face’. Hadhrat '</a:t>
            </a:r>
            <a:r>
              <a:rPr lang="en-GB" sz="1200" kern="1200" dirty="0" err="1" smtClean="0">
                <a:solidFill>
                  <a:schemeClr val="tx1"/>
                </a:solidFill>
                <a:effectLst/>
                <a:latin typeface="+mn-lt"/>
                <a:ea typeface="+mn-ea"/>
                <a:cs typeface="+mn-cs"/>
              </a:rPr>
              <a:t>A'ishah</a:t>
            </a:r>
            <a:r>
              <a:rPr lang="en-GB" sz="1200" kern="1200" dirty="0" smtClean="0">
                <a:solidFill>
                  <a:schemeClr val="tx1"/>
                </a:solidFill>
                <a:effectLst/>
                <a:latin typeface="+mn-lt"/>
                <a:ea typeface="+mn-ea"/>
                <a:cs typeface="+mn-cs"/>
              </a:rPr>
              <a:t> asked him about this and he answered: ‘It may be that these clouds are like those that had overcast the people of Ad. When they saw a cloud formation coming to their valley they said: ‘It is a cloud which would give us rain’. However, the cloud brought them a calamity.</a:t>
            </a:r>
          </a:p>
          <a:p>
            <a:pPr eaLnBrk="1" hangingPunct="1">
              <a:spcBef>
                <a:spcPct val="0"/>
              </a:spcBef>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6382F-D724-407E-A066-8123C16D1B0E}" type="slidenum">
              <a:rPr lang="en-US" smtClean="0">
                <a:cs typeface="Arial" charset="0"/>
              </a:rPr>
              <a:pPr fontAlgn="base">
                <a:spcBef>
                  <a:spcPct val="0"/>
                </a:spcBef>
                <a:spcAft>
                  <a:spcPct val="0"/>
                </a:spcAft>
                <a:defRPr/>
              </a:pPr>
              <a:t>4</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Such was the deportment of the perfect man (peace and blessings of Allah be on him) who had indeed been given countless promises by God. He was aware that no calamity would befall his life, in fact others were protected because of him. He was aware that the wickedness of any </a:t>
            </a:r>
            <a:r>
              <a:rPr lang="en-GB" sz="1200" i="1" kern="1200" dirty="0" err="1" smtClean="0">
                <a:solidFill>
                  <a:schemeClr val="tx1"/>
                </a:solidFill>
                <a:effectLst/>
                <a:latin typeface="+mn-lt"/>
                <a:ea typeface="+mn-ea"/>
                <a:cs typeface="+mn-cs"/>
              </a:rPr>
              <a:t>Dajjal</a:t>
            </a:r>
            <a:r>
              <a:rPr lang="en-GB" sz="1200" kern="1200" dirty="0" smtClean="0">
                <a:solidFill>
                  <a:schemeClr val="tx1"/>
                </a:solidFill>
                <a:effectLst/>
                <a:latin typeface="+mn-lt"/>
                <a:ea typeface="+mn-ea"/>
                <a:cs typeface="+mn-cs"/>
              </a:rPr>
              <a:t> (anti-Christ) was not going to avail against him, he also had the knowledge that wind and storms blew to his advantage, as it happened in battles of </a:t>
            </a:r>
            <a:r>
              <a:rPr lang="en-GB" sz="1200" kern="1200" dirty="0" err="1" smtClean="0">
                <a:solidFill>
                  <a:schemeClr val="tx1"/>
                </a:solidFill>
                <a:effectLst/>
                <a:latin typeface="+mn-lt"/>
                <a:ea typeface="+mn-ea"/>
                <a:cs typeface="+mn-cs"/>
              </a:rPr>
              <a:t>Badr</a:t>
            </a:r>
            <a:r>
              <a:rPr lang="en-GB" sz="1200" kern="1200" dirty="0" smtClean="0">
                <a:solidFill>
                  <a:schemeClr val="tx1"/>
                </a:solidFill>
                <a:effectLst/>
                <a:latin typeface="+mn-lt"/>
                <a:ea typeface="+mn-ea"/>
                <a:cs typeface="+mn-cs"/>
              </a:rPr>
              <a:t> and Ditch when stormy winds destroyed the enemy. Yet, he would feel concern. His anxiety was borne out of his immense compassion, as he was ‘Mercy for all the worlds’. His concern also stemmed from the fact that God does not need anyone or anything and he feared that the arrogance of people and their misconception of His power may destroy the whole nation. He had said that Surah </a:t>
            </a:r>
            <a:r>
              <a:rPr lang="en-GB" sz="1200" kern="1200" dirty="0" err="1" smtClean="0">
                <a:solidFill>
                  <a:schemeClr val="tx1"/>
                </a:solidFill>
                <a:effectLst/>
                <a:latin typeface="+mn-lt"/>
                <a:ea typeface="+mn-ea"/>
                <a:cs typeface="+mn-cs"/>
              </a:rPr>
              <a:t>Hud</a:t>
            </a:r>
            <a:r>
              <a:rPr lang="en-GB" sz="1200" kern="1200" dirty="0" smtClean="0">
                <a:solidFill>
                  <a:schemeClr val="tx1"/>
                </a:solidFill>
                <a:effectLst/>
                <a:latin typeface="+mn-lt"/>
                <a:ea typeface="+mn-ea"/>
                <a:cs typeface="+mn-cs"/>
              </a:rPr>
              <a:t> had aged him. Hudhur explained that Surah </a:t>
            </a:r>
            <a:r>
              <a:rPr lang="en-GB" sz="1200" kern="1200" dirty="0" err="1" smtClean="0">
                <a:solidFill>
                  <a:schemeClr val="tx1"/>
                </a:solidFill>
                <a:effectLst/>
                <a:latin typeface="+mn-lt"/>
                <a:ea typeface="+mn-ea"/>
                <a:cs typeface="+mn-cs"/>
              </a:rPr>
              <a:t>Hud</a:t>
            </a:r>
            <a:r>
              <a:rPr lang="en-GB" sz="1200" kern="1200" dirty="0" smtClean="0">
                <a:solidFill>
                  <a:schemeClr val="tx1"/>
                </a:solidFill>
                <a:effectLst/>
                <a:latin typeface="+mn-lt"/>
                <a:ea typeface="+mn-ea"/>
                <a:cs typeface="+mn-cs"/>
              </a:rPr>
              <a:t> relates destruction of nations. </a:t>
            </a:r>
            <a:endParaRPr lang="en-GB"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03E8FC-16F1-4C33-95A6-62296EBDDB98}" type="slidenum">
              <a:rPr lang="en-US" smtClean="0">
                <a:cs typeface="Arial" charset="0"/>
              </a:rPr>
              <a:pPr fontAlgn="base">
                <a:spcBef>
                  <a:spcPct val="0"/>
                </a:spcBef>
                <a:spcAft>
                  <a:spcPct val="0"/>
                </a:spcAft>
                <a:defRPr/>
              </a:pPr>
              <a:t>5</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explained that a true believer continues to call on God after trouble is averted while the ungrateful get embroiled in bad ways. As the blessed model of the Prophet (peace and blessings of Allah be on him) demonstrated, true believers do not just fear God at the time of their own trouble, rather when affliction falls on others, it instils fear of God in them. Hudhur said whether the calamities be of the past or current times, if a true believer fears God through the bad ending of ancient people, how much more should the present disasters make one turn to God and fear Him. However, the majority attributes natural disasters to simply climatic changes and laws of nature. It is correct that natural disasters occur due to the laws of nature. Earthquakes happen when the earth’s plate tectonics move. It is correct that New Zealand, Japan and many islands are located on plate tectonics and that is why they experience more earthquakes. However, it is also noteworthy that the one commissioned by God in the current age foretold earthquakes. </a:t>
            </a:r>
          </a:p>
          <a:p>
            <a:pPr eaLnBrk="1" hangingPunct="1">
              <a:spcBef>
                <a:spcPct val="0"/>
              </a:spcBef>
            </a:pPr>
            <a:endParaRPr lang="en-GB"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A764C-1335-4988-819C-8A089DC595F5}" type="slidenum">
              <a:rPr lang="en-US" smtClean="0">
                <a:cs typeface="Arial" charset="0"/>
              </a:rPr>
              <a:pPr fontAlgn="base">
                <a:spcBef>
                  <a:spcPct val="0"/>
                </a:spcBef>
                <a:spcAft>
                  <a:spcPct val="0"/>
                </a:spcAft>
                <a:defRPr/>
              </a:pPr>
              <a:t>6</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Many years ago, during his Tabligh efforts, one of our missionaries in Ghana </a:t>
            </a:r>
            <a:r>
              <a:rPr lang="en-GB" sz="1200" kern="1200" dirty="0" err="1" smtClean="0">
                <a:solidFill>
                  <a:schemeClr val="tx1"/>
                </a:solidFill>
                <a:effectLst/>
                <a:latin typeface="+mn-lt"/>
                <a:ea typeface="+mn-ea"/>
                <a:cs typeface="+mn-cs"/>
              </a:rPr>
              <a:t>Mubasher</a:t>
            </a:r>
            <a:r>
              <a:rPr lang="en-GB" sz="1200" kern="1200" dirty="0" smtClean="0">
                <a:solidFill>
                  <a:schemeClr val="tx1"/>
                </a:solidFill>
                <a:effectLst/>
                <a:latin typeface="+mn-lt"/>
                <a:ea typeface="+mn-ea"/>
                <a:cs typeface="+mn-cs"/>
              </a:rPr>
              <a:t> sahib, was told by the local </a:t>
            </a:r>
            <a:r>
              <a:rPr lang="en-GB" sz="1200" kern="1200" dirty="0" err="1" smtClean="0">
                <a:solidFill>
                  <a:schemeClr val="tx1"/>
                </a:solidFill>
                <a:effectLst/>
                <a:latin typeface="+mn-lt"/>
                <a:ea typeface="+mn-ea"/>
                <a:cs typeface="+mn-cs"/>
              </a:rPr>
              <a:t>ulema</a:t>
            </a:r>
            <a:r>
              <a:rPr lang="en-GB" sz="1200" kern="1200" dirty="0" smtClean="0">
                <a:solidFill>
                  <a:schemeClr val="tx1"/>
                </a:solidFill>
                <a:effectLst/>
                <a:latin typeface="+mn-lt"/>
                <a:ea typeface="+mn-ea"/>
                <a:cs typeface="+mn-cs"/>
              </a:rPr>
              <a:t> (religious leaders/scholars) that earthquakes were one sign of the coming of the Mahdi and if his claim about the Promised Messiah (on whom be peace) was truthful, then they wanted a sign of earthquake in their country. Earthquakes are not common in Ghana. The missionary sahib prayed and it so happened that an earthquake occurred in Ghana. This created a lot of restlessness among the Christians and many came into the fold of Ahmadiyya Islam and this sign became most renowned</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7</a:t>
            </a:fld>
            <a:endParaRPr lang="en-US"/>
          </a:p>
        </p:txBody>
      </p:sp>
    </p:spTree>
    <p:extLst>
      <p:ext uri="{BB962C8B-B14F-4D97-AF65-F5344CB8AC3E}">
        <p14:creationId xmlns:p14="http://schemas.microsoft.com/office/powerpoint/2010/main" val="344091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Hudhur said we observe that the Promised Messiah (on whom be peace) has indeed connected his advent with earthquakes and other natural disasters. Having being informed by God, he foretold that natural disaster would take place as a sign for him. He wrote: ‘Addressing me God Almighty said: ‘You are a warner on my behalf. I have sent you so that the guilty ones be separated from the righteous, ‘and He said, ‘A warner came unto the world but the world accepted him not, yet God will accept him and demonstrate his truthfulness with mighty onslaughts.’ And, ‘I shall bless thee, so much so that kings shall seek blessings from thy garments.’ And God informed me of another impending earthquake which would be of utmost severity and said: ‘Again the spring came and again the word of God was fulfilled.’ </a:t>
            </a:r>
            <a:r>
              <a:rPr lang="en-US" sz="1200" kern="1200" dirty="0" smtClean="0">
                <a:solidFill>
                  <a:schemeClr val="tx1"/>
                </a:solidFill>
                <a:effectLst/>
                <a:latin typeface="+mn-lt"/>
                <a:ea typeface="+mn-ea"/>
                <a:cs typeface="+mn-cs"/>
              </a:rPr>
              <a:t> Thus another massive earthquake is bound to occur, but the righteous are safe from it. Be righteous, therefore, and fear God that you may be saved. Fear God today so that you may remain safe from the fear of that Day. It is inevitable for the heaven to show some sign for the earth to do likewise. But those who fear God shall be saved. God’s Word informed me that many calamities will occur and many disasters will descend on the earth – some during my life time and some after I have gone. And He will promote and advance this Jama’at to the full. A part of it will happen at my hands, and some after me.’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Will, pp. 3 – 5).</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8</a:t>
            </a:fld>
            <a:endParaRPr lang="en-US"/>
          </a:p>
        </p:txBody>
      </p:sp>
    </p:spTree>
    <p:extLst>
      <p:ext uri="{BB962C8B-B14F-4D97-AF65-F5344CB8AC3E}">
        <p14:creationId xmlns:p14="http://schemas.microsoft.com/office/powerpoint/2010/main" val="214724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Hudhur</a:t>
            </a:r>
            <a:r>
              <a:rPr lang="en-GB" sz="1200" kern="1200" dirty="0" smtClean="0">
                <a:solidFill>
                  <a:schemeClr val="tx1"/>
                </a:solidFill>
                <a:effectLst/>
                <a:latin typeface="+mn-lt"/>
                <a:ea typeface="+mn-ea"/>
                <a:cs typeface="+mn-cs"/>
              </a:rPr>
              <a:t> said we observe that the Promised Messiah (on whom be peace) has indeed connected his advent with earthquakes and other natural disasters. Having being informed by God, he foretold that natural disaster would take place as a sign for him. He wrote: ‘Addressing me God Almighty said: ‘You are a warner on my behalf. I have sent you so that the guilty ones be separated from the righteous, ‘and He said, ‘A warner came unto the world but the world accepted him not, yet God will accept him and demonstrate his truthfulness with mighty onslaughts.’ And, ‘I shall bless thee, so much so that kings shall seek blessings from thy garments.’ And God informed me of another impending earthquake which would be of utmost severity and said: ‘Again the spring came and again the word of God was fulfilled.’ </a:t>
            </a:r>
            <a:r>
              <a:rPr lang="en-US" sz="1200" kern="1200" dirty="0" smtClean="0">
                <a:solidFill>
                  <a:schemeClr val="tx1"/>
                </a:solidFill>
                <a:effectLst/>
                <a:latin typeface="+mn-lt"/>
                <a:ea typeface="+mn-ea"/>
                <a:cs typeface="+mn-cs"/>
              </a:rPr>
              <a:t> Thus another massive earthquake is bound to occur, but the righteous are safe from it. Be righteous, therefore, and fear God that you may be saved. Fear God today so that you may remain safe from the fear of that Day. It is inevitable for the heaven to show some sign for the earth to do likewise. But those who fear God shall be saved. God’s Word informed me that many calamities will occur and many disasters will descend on the earth – some during my life time and some after I have gone. And He will promote and advance this </a:t>
            </a:r>
            <a:r>
              <a:rPr lang="en-US" sz="1200" kern="1200" dirty="0" err="1" smtClean="0">
                <a:solidFill>
                  <a:schemeClr val="tx1"/>
                </a:solidFill>
                <a:effectLst/>
                <a:latin typeface="+mn-lt"/>
                <a:ea typeface="+mn-ea"/>
                <a:cs typeface="+mn-cs"/>
              </a:rPr>
              <a:t>Jama’at</a:t>
            </a:r>
            <a:r>
              <a:rPr lang="en-US" sz="1200" kern="1200" dirty="0" smtClean="0">
                <a:solidFill>
                  <a:schemeClr val="tx1"/>
                </a:solidFill>
                <a:effectLst/>
                <a:latin typeface="+mn-lt"/>
                <a:ea typeface="+mn-ea"/>
                <a:cs typeface="+mn-cs"/>
              </a:rPr>
              <a:t> to the full. A part of it will happen at my hands, and some after me.’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Will, pp. 3 – 5).</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9</a:t>
            </a:fld>
            <a:endParaRPr lang="en-US"/>
          </a:p>
        </p:txBody>
      </p:sp>
    </p:spTree>
    <p:extLst>
      <p:ext uri="{BB962C8B-B14F-4D97-AF65-F5344CB8AC3E}">
        <p14:creationId xmlns:p14="http://schemas.microsoft.com/office/powerpoint/2010/main" val="447836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Hudhur said he has explained it before that the natural disasters that have occurred in the last 100 years have exceeded all previous records. God is repeatedly demonstrating these signs in different part of the world. Therefore, we should repeatedly keep this warning in view and strengthen our faith and take this message to the world. </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4BFAD-CAF8-4C2E-8205-D311B6266DF1}" type="slidenum">
              <a:rPr lang="en-US" smtClean="0">
                <a:cs typeface="Arial" charset="0"/>
              </a:rPr>
              <a:pPr fontAlgn="base">
                <a:spcBef>
                  <a:spcPct val="0"/>
                </a:spcBef>
                <a:spcAft>
                  <a:spcPct val="0"/>
                </a:spcAft>
                <a:defRPr/>
              </a:pPr>
              <a:t>10</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 id="2147483754" r:id="rId4"/>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alislam.org/library/messiah.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alislam.org/library/messiah.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468202" y="3657601"/>
            <a:ext cx="3433549" cy="3013314"/>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9" name="Rounded Rectangle 8"/>
          <p:cNvSpPr/>
          <p:nvPr/>
        </p:nvSpPr>
        <p:spPr>
          <a:xfrm>
            <a:off x="533399" y="275873"/>
            <a:ext cx="4543425" cy="1691432"/>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b="1" dirty="0"/>
              <a:t>Natural Disasters and Divine Punishment</a:t>
            </a:r>
            <a:endParaRPr lang="en-GB"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02" b="-1"/>
          <a:stretch/>
        </p:blipFill>
        <p:spPr bwMode="auto">
          <a:xfrm>
            <a:off x="533400" y="2320121"/>
            <a:ext cx="4543425" cy="36996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alislam.org/friday-sermon/friday-sermon-images/FS-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785" t="-1" r="16765" b="19072"/>
          <a:stretch/>
        </p:blipFill>
        <p:spPr bwMode="auto">
          <a:xfrm>
            <a:off x="5468202" y="303169"/>
            <a:ext cx="3218598" cy="3049632"/>
          </a:xfrm>
          <a:prstGeom prst="ellipse">
            <a:avLst/>
          </a:prstGeom>
          <a:solidFill>
            <a:srgbClr val="FFFFFF">
              <a:shade val="85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extLst>
      <p:ext uri="{BB962C8B-B14F-4D97-AF65-F5344CB8AC3E}">
        <p14:creationId xmlns:p14="http://schemas.microsoft.com/office/powerpoint/2010/main" val="2776732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036320" y="4648200"/>
            <a:ext cx="8107680" cy="566928"/>
          </a:xfrm>
        </p:spPr>
        <p:txBody>
          <a:bodyPr/>
          <a:lstStyle/>
          <a:p>
            <a:r>
              <a:rPr lang="en-GB" sz="2000" b="1" u="sng" dirty="0"/>
              <a:t>The warnings of natural disasters by the Promised Messiah (on whom be peace)</a:t>
            </a:r>
          </a:p>
        </p:txBody>
      </p:sp>
      <p:sp>
        <p:nvSpPr>
          <p:cNvPr id="6" name="Rectangle 5"/>
          <p:cNvSpPr/>
          <p:nvPr/>
        </p:nvSpPr>
        <p:spPr>
          <a:xfrm>
            <a:off x="838200" y="5562600"/>
            <a:ext cx="79248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en-GB" dirty="0">
              <a:solidFill>
                <a:schemeClr val="tx1"/>
              </a:solidFill>
            </a:endParaRPr>
          </a:p>
        </p:txBody>
      </p:sp>
      <p:sp>
        <p:nvSpPr>
          <p:cNvPr id="5" name="Hexagon 4"/>
          <p:cNvSpPr/>
          <p:nvPr/>
        </p:nvSpPr>
        <p:spPr>
          <a:xfrm>
            <a:off x="457200" y="381000"/>
            <a:ext cx="5638800" cy="1513761"/>
          </a:xfrm>
          <a:prstGeom prst="hexagon">
            <a:avLst/>
          </a:prstGeom>
          <a:solidFill>
            <a:srgbClr val="043A0D"/>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defRPr/>
            </a:pPr>
            <a:r>
              <a:rPr lang="en-US" dirty="0" smtClean="0">
                <a:solidFill>
                  <a:schemeClr val="bg1"/>
                </a:solidFill>
              </a:rPr>
              <a:t>Hudhur (aba)  </a:t>
            </a:r>
            <a:r>
              <a:rPr lang="en-US" dirty="0">
                <a:solidFill>
                  <a:schemeClr val="bg1"/>
                </a:solidFill>
              </a:rPr>
              <a:t>said he has explained it before that the natural disasters that have occurred in the last 100 years have exceeded all previous </a:t>
            </a:r>
            <a:r>
              <a:rPr lang="en-US" dirty="0" smtClean="0">
                <a:solidFill>
                  <a:schemeClr val="bg1"/>
                </a:solidFill>
              </a:rPr>
              <a:t>records </a:t>
            </a:r>
            <a:endParaRPr lang="en-GB" dirty="0">
              <a:solidFill>
                <a:schemeClr val="bg1"/>
              </a:solidFill>
            </a:endParaRPr>
          </a:p>
        </p:txBody>
      </p:sp>
      <p:graphicFrame>
        <p:nvGraphicFramePr>
          <p:cNvPr id="2" name="Diagram 1"/>
          <p:cNvGraphicFramePr/>
          <p:nvPr>
            <p:extLst>
              <p:ext uri="{D42A27DB-BD31-4B8C-83A1-F6EECF244321}">
                <p14:modId xmlns:p14="http://schemas.microsoft.com/office/powerpoint/2010/main" val="578055480"/>
              </p:ext>
            </p:extLst>
          </p:nvPr>
        </p:nvGraphicFramePr>
        <p:xfrm>
          <a:off x="1066800" y="1600200"/>
          <a:ext cx="7072952" cy="475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ounded Rectangle 7"/>
          <p:cNvSpPr/>
          <p:nvPr/>
        </p:nvSpPr>
        <p:spPr>
          <a:xfrm>
            <a:off x="6629400" y="5478580"/>
            <a:ext cx="2286000" cy="537372"/>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Friday Sermon</a:t>
            </a:r>
          </a:p>
          <a:p>
            <a:pPr algn="ctr"/>
            <a:r>
              <a:rPr lang="en-GB" sz="1600" dirty="0" smtClean="0"/>
              <a:t>18</a:t>
            </a:r>
            <a:r>
              <a:rPr lang="en-GB" sz="1600" baseline="30000" dirty="0" smtClean="0"/>
              <a:t>th</a:t>
            </a:r>
            <a:r>
              <a:rPr lang="en-GB" sz="1600" dirty="0" smtClean="0"/>
              <a:t> March 2011 </a:t>
            </a:r>
            <a:endParaRPr lang="en-GB" sz="1600" dirty="0"/>
          </a:p>
        </p:txBody>
      </p:sp>
      <p:pic>
        <p:nvPicPr>
          <p:cNvPr id="11" name="Picture 8" descr="http://www.onlineusanews.com/wp-content/uploads/2011/03/Japan-New-Tsunami-20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13117"/>
            <a:ext cx="2765328" cy="184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31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GB" sz="2400" b="1" u="sng" dirty="0">
                <a:solidFill>
                  <a:schemeClr val="tx1"/>
                </a:solidFill>
              </a:rPr>
              <a:t>The warnings of natural disasters by the Promised Messiah (on whom be peace)</a:t>
            </a:r>
            <a:endParaRPr lang="en-GB" sz="2400" u="sng"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686115"/>
              </p:ext>
            </p:extLst>
          </p:nvPr>
        </p:nvGraphicFramePr>
        <p:xfrm>
          <a:off x="283191" y="1267472"/>
          <a:ext cx="6705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3" name="Rectangle 2"/>
          <p:cNvSpPr/>
          <p:nvPr/>
        </p:nvSpPr>
        <p:spPr>
          <a:xfrm>
            <a:off x="435591" y="1253824"/>
            <a:ext cx="64008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spcBef>
                <a:spcPct val="30000"/>
              </a:spcBef>
              <a:defRPr/>
            </a:pPr>
            <a:r>
              <a:rPr lang="en-US" dirty="0" smtClean="0">
                <a:solidFill>
                  <a:schemeClr val="tx1"/>
                </a:solidFill>
              </a:rPr>
              <a:t>In this most </a:t>
            </a:r>
            <a:r>
              <a:rPr lang="en-US" dirty="0">
                <a:solidFill>
                  <a:schemeClr val="tx1"/>
                </a:solidFill>
              </a:rPr>
              <a:t>frightening </a:t>
            </a:r>
            <a:r>
              <a:rPr lang="en-US" dirty="0" smtClean="0">
                <a:solidFill>
                  <a:schemeClr val="tx1"/>
                </a:solidFill>
              </a:rPr>
              <a:t>situation, we </a:t>
            </a:r>
            <a:r>
              <a:rPr lang="en-US" dirty="0">
                <a:solidFill>
                  <a:schemeClr val="tx1"/>
                </a:solidFill>
              </a:rPr>
              <a:t>should follow in the blessed model of the Holy Prophet (</a:t>
            </a:r>
            <a:r>
              <a:rPr lang="en-US" dirty="0" smtClean="0">
                <a:solidFill>
                  <a:schemeClr val="tx1"/>
                </a:solidFill>
              </a:rPr>
              <a:t>pbuh) </a:t>
            </a:r>
            <a:r>
              <a:rPr lang="en-US" dirty="0">
                <a:solidFill>
                  <a:schemeClr val="tx1"/>
                </a:solidFill>
              </a:rPr>
              <a:t>and </a:t>
            </a:r>
            <a:r>
              <a:rPr lang="en-US" dirty="0" smtClean="0">
                <a:solidFill>
                  <a:schemeClr val="tx1"/>
                </a:solidFill>
              </a:rPr>
              <a:t>pray</a:t>
            </a:r>
            <a:endParaRPr lang="en-GB" dirty="0">
              <a:solidFill>
                <a:schemeClr val="tx1"/>
              </a:solidFill>
            </a:endParaRPr>
          </a:p>
        </p:txBody>
      </p:sp>
      <p:sp>
        <p:nvSpPr>
          <p:cNvPr id="8" name="Rectangle 7"/>
          <p:cNvSpPr/>
          <p:nvPr/>
        </p:nvSpPr>
        <p:spPr>
          <a:xfrm>
            <a:off x="7162800" y="1752600"/>
            <a:ext cx="1752601" cy="35825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spcBef>
                <a:spcPct val="30000"/>
              </a:spcBef>
              <a:defRPr/>
            </a:pPr>
            <a:r>
              <a:rPr lang="en-US" dirty="0" smtClean="0">
                <a:solidFill>
                  <a:schemeClr val="tx1"/>
                </a:solidFill>
              </a:rPr>
              <a:t>May </a:t>
            </a:r>
            <a:r>
              <a:rPr lang="en-US" dirty="0">
                <a:solidFill>
                  <a:schemeClr val="tx1"/>
                </a:solidFill>
              </a:rPr>
              <a:t>God enable these people to recognize the truth so that they may be saved from </a:t>
            </a:r>
            <a:r>
              <a:rPr lang="en-US" dirty="0" smtClean="0">
                <a:solidFill>
                  <a:schemeClr val="tx1"/>
                </a:solidFill>
              </a:rPr>
              <a:t>disasters</a:t>
            </a:r>
          </a:p>
          <a:p>
            <a:pPr algn="ctr" eaLnBrk="0" hangingPunct="0">
              <a:spcBef>
                <a:spcPct val="30000"/>
              </a:spcBef>
              <a:defRPr/>
            </a:pPr>
            <a:endParaRPr lang="en-US" dirty="0">
              <a:solidFill>
                <a:schemeClr val="tx1"/>
              </a:solidFill>
            </a:endParaRPr>
          </a:p>
          <a:p>
            <a:pPr algn="ctr" eaLnBrk="0" hangingPunct="0">
              <a:spcBef>
                <a:spcPct val="30000"/>
              </a:spcBef>
              <a:defRPr/>
            </a:pPr>
            <a:r>
              <a:rPr lang="en-US" dirty="0">
                <a:solidFill>
                  <a:schemeClr val="tx1"/>
                </a:solidFill>
              </a:rPr>
              <a:t>M</a:t>
            </a:r>
            <a:r>
              <a:rPr lang="en-US" dirty="0" smtClean="0">
                <a:solidFill>
                  <a:schemeClr val="tx1"/>
                </a:solidFill>
              </a:rPr>
              <a:t>ay </a:t>
            </a:r>
            <a:r>
              <a:rPr lang="en-US" dirty="0">
                <a:solidFill>
                  <a:schemeClr val="tx1"/>
                </a:solidFill>
              </a:rPr>
              <a:t>God </a:t>
            </a:r>
            <a:r>
              <a:rPr lang="en-US" dirty="0" smtClean="0">
                <a:solidFill>
                  <a:schemeClr val="tx1"/>
                </a:solidFill>
              </a:rPr>
              <a:t>enlighten their hearts </a:t>
            </a:r>
            <a:endParaRPr lang="en-GB" dirty="0">
              <a:solidFill>
                <a:schemeClr val="tx1"/>
              </a:solidFill>
            </a:endParaRPr>
          </a:p>
        </p:txBody>
      </p:sp>
      <p:sp>
        <p:nvSpPr>
          <p:cNvPr id="9" name="Rectangle 8"/>
          <p:cNvSpPr/>
          <p:nvPr/>
        </p:nvSpPr>
        <p:spPr>
          <a:xfrm>
            <a:off x="7079776" y="5273639"/>
            <a:ext cx="2064224"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a:t>For this, we too have to take the message to them</a:t>
            </a:r>
            <a:endParaRPr lang="en-GB" dirty="0"/>
          </a:p>
        </p:txBody>
      </p:sp>
    </p:spTree>
    <p:extLst>
      <p:ext uri="{BB962C8B-B14F-4D97-AF65-F5344CB8AC3E}">
        <p14:creationId xmlns:p14="http://schemas.microsoft.com/office/powerpoint/2010/main" val="232283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sz="2400" b="1" u="sng" kern="1200" dirty="0">
                <a:solidFill>
                  <a:schemeClr val="tx1"/>
                </a:solidFill>
              </a:rPr>
              <a:t>The Promised Messiah (on whom be peace) had a particularly good intuition about the Japanese people</a:t>
            </a:r>
            <a:endParaRPr lang="en-GB" sz="2400" b="1" u="sng" dirty="0" smtClean="0"/>
          </a:p>
        </p:txBody>
      </p:sp>
      <p:sp>
        <p:nvSpPr>
          <p:cNvPr id="4" name="Content Placeholder 3"/>
          <p:cNvSpPr>
            <a:spLocks noGrp="1"/>
          </p:cNvSpPr>
          <p:nvPr>
            <p:ph idx="1"/>
          </p:nvPr>
        </p:nvSpPr>
        <p:spPr>
          <a:xfrm>
            <a:off x="5448868" y="1447800"/>
            <a:ext cx="3707642" cy="448784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marL="0" indent="0" algn="ctr" fontAlgn="auto">
              <a:spcBef>
                <a:spcPts val="0"/>
              </a:spcBef>
              <a:spcAft>
                <a:spcPts val="0"/>
              </a:spcAft>
              <a:buNone/>
              <a:defRPr/>
            </a:pPr>
            <a:r>
              <a:rPr lang="en-US" kern="1200" dirty="0">
                <a:solidFill>
                  <a:schemeClr val="bg1"/>
                </a:solidFill>
                <a:latin typeface="Berlin Sans FB" pitchFamily="34" charset="0"/>
              </a:rPr>
              <a:t>Hudhur said the Promised Messiah (on whom be peace) wished for Tabligh in Japan and said that there should be a comprehensive book on Islam to draw the attention of the Japanese. </a:t>
            </a:r>
            <a:endParaRPr lang="en-GB" dirty="0">
              <a:solidFill>
                <a:schemeClr val="bg1"/>
              </a:solidFill>
              <a:latin typeface="Berlin Sans FB" pitchFamily="34" charset="0"/>
            </a:endParaRPr>
          </a:p>
        </p:txBody>
      </p:sp>
      <p:sp>
        <p:nvSpPr>
          <p:cNvPr id="6" name="Round Diagonal Corner Rectangle 5"/>
          <p:cNvSpPr/>
          <p:nvPr/>
        </p:nvSpPr>
        <p:spPr>
          <a:xfrm>
            <a:off x="407158" y="1752600"/>
            <a:ext cx="5029200" cy="914400"/>
          </a:xfrm>
          <a:prstGeom prst="round2Diag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dirty="0">
                <a:solidFill>
                  <a:schemeClr val="tx1"/>
                </a:solidFill>
              </a:rPr>
              <a:t>Our Jama’at in Japan is small, but it should try its very best to take this message to people</a:t>
            </a:r>
            <a:endParaRPr lang="en-GB" dirty="0">
              <a:solidFill>
                <a:srgbClr val="043A0D"/>
              </a:solidFill>
            </a:endParaRPr>
          </a:p>
        </p:txBody>
      </p:sp>
      <p:sp>
        <p:nvSpPr>
          <p:cNvPr id="5" name="Rounded Rectangle 4"/>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2" name="Rectangle 1"/>
          <p:cNvSpPr/>
          <p:nvPr/>
        </p:nvSpPr>
        <p:spPr>
          <a:xfrm>
            <a:off x="558421" y="2819400"/>
            <a:ext cx="45720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en-US" dirty="0"/>
              <a:t>In the current situation, discretion should be used in taking this message to them alongside service to humanity</a:t>
            </a:r>
            <a:endParaRPr lang="en-GB" dirty="0"/>
          </a:p>
        </p:txBody>
      </p:sp>
      <p:sp>
        <p:nvSpPr>
          <p:cNvPr id="3" name="Rectangle 2"/>
          <p:cNvSpPr/>
          <p:nvPr/>
        </p:nvSpPr>
        <p:spPr>
          <a:xfrm>
            <a:off x="5672920" y="5285434"/>
            <a:ext cx="3071884"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dirty="0">
                <a:solidFill>
                  <a:schemeClr val="tx1"/>
                </a:solidFill>
              </a:rPr>
              <a:t>Hudhur </a:t>
            </a:r>
            <a:r>
              <a:rPr lang="en-US" dirty="0" smtClean="0">
                <a:solidFill>
                  <a:schemeClr val="tx1"/>
                </a:solidFill>
              </a:rPr>
              <a:t>(aba) said </a:t>
            </a:r>
            <a:r>
              <a:rPr lang="en-US" dirty="0">
                <a:solidFill>
                  <a:schemeClr val="tx1"/>
                </a:solidFill>
              </a:rPr>
              <a:t>this lays a huge responsibility on us to have such a book written in Japanese</a:t>
            </a:r>
            <a:endParaRPr lang="en-GB" dirty="0">
              <a:solidFill>
                <a:schemeClr val="tx1"/>
              </a:solidFill>
            </a:endParaRPr>
          </a:p>
        </p:txBody>
      </p:sp>
      <p:sp>
        <p:nvSpPr>
          <p:cNvPr id="7" name="Round Diagonal Corner Rectangle 6"/>
          <p:cNvSpPr/>
          <p:nvPr/>
        </p:nvSpPr>
        <p:spPr>
          <a:xfrm>
            <a:off x="187087" y="3886200"/>
            <a:ext cx="5469341" cy="2247424"/>
          </a:xfrm>
          <a:prstGeom prst="round2Diag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dirty="0">
                <a:solidFill>
                  <a:schemeClr val="tx1"/>
                </a:solidFill>
              </a:rPr>
              <a:t>Hadhrat Musleh Maud (may Allah be pleased with him) had a vision in 1945 about which he said that the Japanese were spiritually dead at the time, but God will incline them towards Ahmadiyyat and they will hearken at his voice just as birds responded to the voice of Hadhrat Ibrahim (on whom be peace). </a:t>
            </a:r>
            <a:endParaRPr lang="en-GB" dirty="0">
              <a:solidFill>
                <a:schemeClr val="tx1"/>
              </a:solidFill>
            </a:endParaRPr>
          </a:p>
        </p:txBody>
      </p:sp>
    </p:spTree>
    <p:extLst>
      <p:ext uri="{BB962C8B-B14F-4D97-AF65-F5344CB8AC3E}">
        <p14:creationId xmlns:p14="http://schemas.microsoft.com/office/powerpoint/2010/main" val="12698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GB" sz="2000" b="1" u="sng" dirty="0">
                <a:solidFill>
                  <a:schemeClr val="tx1"/>
                </a:solidFill>
              </a:rPr>
              <a:t>The warnings of natural disasters by the Promised Messiah (on whom be peace)</a:t>
            </a:r>
            <a:endParaRPr lang="en-GB" sz="2000" u="sng"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73488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pic>
        <p:nvPicPr>
          <p:cNvPr id="6" name="Picture 2" descr="http://nimg.sulekha.com/others/original700/japan-earthquake-2011-3-12-11-40-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8463" y="1752600"/>
            <a:ext cx="3913153" cy="281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D652B1C-1BAD-42F0-B3D3-CD06BF5753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3DD1504-CE7C-4AB2-9111-F5F485800C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sz="2000" b="1" u="sng" dirty="0" smtClean="0"/>
              <a:t>Japan; impending nuclear Disaster</a:t>
            </a:r>
            <a:endParaRPr lang="en-GB" sz="2000" b="1" u="sng" dirty="0"/>
          </a:p>
        </p:txBody>
      </p:sp>
      <p:pic>
        <p:nvPicPr>
          <p:cNvPr id="3" name="Picture 16" descr="http://t2.gstatic.com/images?q=tbn:ANd9GcShIDl3GHNhaH17H-6LzwOniLhG3bRoL_0jEV0LJeoJwhA7pUq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042" y="303593"/>
            <a:ext cx="2741580" cy="2294573"/>
          </a:xfrm>
          <a:prstGeom prst="ellipse">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pic>
        <p:nvPicPr>
          <p:cNvPr id="4" name="Picture 14" descr="http://aftermathnews.files.wordpress.com/2011/03/fukushima-nuclear-2.jpg?w=460&amp;h=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487" y="2720493"/>
            <a:ext cx="2952750" cy="1972628"/>
          </a:xfrm>
          <a:prstGeom prst="ellipse">
            <a:avLst/>
          </a:prstGeom>
          <a:noFill/>
          <a:ln>
            <a:noFill/>
          </a:ln>
          <a:effectLst>
            <a:outerShdw blurRad="107950" dist="12700" dir="5400000" algn="ctr">
              <a:srgbClr val="000000"/>
            </a:outerShdw>
          </a:effectLst>
          <a:extLst>
            <a:ext uri="{909E8E84-426E-40DD-AFC4-6F175D3DCCD1}">
              <a14:hiddenFill xmlns:a14="http://schemas.microsoft.com/office/drawing/2010/main">
                <a:solidFill>
                  <a:srgbClr val="FFFFFF"/>
                </a:solidFill>
              </a14:hiddenFill>
            </a:ext>
          </a:extLst>
        </p:spPr>
      </p:pic>
      <p:sp>
        <p:nvSpPr>
          <p:cNvPr id="5" name="Round Diagonal Corner Rectangle 4"/>
          <p:cNvSpPr/>
          <p:nvPr/>
        </p:nvSpPr>
        <p:spPr>
          <a:xfrm>
            <a:off x="533402" y="457200"/>
            <a:ext cx="5181598" cy="851237"/>
          </a:xfrm>
          <a:prstGeom prst="round2DiagRect">
            <a:avLst/>
          </a:prstGeom>
          <a:ln/>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dirty="0">
                <a:solidFill>
                  <a:schemeClr val="tx1"/>
                </a:solidFill>
              </a:rPr>
              <a:t>However, the recent earthquake has damaged a few nuclear reactors and as a result radiation is spreading</a:t>
            </a:r>
            <a:endParaRPr lang="en-GB" dirty="0">
              <a:solidFill>
                <a:schemeClr val="tx1"/>
              </a:solidFill>
            </a:endParaRPr>
          </a:p>
        </p:txBody>
      </p:sp>
      <p:sp>
        <p:nvSpPr>
          <p:cNvPr id="6" name="Round Single Corner Rectangle 5"/>
          <p:cNvSpPr/>
          <p:nvPr/>
        </p:nvSpPr>
        <p:spPr>
          <a:xfrm>
            <a:off x="1459315" y="1492947"/>
            <a:ext cx="4572000" cy="923330"/>
          </a:xfrm>
          <a:prstGeom prst="round1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r>
              <a:rPr lang="en-US" dirty="0"/>
              <a:t>The effects of radiation are long-lasting; continue for generations and often result in disabled children </a:t>
            </a:r>
            <a:r>
              <a:rPr lang="en-US" dirty="0" smtClean="0"/>
              <a:t>born</a:t>
            </a:r>
            <a:endParaRPr lang="en-GB" dirty="0"/>
          </a:p>
        </p:txBody>
      </p:sp>
      <p:sp>
        <p:nvSpPr>
          <p:cNvPr id="7" name="Round Diagonal Corner Rectangle 6"/>
          <p:cNvSpPr/>
          <p:nvPr/>
        </p:nvSpPr>
        <p:spPr>
          <a:xfrm>
            <a:off x="466060" y="5286006"/>
            <a:ext cx="4966884" cy="1319379"/>
          </a:xfrm>
          <a:prstGeom prst="round2Diag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tx1"/>
                </a:solidFill>
              </a:rPr>
              <a:t>The nations that think they are safe are not safe according to the prophecy of the Imam of the age. If they do not pay heed, these calamities can engulf everyone.</a:t>
            </a:r>
            <a:endParaRPr lang="en-GB" dirty="0">
              <a:solidFill>
                <a:schemeClr val="tx1"/>
              </a:solidFill>
            </a:endParaRPr>
          </a:p>
        </p:txBody>
      </p:sp>
      <p:sp>
        <p:nvSpPr>
          <p:cNvPr id="8" name="Round Diagonal Corner Rectangle 7"/>
          <p:cNvSpPr/>
          <p:nvPr/>
        </p:nvSpPr>
        <p:spPr>
          <a:xfrm>
            <a:off x="4118494" y="2667444"/>
            <a:ext cx="2628900" cy="408623"/>
          </a:xfrm>
          <a:prstGeom prst="round2Diag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solidFill>
                  <a:schemeClr val="tx1"/>
                </a:solidFill>
              </a:rPr>
              <a:t>May God have </a:t>
            </a:r>
            <a:r>
              <a:rPr lang="en-US" dirty="0" smtClean="0">
                <a:solidFill>
                  <a:schemeClr val="tx1"/>
                </a:solidFill>
              </a:rPr>
              <a:t>mercy </a:t>
            </a:r>
            <a:endParaRPr lang="en-GB" dirty="0"/>
          </a:p>
        </p:txBody>
      </p:sp>
      <p:sp>
        <p:nvSpPr>
          <p:cNvPr id="9" name="Rounded Rectangle 8"/>
          <p:cNvSpPr/>
          <p:nvPr/>
        </p:nvSpPr>
        <p:spPr>
          <a:xfrm>
            <a:off x="5715000" y="5865718"/>
            <a:ext cx="3047999"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11" name="Rectangle 10"/>
          <p:cNvSpPr/>
          <p:nvPr/>
        </p:nvSpPr>
        <p:spPr>
          <a:xfrm>
            <a:off x="5432944" y="3124200"/>
            <a:ext cx="3454678"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smtClean="0"/>
              <a:t>homoeopathic remedy for radiation exposure should be taken by relief workers in Japan; It </a:t>
            </a:r>
            <a:r>
              <a:rPr lang="en-US" dirty="0"/>
              <a:t>should also be given out to others  </a:t>
            </a:r>
            <a:endParaRPr lang="en-GB" dirty="0"/>
          </a:p>
        </p:txBody>
      </p:sp>
    </p:spTree>
    <p:extLst>
      <p:ext uri="{BB962C8B-B14F-4D97-AF65-F5344CB8AC3E}">
        <p14:creationId xmlns:p14="http://schemas.microsoft.com/office/powerpoint/2010/main" val="23651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457700" y="4645151"/>
            <a:ext cx="4305299" cy="1020521"/>
          </a:xfrm>
          <a:solidFill>
            <a:srgbClr val="043A0D"/>
          </a:solidFill>
        </p:spPr>
        <p:txBody>
          <a:bodyPr/>
          <a:lstStyle/>
          <a:p>
            <a:pPr algn="ctr" eaLnBrk="1" hangingPunct="1">
              <a:defRPr/>
            </a:pPr>
            <a:r>
              <a:rPr lang="en-GB" sz="2000" b="1" u="sng" dirty="0"/>
              <a:t>The warnings of natural disasters by the Promised Messiah (on whom be peace)</a:t>
            </a:r>
            <a:endParaRPr lang="en-GB" sz="2000" u="sng" dirty="0"/>
          </a:p>
        </p:txBody>
      </p:sp>
      <p:sp>
        <p:nvSpPr>
          <p:cNvPr id="3" name="Rectangle 2"/>
          <p:cNvSpPr/>
          <p:nvPr/>
        </p:nvSpPr>
        <p:spPr>
          <a:xfrm>
            <a:off x="464592" y="2002849"/>
            <a:ext cx="3833315" cy="1200329"/>
          </a:xfrm>
          <a:prstGeom prst="rect">
            <a:avLst/>
          </a:prstGeom>
          <a:solidFill>
            <a:schemeClr val="accent3">
              <a:lumMod val="60000"/>
              <a:lumOff val="40000"/>
            </a:schemeClr>
          </a:solidFill>
        </p:spPr>
        <p:txBody>
          <a:bodyPr wrap="square">
            <a:spAutoFit/>
          </a:bodyPr>
          <a:lstStyle/>
          <a:p>
            <a:pPr algn="ctr"/>
            <a:r>
              <a:rPr lang="en-US" dirty="0"/>
              <a:t>In New Zealand a large part of a city [Christchurch] was badly damaged by an earthquake. 70,000 people had to leave the city.</a:t>
            </a:r>
            <a:endParaRPr lang="en-GB" dirty="0"/>
          </a:p>
        </p:txBody>
      </p:sp>
      <p:pic>
        <p:nvPicPr>
          <p:cNvPr id="4" name="Picture 6" descr="http://www.newswarped.com/wp-content/uploads/2011/03/Christchurch-Earthquake-Radar-Imagery-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3320752" cy="2207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opnews.net.nz/images/Christchurch-Earthquake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92" y="3151073"/>
            <a:ext cx="3833315"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14400" y="520890"/>
            <a:ext cx="7086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dirty="0"/>
              <a:t>This year three different countries in the far eastern region and beyond have been affected by natural disasters. </a:t>
            </a:r>
            <a:endParaRPr lang="en-GB" dirty="0"/>
          </a:p>
        </p:txBody>
      </p:sp>
      <p:sp>
        <p:nvSpPr>
          <p:cNvPr id="7" name="Rounded Rectangle 6"/>
          <p:cNvSpPr/>
          <p:nvPr/>
        </p:nvSpPr>
        <p:spPr>
          <a:xfrm>
            <a:off x="5715000" y="5865718"/>
            <a:ext cx="3047999"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25878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1938" y="4648200"/>
            <a:ext cx="6327648" cy="566928"/>
          </a:xfrm>
        </p:spPr>
        <p:txBody>
          <a:bodyPr/>
          <a:lstStyle/>
          <a:p>
            <a:pPr algn="ctr" eaLnBrk="1" hangingPunct="1">
              <a:defRPr/>
            </a:pPr>
            <a:r>
              <a:rPr lang="en-GB" sz="2000" b="1" u="sng" dirty="0"/>
              <a:t>The warnings of natural disasters by the Promised Messiah (on whom be peace)</a:t>
            </a:r>
            <a:endParaRPr lang="en-GB" sz="2000" u="sng" dirty="0"/>
          </a:p>
        </p:txBody>
      </p:sp>
      <p:sp>
        <p:nvSpPr>
          <p:cNvPr id="3" name="Rounded Rectangle 2"/>
          <p:cNvSpPr/>
          <p:nvPr/>
        </p:nvSpPr>
        <p:spPr>
          <a:xfrm>
            <a:off x="6332561" y="5504729"/>
            <a:ext cx="2673825" cy="591271"/>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4" name="Rectangle 3"/>
          <p:cNvSpPr/>
          <p:nvPr/>
        </p:nvSpPr>
        <p:spPr>
          <a:xfrm>
            <a:off x="4151192" y="345996"/>
            <a:ext cx="4358719" cy="923330"/>
          </a:xfrm>
          <a:prstGeom prst="rect">
            <a:avLst/>
          </a:prstGeom>
          <a:solidFill>
            <a:srgbClr val="FFC000"/>
          </a:solidFill>
        </p:spPr>
        <p:txBody>
          <a:bodyPr wrap="square">
            <a:spAutoFit/>
          </a:bodyPr>
          <a:lstStyle/>
          <a:p>
            <a:pPr algn="ctr"/>
            <a:r>
              <a:rPr lang="en-US" dirty="0"/>
              <a:t>In Australia, heavy rain and floods affected 70 towns and cities in the state of </a:t>
            </a:r>
            <a:r>
              <a:rPr lang="en-US" dirty="0" smtClean="0"/>
              <a:t>Queensland </a:t>
            </a:r>
            <a:endParaRPr lang="en-GB" dirty="0"/>
          </a:p>
        </p:txBody>
      </p:sp>
      <p:sp>
        <p:nvSpPr>
          <p:cNvPr id="5" name="Rectangle 4"/>
          <p:cNvSpPr/>
          <p:nvPr/>
        </p:nvSpPr>
        <p:spPr>
          <a:xfrm>
            <a:off x="4187586" y="3913243"/>
            <a:ext cx="4322325" cy="646331"/>
          </a:xfrm>
          <a:prstGeom prst="rect">
            <a:avLst/>
          </a:prstGeom>
          <a:solidFill>
            <a:schemeClr val="accent3">
              <a:lumMod val="60000"/>
              <a:lumOff val="40000"/>
            </a:schemeClr>
          </a:solidFill>
        </p:spPr>
        <p:txBody>
          <a:bodyPr wrap="square">
            <a:spAutoFit/>
          </a:bodyPr>
          <a:lstStyle/>
          <a:p>
            <a:pPr algn="ctr"/>
            <a:r>
              <a:rPr lang="en-US" dirty="0"/>
              <a:t>The storm that hit the state of </a:t>
            </a:r>
            <a:r>
              <a:rPr lang="en-US" dirty="0" err="1"/>
              <a:t>Vict</a:t>
            </a:r>
            <a:r>
              <a:rPr lang="en-GB" dirty="0" err="1"/>
              <a:t>oria</a:t>
            </a:r>
            <a:r>
              <a:rPr lang="en-GB" dirty="0"/>
              <a:t> in Australia was the worst </a:t>
            </a:r>
            <a:r>
              <a:rPr lang="en-GB" dirty="0" smtClean="0"/>
              <a:t>ever</a:t>
            </a:r>
            <a:endParaRPr lang="en-GB" dirty="0"/>
          </a:p>
        </p:txBody>
      </p:sp>
      <p:sp>
        <p:nvSpPr>
          <p:cNvPr id="6" name="Rectangle 5"/>
          <p:cNvSpPr/>
          <p:nvPr/>
        </p:nvSpPr>
        <p:spPr>
          <a:xfrm>
            <a:off x="304800" y="3313078"/>
            <a:ext cx="3623452" cy="923330"/>
          </a:xfrm>
          <a:prstGeom prst="rect">
            <a:avLst/>
          </a:prstGeom>
          <a:solidFill>
            <a:schemeClr val="accent2">
              <a:lumMod val="60000"/>
              <a:lumOff val="40000"/>
            </a:schemeClr>
          </a:solidFill>
        </p:spPr>
        <p:txBody>
          <a:bodyPr wrap="square">
            <a:spAutoFit/>
          </a:bodyPr>
          <a:lstStyle/>
          <a:p>
            <a:pPr algn="ctr"/>
            <a:r>
              <a:rPr lang="en-US" dirty="0"/>
              <a:t>85% of Queensland coal mines have suffered loss and the floods have cost billions to the </a:t>
            </a:r>
            <a:r>
              <a:rPr lang="en-US" dirty="0" smtClean="0"/>
              <a:t>economy </a:t>
            </a:r>
            <a:endParaRPr lang="en-GB" dirty="0"/>
          </a:p>
        </p:txBody>
      </p:sp>
      <p:pic>
        <p:nvPicPr>
          <p:cNvPr id="8" name="Picture 2" descr="http://www.abc.net.au/reslib/201012/r694475_52632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24386"/>
            <a:ext cx="3559537" cy="29125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saidaonline.com/en/newsgfx/queensland%20flood4-saidaonl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192" y="1269326"/>
            <a:ext cx="4358719" cy="2651878"/>
          </a:xfrm>
          <a:prstGeom prst="rect">
            <a:avLst/>
          </a:prstGeom>
          <a:noFill/>
          <a:extLst>
            <a:ext uri="{909E8E84-426E-40DD-AFC4-6F175D3DCCD1}">
              <a14:hiddenFill xmlns:a14="http://schemas.microsoft.com/office/drawing/2010/main">
                <a:solidFill>
                  <a:srgbClr val="FFFFFF"/>
                </a:solidFill>
              </a14:hiddenFill>
            </a:ext>
          </a:extLst>
        </p:spPr>
      </p:pic>
      <p:sp>
        <p:nvSpPr>
          <p:cNvPr id="10" name="Folded Corner 9"/>
          <p:cNvSpPr/>
          <p:nvPr/>
        </p:nvSpPr>
        <p:spPr>
          <a:xfrm>
            <a:off x="488322" y="6314457"/>
            <a:ext cx="8001001" cy="476488"/>
          </a:xfrm>
          <a:prstGeom prst="foldedCorner">
            <a:avLst>
              <a:gd name="adj" fmla="val 22659"/>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a:t>USA has also seen storms recently. How many could they save? </a:t>
            </a:r>
            <a:endParaRPr lang="en-GB" dirty="0">
              <a:solidFill>
                <a:schemeClr val="tx1"/>
              </a:solidFill>
            </a:endParaRPr>
          </a:p>
        </p:txBody>
      </p:sp>
      <p:sp>
        <p:nvSpPr>
          <p:cNvPr id="11" name="Title 1"/>
          <p:cNvSpPr txBox="1">
            <a:spLocks/>
          </p:cNvSpPr>
          <p:nvPr/>
        </p:nvSpPr>
        <p:spPr bwMode="auto">
          <a:xfrm>
            <a:off x="304800" y="5572404"/>
            <a:ext cx="5817356" cy="44867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a:lstStyle>
          <a:p>
            <a:pPr algn="ctr"/>
            <a:r>
              <a:rPr lang="en-GB" sz="1800" dirty="0" smtClean="0">
                <a:solidFill>
                  <a:schemeClr val="bg1"/>
                </a:solidFill>
              </a:rPr>
              <a:t>Other countries should not assume that they are safe</a:t>
            </a:r>
            <a:endParaRPr lang="en-GB" sz="2400" dirty="0">
              <a:solidFill>
                <a:schemeClr val="bg1"/>
              </a:solidFill>
            </a:endParaRPr>
          </a:p>
        </p:txBody>
      </p:sp>
    </p:spTree>
    <p:extLst>
      <p:ext uri="{BB962C8B-B14F-4D97-AF65-F5344CB8AC3E}">
        <p14:creationId xmlns:p14="http://schemas.microsoft.com/office/powerpoint/2010/main" val="11948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b="1" u="sng" dirty="0"/>
              <a:t>Truth of Islam will establish</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35941870"/>
              </p:ext>
            </p:extLst>
          </p:nvPr>
        </p:nvGraphicFramePr>
        <p:xfrm>
          <a:off x="762000" y="609600"/>
          <a:ext cx="7924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Document 4"/>
          <p:cNvSpPr/>
          <p:nvPr/>
        </p:nvSpPr>
        <p:spPr>
          <a:xfrm>
            <a:off x="1371600" y="5347187"/>
            <a:ext cx="6934200" cy="714097"/>
          </a:xfrm>
          <a:prstGeom prst="flowChartDocument">
            <a:avLst/>
          </a:prstGeom>
          <a:solidFill>
            <a:srgbClr val="043A0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bg1"/>
                </a:solidFill>
              </a:rPr>
              <a:t>God does not need anyone. He is with one who truly honours the due of being His servant</a:t>
            </a:r>
            <a:endParaRPr lang="en-GB" dirty="0">
              <a:solidFill>
                <a:schemeClr val="bg1"/>
              </a:solidFill>
            </a:endParaRPr>
          </a:p>
        </p:txBody>
      </p:sp>
      <p:sp>
        <p:nvSpPr>
          <p:cNvPr id="7" name="Rounded Rectangle 6"/>
          <p:cNvSpPr/>
          <p:nvPr/>
        </p:nvSpPr>
        <p:spPr>
          <a:xfrm>
            <a:off x="5638800" y="6061285"/>
            <a:ext cx="2982034" cy="572030"/>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41964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2ADA6CE-DD44-4203-9D41-7D249B90C6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B9D3CE0-907A-4985-BD60-28C7544B293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6BCC91F-8F83-4738-A9BD-078A966263F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Scroll 8"/>
          <p:cNvSpPr/>
          <p:nvPr/>
        </p:nvSpPr>
        <p:spPr>
          <a:xfrm>
            <a:off x="0" y="304800"/>
            <a:ext cx="4267200" cy="6434554"/>
          </a:xfrm>
          <a:prstGeom prst="verticalScroll">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dirty="0">
                <a:solidFill>
                  <a:schemeClr val="tx1"/>
                </a:solidFill>
                <a:latin typeface="Berlin Sans FB" pitchFamily="34" charset="0"/>
              </a:rPr>
              <a:t>‘Bear in mind that God has informed me time and again about the coming of earthquakes. So be sure that just as there have been earthquakes in America and in Europe, in keeping with the prophecies, so will they occur in different parts of Asia, and some of them will be as terrifying as doomsday. </a:t>
            </a:r>
            <a:endParaRPr lang="en-GB" dirty="0" smtClean="0">
              <a:solidFill>
                <a:schemeClr val="tx1"/>
              </a:solidFill>
              <a:latin typeface="Berlin Sans FB" pitchFamily="34" charset="0"/>
            </a:endParaRP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There </a:t>
            </a:r>
            <a:r>
              <a:rPr lang="en-GB" dirty="0">
                <a:solidFill>
                  <a:schemeClr val="tx1"/>
                </a:solidFill>
                <a:latin typeface="Berlin Sans FB" pitchFamily="34" charset="0"/>
              </a:rPr>
              <a:t>will be death on such a large scale that rivers will run with blood, </a:t>
            </a:r>
            <a:r>
              <a:rPr lang="en-GB" u="sng" dirty="0">
                <a:solidFill>
                  <a:schemeClr val="tx1"/>
                </a:solidFill>
                <a:latin typeface="Berlin Sans FB" pitchFamily="34" charset="0"/>
              </a:rPr>
              <a:t>and even birds and animals will not escape it</a:t>
            </a:r>
            <a:r>
              <a:rPr lang="en-GB" dirty="0">
                <a:solidFill>
                  <a:schemeClr val="tx1"/>
                </a:solidFill>
                <a:latin typeface="Berlin Sans FB" pitchFamily="34" charset="0"/>
              </a:rPr>
              <a:t>. Such destruction will overtake the earth as had not happened since man was </a:t>
            </a:r>
            <a:r>
              <a:rPr lang="en-GB" dirty="0" smtClean="0">
                <a:solidFill>
                  <a:schemeClr val="tx1"/>
                </a:solidFill>
                <a:latin typeface="Berlin Sans FB" pitchFamily="34" charset="0"/>
              </a:rPr>
              <a:t>born</a:t>
            </a:r>
            <a:endParaRPr lang="en-GB" dirty="0">
              <a:solidFill>
                <a:schemeClr val="tx1"/>
              </a:solidFill>
              <a:latin typeface="Berlin Sans FB" pitchFamily="34" charset="0"/>
              <a:cs typeface="Aharoni" pitchFamily="2" charset="-79"/>
            </a:endParaRPr>
          </a:p>
        </p:txBody>
      </p:sp>
      <p:sp>
        <p:nvSpPr>
          <p:cNvPr id="3" name="Rectangle 2"/>
          <p:cNvSpPr/>
          <p:nvPr/>
        </p:nvSpPr>
        <p:spPr>
          <a:xfrm>
            <a:off x="3886200" y="4648200"/>
            <a:ext cx="5257800" cy="707886"/>
          </a:xfrm>
          <a:prstGeom prst="rect">
            <a:avLst/>
          </a:prstGeom>
        </p:spPr>
        <p:txBody>
          <a:bodyPr wrap="square">
            <a:spAutoFit/>
          </a:bodyPr>
          <a:lstStyle/>
          <a:p>
            <a:pPr algn="ctr" eaLnBrk="1" hangingPunct="1">
              <a:defRPr/>
            </a:pPr>
            <a:r>
              <a:rPr lang="en-GB" sz="2000" b="1" u="sng" dirty="0">
                <a:solidFill>
                  <a:schemeClr val="bg1"/>
                </a:solidFill>
              </a:rPr>
              <a:t>The warnings of natural disasters by the Promised Messiah (on whom be peace)</a:t>
            </a:r>
            <a:endParaRPr lang="en-GB" sz="2000" u="sng" dirty="0">
              <a:solidFill>
                <a:schemeClr val="bg1"/>
              </a:solidFill>
            </a:endParaRPr>
          </a:p>
        </p:txBody>
      </p:sp>
      <p:pic>
        <p:nvPicPr>
          <p:cNvPr id="6" name="Picture 8" descr="http://blogs.phoenixnewtimes.com/uponsun/Queensland%20Fl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402" y="1447800"/>
            <a:ext cx="3873500" cy="290512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495800" y="5845427"/>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211076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1" y="4648200"/>
            <a:ext cx="3952236" cy="1015663"/>
          </a:xfrm>
          <a:prstGeom prst="rect">
            <a:avLst/>
          </a:prstGeom>
          <a:solidFill>
            <a:srgbClr val="043A0D"/>
          </a:solidFill>
        </p:spPr>
        <p:txBody>
          <a:bodyPr wrap="square">
            <a:spAutoFit/>
          </a:bodyPr>
          <a:lstStyle/>
          <a:p>
            <a:pPr algn="ctr" eaLnBrk="1" hangingPunct="1">
              <a:defRPr/>
            </a:pPr>
            <a:r>
              <a:rPr lang="en-GB" sz="2000" b="1" u="sng" dirty="0">
                <a:solidFill>
                  <a:schemeClr val="bg1"/>
                </a:solidFill>
              </a:rPr>
              <a:t>The warnings of natural disasters by the Promised Messiah (on whom be peace)</a:t>
            </a:r>
            <a:endParaRPr lang="en-GB" sz="2000" u="sng" dirty="0">
              <a:solidFill>
                <a:schemeClr val="bg1"/>
              </a:solidFill>
            </a:endParaRPr>
          </a:p>
        </p:txBody>
      </p:sp>
      <p:sp>
        <p:nvSpPr>
          <p:cNvPr id="11" name="Vertical Scroll 10"/>
          <p:cNvSpPr/>
          <p:nvPr/>
        </p:nvSpPr>
        <p:spPr>
          <a:xfrm>
            <a:off x="97808" y="16879"/>
            <a:ext cx="5236191" cy="6722475"/>
          </a:xfrm>
          <a:prstGeom prst="verticalScroll">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dirty="0">
                <a:solidFill>
                  <a:schemeClr val="tx1"/>
                </a:solidFill>
                <a:latin typeface="Berlin Sans FB" pitchFamily="34" charset="0"/>
              </a:rPr>
              <a:t>Most places will be turned upside down as if they had never been inhabited. There will also be other terrible afflictions, both in heaven and earth, and every sensible person will realize that they are no ordinary phenomena, and no trace of them will be found in books of astronomy or philosophy</a:t>
            </a:r>
            <a:r>
              <a:rPr lang="en-GB" dirty="0" smtClean="0">
                <a:solidFill>
                  <a:schemeClr val="tx1"/>
                </a:solidFill>
                <a:latin typeface="Berlin Sans FB" pitchFamily="34" charset="0"/>
              </a:rPr>
              <a:t>.</a:t>
            </a: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 </a:t>
            </a:r>
            <a:r>
              <a:rPr lang="en-GB" dirty="0">
                <a:solidFill>
                  <a:schemeClr val="tx1"/>
                </a:solidFill>
                <a:latin typeface="Berlin Sans FB" pitchFamily="34" charset="0"/>
              </a:rPr>
              <a:t>Then people will be seized by anxiety and they will wonder what is going to happen? Many will be saved, and many will perish. Those days are near, indeed they are at the door, when the </a:t>
            </a:r>
            <a:r>
              <a:rPr lang="en-GB" u="sng" dirty="0">
                <a:solidFill>
                  <a:schemeClr val="tx1"/>
                </a:solidFill>
                <a:latin typeface="Berlin Sans FB" pitchFamily="34" charset="0"/>
              </a:rPr>
              <a:t>world shall witness a spectacle of doomsday</a:t>
            </a:r>
            <a:r>
              <a:rPr lang="en-GB" dirty="0" smtClean="0">
                <a:solidFill>
                  <a:schemeClr val="tx1"/>
                </a:solidFill>
                <a:latin typeface="Berlin Sans FB" pitchFamily="34" charset="0"/>
              </a:rPr>
              <a:t>.</a:t>
            </a: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 </a:t>
            </a:r>
            <a:r>
              <a:rPr lang="en-GB" dirty="0">
                <a:solidFill>
                  <a:schemeClr val="tx1"/>
                </a:solidFill>
                <a:latin typeface="Berlin Sans FB" pitchFamily="34" charset="0"/>
              </a:rPr>
              <a:t>Not only will there be earthquakes, but other terrible calamities will also appear, some from heaven and some from the </a:t>
            </a:r>
            <a:r>
              <a:rPr lang="en-GB" dirty="0" smtClean="0">
                <a:solidFill>
                  <a:schemeClr val="tx1"/>
                </a:solidFill>
                <a:latin typeface="Berlin Sans FB" pitchFamily="34" charset="0"/>
              </a:rPr>
              <a:t>earth</a:t>
            </a:r>
            <a:endParaRPr lang="en-GB" dirty="0">
              <a:solidFill>
                <a:schemeClr val="tx1"/>
              </a:solidFill>
              <a:latin typeface="Berlin Sans FB" pitchFamily="34" charset="0"/>
              <a:cs typeface="Aharoni" pitchFamily="2" charset="-79"/>
            </a:endParaRPr>
          </a:p>
        </p:txBody>
      </p:sp>
      <p:pic>
        <p:nvPicPr>
          <p:cNvPr id="1026" name="Picture 2" descr="http://magsx2.files.wordpress.com/2011/03/095761-japan-earthquake.jpg?w=491&amp;h=3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215" y="1503823"/>
            <a:ext cx="3967021" cy="298132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958688" y="6091086"/>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407413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7777"/>
            <a:ext cx="8229600" cy="914400"/>
          </a:xfrm>
        </p:spPr>
        <p:txBody>
          <a:bodyPr/>
          <a:lstStyle/>
          <a:p>
            <a:pPr algn="ctr" eaLnBrk="1" hangingPunct="1">
              <a:defRPr/>
            </a:pPr>
            <a:r>
              <a:rPr lang="en-US" sz="3200" b="1" u="sng" dirty="0" smtClean="0">
                <a:solidFill>
                  <a:schemeClr val="accent1">
                    <a:lumMod val="50000"/>
                  </a:schemeClr>
                </a:solidFill>
                <a:effectLst>
                  <a:outerShdw blurRad="38100" dist="38100" dir="2700000" algn="tl">
                    <a:srgbClr val="000000">
                      <a:alpha val="43137"/>
                    </a:srgbClr>
                  </a:outerShdw>
                </a:effectLst>
              </a:rPr>
              <a:t>Summary</a:t>
            </a:r>
            <a:endParaRPr lang="en-US" sz="3200" b="1" u="sng" dirty="0">
              <a:solidFill>
                <a:schemeClr val="accent1">
                  <a:lumMod val="50000"/>
                </a:schemeClr>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67964"/>
              </p:ext>
            </p:extLst>
          </p:nvPr>
        </p:nvGraphicFramePr>
        <p:xfrm>
          <a:off x="0" y="990600"/>
          <a:ext cx="8991600" cy="5564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522794" y="6437194"/>
            <a:ext cx="3200400" cy="4958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Friday Sermon</a:t>
            </a:r>
          </a:p>
          <a:p>
            <a:pPr algn="ctr"/>
            <a:r>
              <a:rPr lang="en-GB" sz="1400" dirty="0" smtClean="0"/>
              <a:t>18</a:t>
            </a:r>
            <a:r>
              <a:rPr lang="en-GB" sz="1400" baseline="30000" dirty="0" smtClean="0"/>
              <a:t>th</a:t>
            </a:r>
            <a:r>
              <a:rPr lang="en-GB" sz="1400" dirty="0" smtClean="0"/>
              <a:t> March 2011 </a:t>
            </a:r>
            <a:endParaRPr lang="en-GB" sz="1400" dirty="0"/>
          </a:p>
        </p:txBody>
      </p:sp>
    </p:spTree>
    <p:extLst>
      <p:ext uri="{BB962C8B-B14F-4D97-AF65-F5344CB8AC3E}">
        <p14:creationId xmlns:p14="http://schemas.microsoft.com/office/powerpoint/2010/main" val="335726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FA203EE-A842-482E-9A73-5D27DA4CD2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BDBD551-FD84-4806-8B34-8258BA6F47C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8C60F176-E09B-4F96-961B-6ACD524C1E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850AEE2-53D8-47CE-974F-48C487FA9EB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0F0E4760-E737-4A91-8296-E79190538EA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F5B71375-323C-44DD-9529-EDB9BE2D2E1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3DC58577-7F2E-49F9-B515-76F545ACE0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Scroll 8"/>
          <p:cNvSpPr/>
          <p:nvPr/>
        </p:nvSpPr>
        <p:spPr>
          <a:xfrm>
            <a:off x="0" y="304800"/>
            <a:ext cx="4267200" cy="6434554"/>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rPr>
              <a:t>This will happen because men have given up the worship of their God, and all their thoughts and their designs and their resolves are diverted towards the world.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Had </a:t>
            </a:r>
            <a:r>
              <a:rPr lang="en-GB" dirty="0">
                <a:solidFill>
                  <a:schemeClr val="bg1"/>
                </a:solidFill>
                <a:latin typeface="Berlin Sans FB" pitchFamily="34" charset="0"/>
              </a:rPr>
              <a:t>I not come, these calamities might have been delayed for a while, but with my coming the secret designs of God’s wrath, that had long been hidden, have been manifested.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As </a:t>
            </a:r>
            <a:r>
              <a:rPr lang="en-GB" dirty="0">
                <a:solidFill>
                  <a:schemeClr val="bg1"/>
                </a:solidFill>
                <a:latin typeface="Berlin Sans FB" pitchFamily="34" charset="0"/>
              </a:rPr>
              <a:t>God said: </a:t>
            </a:r>
            <a:r>
              <a:rPr lang="en-GB" b="1" dirty="0">
                <a:solidFill>
                  <a:schemeClr val="bg1"/>
                </a:solidFill>
                <a:latin typeface="Berlin Sans FB" pitchFamily="34" charset="0"/>
              </a:rPr>
              <a:t>‘We </a:t>
            </a:r>
            <a:r>
              <a:rPr lang="en-GB" b="1" dirty="0" smtClean="0">
                <a:solidFill>
                  <a:schemeClr val="bg1"/>
                </a:solidFill>
                <a:latin typeface="Berlin Sans FB" pitchFamily="34" charset="0"/>
              </a:rPr>
              <a:t>never punish </a:t>
            </a:r>
            <a:r>
              <a:rPr lang="en-GB" b="1" dirty="0">
                <a:solidFill>
                  <a:schemeClr val="bg1"/>
                </a:solidFill>
                <a:latin typeface="Berlin Sans FB" pitchFamily="34" charset="0"/>
              </a:rPr>
              <a:t>until We have sent a Messenger.’</a:t>
            </a:r>
            <a:r>
              <a:rPr lang="en-GB" dirty="0">
                <a:solidFill>
                  <a:schemeClr val="bg1"/>
                </a:solidFill>
                <a:latin typeface="Berlin Sans FB" pitchFamily="34" charset="0"/>
              </a:rPr>
              <a:t> [17:16] </a:t>
            </a:r>
            <a:endParaRPr lang="en-GB" dirty="0">
              <a:solidFill>
                <a:schemeClr val="bg1"/>
              </a:solidFill>
              <a:latin typeface="Berlin Sans FB" pitchFamily="34" charset="0"/>
              <a:cs typeface="Aharoni" pitchFamily="2" charset="-79"/>
            </a:endParaRPr>
          </a:p>
        </p:txBody>
      </p:sp>
      <p:sp>
        <p:nvSpPr>
          <p:cNvPr id="3" name="Rectangle 2"/>
          <p:cNvSpPr/>
          <p:nvPr/>
        </p:nvSpPr>
        <p:spPr>
          <a:xfrm>
            <a:off x="3810000" y="4648200"/>
            <a:ext cx="5181600" cy="1015663"/>
          </a:xfrm>
          <a:prstGeom prst="rect">
            <a:avLst/>
          </a:prstGeom>
        </p:spPr>
        <p:txBody>
          <a:bodyPr wrap="square">
            <a:spAutoFit/>
          </a:bodyPr>
          <a:lstStyle/>
          <a:p>
            <a:pPr algn="ctr">
              <a:defRPr/>
            </a:pPr>
            <a:r>
              <a:rPr lang="en-GB" sz="2000" b="1" u="sng" dirty="0">
                <a:solidFill>
                  <a:schemeClr val="bg1"/>
                </a:solidFill>
              </a:rPr>
              <a:t>The warnings of natural disasters by the Promised Messiah (on whom be peace)</a:t>
            </a:r>
            <a:endParaRPr lang="en-GB" sz="2000" u="sng" dirty="0">
              <a:solidFill>
                <a:schemeClr val="bg1"/>
              </a:solidFill>
            </a:endParaRPr>
          </a:p>
          <a:p>
            <a:pPr algn="ctr" eaLnBrk="1" hangingPunct="1">
              <a:defRPr/>
            </a:pPr>
            <a:endParaRPr lang="en-GB" sz="2000" u="sng" dirty="0">
              <a:solidFill>
                <a:schemeClr val="bg1"/>
              </a:solidFill>
            </a:endParaRPr>
          </a:p>
        </p:txBody>
      </p:sp>
      <p:grpSp>
        <p:nvGrpSpPr>
          <p:cNvPr id="7" name="Group 12"/>
          <p:cNvGrpSpPr>
            <a:grpSpLocks/>
          </p:cNvGrpSpPr>
          <p:nvPr/>
        </p:nvGrpSpPr>
        <p:grpSpPr bwMode="auto">
          <a:xfrm>
            <a:off x="4953000" y="752881"/>
            <a:ext cx="3352800" cy="3742919"/>
            <a:chOff x="3360" y="1008"/>
            <a:chExt cx="2074" cy="2853"/>
          </a:xfrm>
        </p:grpSpPr>
        <p:pic>
          <p:nvPicPr>
            <p:cNvPr id="8" name="Picture 6" descr="http://alislam.org/library/links/p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08"/>
              <a:ext cx="2074" cy="24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3830" y="3529"/>
              <a:ext cx="89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l" eaLnBrk="1" hangingPunct="1"/>
              <a:r>
                <a:rPr lang="en-GB" sz="1800" dirty="0">
                  <a:latin typeface="Arial" charset="0"/>
                </a:rPr>
                <a:t>1835-1908</a:t>
              </a:r>
            </a:p>
          </p:txBody>
        </p:sp>
      </p:grpSp>
      <p:sp>
        <p:nvSpPr>
          <p:cNvPr id="11" name="Rounded Rectangle 10"/>
          <p:cNvSpPr/>
          <p:nvPr/>
        </p:nvSpPr>
        <p:spPr>
          <a:xfrm>
            <a:off x="4381500" y="5848067"/>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16840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4648200"/>
            <a:ext cx="5181600" cy="1015663"/>
          </a:xfrm>
          <a:prstGeom prst="rect">
            <a:avLst/>
          </a:prstGeom>
        </p:spPr>
        <p:txBody>
          <a:bodyPr wrap="square">
            <a:spAutoFit/>
          </a:bodyPr>
          <a:lstStyle/>
          <a:p>
            <a:pPr algn="ctr">
              <a:defRPr/>
            </a:pPr>
            <a:r>
              <a:rPr lang="en-GB" sz="2000" b="1" u="sng" dirty="0">
                <a:solidFill>
                  <a:schemeClr val="bg1"/>
                </a:solidFill>
              </a:rPr>
              <a:t>The warnings of natural disasters by the Promised Messiah (on whom be peace)</a:t>
            </a:r>
            <a:endParaRPr lang="en-GB" sz="2000" u="sng" dirty="0">
              <a:solidFill>
                <a:schemeClr val="bg1"/>
              </a:solidFill>
            </a:endParaRPr>
          </a:p>
          <a:p>
            <a:pPr algn="ctr" eaLnBrk="1" hangingPunct="1">
              <a:defRPr/>
            </a:pPr>
            <a:endParaRPr lang="en-GB" sz="2000" u="sng" dirty="0">
              <a:solidFill>
                <a:schemeClr val="bg1"/>
              </a:solidFill>
            </a:endParaRPr>
          </a:p>
        </p:txBody>
      </p:sp>
      <p:sp>
        <p:nvSpPr>
          <p:cNvPr id="11" name="Vertical Scroll 10"/>
          <p:cNvSpPr/>
          <p:nvPr/>
        </p:nvSpPr>
        <p:spPr>
          <a:xfrm>
            <a:off x="152400" y="609600"/>
            <a:ext cx="3657600" cy="51816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GB" dirty="0">
                <a:solidFill>
                  <a:schemeClr val="bg1"/>
                </a:solidFill>
                <a:latin typeface="Berlin Sans FB" pitchFamily="34" charset="0"/>
              </a:rPr>
              <a:t>Those who repent shall find security and </a:t>
            </a:r>
            <a:r>
              <a:rPr lang="en-GB" u="sng" dirty="0">
                <a:solidFill>
                  <a:schemeClr val="bg1"/>
                </a:solidFill>
                <a:latin typeface="Berlin Sans FB" pitchFamily="34" charset="0"/>
              </a:rPr>
              <a:t>those who fear before the calamity overtakes them will be shown mercy</a:t>
            </a:r>
            <a:r>
              <a:rPr lang="en-GB" dirty="0">
                <a:solidFill>
                  <a:schemeClr val="bg1"/>
                </a:solidFill>
                <a:latin typeface="Berlin Sans FB" pitchFamily="34" charset="0"/>
              </a:rPr>
              <a:t>.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Do </a:t>
            </a:r>
            <a:r>
              <a:rPr lang="en-GB" dirty="0">
                <a:solidFill>
                  <a:schemeClr val="bg1"/>
                </a:solidFill>
                <a:latin typeface="Berlin Sans FB" pitchFamily="34" charset="0"/>
              </a:rPr>
              <a:t>you think that you will be safe from these earthquakes, or that you can save yourselves by your own designs?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No</a:t>
            </a:r>
            <a:r>
              <a:rPr lang="en-GB" dirty="0">
                <a:solidFill>
                  <a:schemeClr val="bg1"/>
                </a:solidFill>
                <a:latin typeface="Berlin Sans FB" pitchFamily="34" charset="0"/>
              </a:rPr>
              <a:t>, you cannot. All human designs will come to naught that </a:t>
            </a:r>
            <a:r>
              <a:rPr lang="en-GB" dirty="0" smtClean="0">
                <a:solidFill>
                  <a:schemeClr val="bg1"/>
                </a:solidFill>
                <a:latin typeface="Berlin Sans FB" pitchFamily="34" charset="0"/>
              </a:rPr>
              <a:t>day </a:t>
            </a:r>
            <a:endParaRPr lang="en-GB" dirty="0">
              <a:solidFill>
                <a:schemeClr val="bg1"/>
              </a:solidFill>
              <a:latin typeface="Berlin Sans FB" pitchFamily="34" charset="0"/>
              <a:cs typeface="Aharoni" pitchFamily="2" charset="-79"/>
            </a:endParaRPr>
          </a:p>
        </p:txBody>
      </p:sp>
      <p:pic>
        <p:nvPicPr>
          <p:cNvPr id="2050" name="Picture 2" descr="http://www.alislam.org/friday-sermon/friday-sermon-images/F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890" y="914400"/>
            <a:ext cx="4543425" cy="340995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454715" y="5879912"/>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191801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Scroll 8"/>
          <p:cNvSpPr/>
          <p:nvPr/>
        </p:nvSpPr>
        <p:spPr>
          <a:xfrm>
            <a:off x="0" y="304800"/>
            <a:ext cx="4648200" cy="6434554"/>
          </a:xfrm>
          <a:prstGeom prst="verticalScroll">
            <a:avLst/>
          </a:prstGeom>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GB" dirty="0">
                <a:solidFill>
                  <a:schemeClr val="tx1"/>
                </a:solidFill>
                <a:latin typeface="Berlin Sans FB" pitchFamily="34" charset="0"/>
              </a:rPr>
              <a:t>Do not imagine that only America has been shaken by the earthquake and that you are safe, for you may experience even greater calamities. </a:t>
            </a:r>
            <a:endParaRPr lang="en-GB" dirty="0" smtClean="0">
              <a:solidFill>
                <a:schemeClr val="tx1"/>
              </a:solidFill>
              <a:latin typeface="Berlin Sans FB" pitchFamily="34" charset="0"/>
            </a:endParaRP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u="sng" dirty="0" smtClean="0">
                <a:solidFill>
                  <a:schemeClr val="tx1"/>
                </a:solidFill>
                <a:latin typeface="Berlin Sans FB" pitchFamily="34" charset="0"/>
              </a:rPr>
              <a:t>O </a:t>
            </a:r>
            <a:r>
              <a:rPr lang="en-GB" u="sng" dirty="0">
                <a:solidFill>
                  <a:schemeClr val="tx1"/>
                </a:solidFill>
                <a:latin typeface="Berlin Sans FB" pitchFamily="34" charset="0"/>
              </a:rPr>
              <a:t>Europe! you are not secure, O Asia! You are not secure, O you who dwell in the Islands, no artificial god will come to your aid</a:t>
            </a:r>
            <a:r>
              <a:rPr lang="en-GB" u="sng" dirty="0" smtClean="0">
                <a:solidFill>
                  <a:schemeClr val="tx1"/>
                </a:solidFill>
                <a:latin typeface="Berlin Sans FB" pitchFamily="34" charset="0"/>
              </a:rPr>
              <a:t>.</a:t>
            </a:r>
          </a:p>
          <a:p>
            <a:pPr algn="ctr" fontAlgn="auto">
              <a:spcBef>
                <a:spcPts val="0"/>
              </a:spcBef>
              <a:spcAft>
                <a:spcPts val="0"/>
              </a:spcAft>
              <a:defRPr/>
            </a:pPr>
            <a:endParaRPr lang="en-GB" u="sng"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 </a:t>
            </a:r>
            <a:r>
              <a:rPr lang="en-GB" dirty="0">
                <a:solidFill>
                  <a:schemeClr val="tx1"/>
                </a:solidFill>
                <a:latin typeface="Berlin Sans FB" pitchFamily="34" charset="0"/>
              </a:rPr>
              <a:t>I see the cities falling and I see the habitations in ruin. The One and the Unique has long remained silent. Abominations were committed before His eyes and yet He remained silent. </a:t>
            </a:r>
            <a:endParaRPr lang="en-GB" dirty="0" smtClean="0">
              <a:solidFill>
                <a:schemeClr val="tx1"/>
              </a:solidFill>
              <a:latin typeface="Berlin Sans FB" pitchFamily="34" charset="0"/>
            </a:endParaRPr>
          </a:p>
          <a:p>
            <a:pPr algn="ctr" fontAlgn="auto">
              <a:spcBef>
                <a:spcPts val="0"/>
              </a:spcBef>
              <a:spcAft>
                <a:spcPts val="0"/>
              </a:spcAft>
              <a:defRPr/>
            </a:pPr>
            <a:endParaRPr lang="en-GB" dirty="0">
              <a:solidFill>
                <a:schemeClr val="tx1"/>
              </a:solidFill>
              <a:latin typeface="Berlin Sans FB" pitchFamily="34" charset="0"/>
            </a:endParaRPr>
          </a:p>
          <a:p>
            <a:pPr algn="ctr" fontAlgn="auto">
              <a:spcBef>
                <a:spcPts val="0"/>
              </a:spcBef>
              <a:spcAft>
                <a:spcPts val="0"/>
              </a:spcAft>
              <a:defRPr/>
            </a:pPr>
            <a:r>
              <a:rPr lang="en-GB" dirty="0" smtClean="0">
                <a:solidFill>
                  <a:schemeClr val="tx1"/>
                </a:solidFill>
                <a:latin typeface="Berlin Sans FB" pitchFamily="34" charset="0"/>
              </a:rPr>
              <a:t>But </a:t>
            </a:r>
            <a:r>
              <a:rPr lang="en-GB" dirty="0">
                <a:solidFill>
                  <a:schemeClr val="tx1"/>
                </a:solidFill>
                <a:latin typeface="Berlin Sans FB" pitchFamily="34" charset="0"/>
              </a:rPr>
              <a:t>now He shall reveal His countenance in a dreadful </a:t>
            </a:r>
            <a:r>
              <a:rPr lang="en-GB" dirty="0" smtClean="0">
                <a:solidFill>
                  <a:schemeClr val="tx1"/>
                </a:solidFill>
                <a:latin typeface="Berlin Sans FB" pitchFamily="34" charset="0"/>
              </a:rPr>
              <a:t>manner </a:t>
            </a:r>
            <a:endParaRPr lang="en-GB" dirty="0">
              <a:solidFill>
                <a:schemeClr val="tx1"/>
              </a:solidFill>
              <a:latin typeface="Berlin Sans FB" pitchFamily="34" charset="0"/>
              <a:cs typeface="Aharoni" pitchFamily="2" charset="-79"/>
            </a:endParaRPr>
          </a:p>
        </p:txBody>
      </p:sp>
      <p:pic>
        <p:nvPicPr>
          <p:cNvPr id="5" name="Picture 2" descr="http://nimg.sulekha.com/others/original700/japan-earthquake-2011-3-12-11-4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160" y="1524000"/>
            <a:ext cx="3913153" cy="2812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4648200"/>
            <a:ext cx="4572000" cy="646331"/>
          </a:xfrm>
          <a:prstGeom prst="rect">
            <a:avLst/>
          </a:prstGeom>
        </p:spPr>
        <p:txBody>
          <a:bodyPr>
            <a:spAutoFit/>
          </a:bodyPr>
          <a:lstStyle/>
          <a:p>
            <a:r>
              <a:rPr lang="en-GB" b="1" u="sng" dirty="0">
                <a:solidFill>
                  <a:schemeClr val="bg1"/>
                </a:solidFill>
              </a:rPr>
              <a:t>The warnings of natural disasters by the Promised Messiah (on whom be peace</a:t>
            </a:r>
            <a:endParaRPr lang="en-GB" dirty="0"/>
          </a:p>
        </p:txBody>
      </p:sp>
      <p:sp>
        <p:nvSpPr>
          <p:cNvPr id="6" name="Rounded Rectangle 5"/>
          <p:cNvSpPr/>
          <p:nvPr/>
        </p:nvSpPr>
        <p:spPr>
          <a:xfrm>
            <a:off x="4781436" y="594096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9536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Vertical Scroll 10"/>
          <p:cNvSpPr/>
          <p:nvPr/>
        </p:nvSpPr>
        <p:spPr>
          <a:xfrm>
            <a:off x="76200" y="379497"/>
            <a:ext cx="4419600" cy="6265277"/>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bg1"/>
                </a:solidFill>
                <a:latin typeface="Berlin Sans FB" pitchFamily="34" charset="0"/>
              </a:rPr>
              <a:t>He who has ears to hear, let him hear! The hour is not far. I tried to bring everyone under the security of God, but the decrees of destiny had to be fulfilled. Assuredly, I say that this country’s turn is also drawing near.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u="sng" dirty="0" smtClean="0">
                <a:solidFill>
                  <a:schemeClr val="bg1"/>
                </a:solidFill>
                <a:latin typeface="Berlin Sans FB" pitchFamily="34" charset="0"/>
              </a:rPr>
              <a:t>The </a:t>
            </a:r>
            <a:r>
              <a:rPr lang="en-GB" u="sng" dirty="0">
                <a:solidFill>
                  <a:schemeClr val="bg1"/>
                </a:solidFill>
                <a:latin typeface="Berlin Sans FB" pitchFamily="34" charset="0"/>
              </a:rPr>
              <a:t>days of Noah shall appear before your eyes</a:t>
            </a:r>
            <a:r>
              <a:rPr lang="en-GB" dirty="0">
                <a:solidFill>
                  <a:schemeClr val="bg1"/>
                </a:solidFill>
                <a:latin typeface="Berlin Sans FB" pitchFamily="34" charset="0"/>
              </a:rPr>
              <a:t>, and you will see with your own eyes what happened to the land of Lot. But God is slow to wrath, repent so that you are shown mercy. </a:t>
            </a:r>
            <a:endParaRPr lang="en-GB" dirty="0" smtClean="0">
              <a:solidFill>
                <a:schemeClr val="bg1"/>
              </a:solidFill>
              <a:latin typeface="Berlin Sans FB" pitchFamily="34" charset="0"/>
            </a:endParaRPr>
          </a:p>
          <a:p>
            <a:pPr algn="ctr"/>
            <a:endParaRPr lang="en-GB" dirty="0">
              <a:solidFill>
                <a:schemeClr val="bg1"/>
              </a:solidFill>
              <a:latin typeface="Berlin Sans FB" pitchFamily="34" charset="0"/>
            </a:endParaRPr>
          </a:p>
          <a:p>
            <a:pPr algn="ctr"/>
            <a:r>
              <a:rPr lang="en-GB" dirty="0" smtClean="0">
                <a:solidFill>
                  <a:schemeClr val="bg1"/>
                </a:solidFill>
                <a:latin typeface="Berlin Sans FB" pitchFamily="34" charset="0"/>
              </a:rPr>
              <a:t>He </a:t>
            </a:r>
            <a:r>
              <a:rPr lang="en-GB" dirty="0">
                <a:solidFill>
                  <a:schemeClr val="bg1"/>
                </a:solidFill>
                <a:latin typeface="Berlin Sans FB" pitchFamily="34" charset="0"/>
              </a:rPr>
              <a:t>who abandons God is a worm, not a man, and he</a:t>
            </a:r>
          </a:p>
          <a:p>
            <a:pPr algn="ctr"/>
            <a:r>
              <a:rPr lang="en-GB" dirty="0">
                <a:solidFill>
                  <a:schemeClr val="bg1"/>
                </a:solidFill>
                <a:latin typeface="Berlin Sans FB" pitchFamily="34" charset="0"/>
              </a:rPr>
              <a:t>who does not fear Him is dead, not </a:t>
            </a:r>
            <a:r>
              <a:rPr lang="en-GB" dirty="0" smtClean="0">
                <a:solidFill>
                  <a:schemeClr val="bg1"/>
                </a:solidFill>
                <a:latin typeface="Berlin Sans FB" pitchFamily="34" charset="0"/>
              </a:rPr>
              <a:t>alive’</a:t>
            </a:r>
            <a:endParaRPr lang="en-GB" dirty="0">
              <a:solidFill>
                <a:schemeClr val="bg1"/>
              </a:solidFill>
              <a:latin typeface="Berlin Sans FB" pitchFamily="34" charset="0"/>
              <a:cs typeface="Aharoni" pitchFamily="2" charset="-79"/>
            </a:endParaRPr>
          </a:p>
        </p:txBody>
      </p:sp>
      <p:sp>
        <p:nvSpPr>
          <p:cNvPr id="6" name="Rectangle 5"/>
          <p:cNvSpPr/>
          <p:nvPr/>
        </p:nvSpPr>
        <p:spPr>
          <a:xfrm>
            <a:off x="4343400" y="4648200"/>
            <a:ext cx="4572000" cy="646331"/>
          </a:xfrm>
          <a:prstGeom prst="rect">
            <a:avLst/>
          </a:prstGeom>
        </p:spPr>
        <p:txBody>
          <a:bodyPr>
            <a:spAutoFit/>
          </a:bodyPr>
          <a:lstStyle/>
          <a:p>
            <a:r>
              <a:rPr lang="en-GB" b="1" u="sng" dirty="0">
                <a:solidFill>
                  <a:schemeClr val="bg1"/>
                </a:solidFill>
              </a:rPr>
              <a:t>The warnings of natural disasters by the Promised Messiah (on whom be peace</a:t>
            </a:r>
            <a:endParaRPr lang="en-GB" dirty="0"/>
          </a:p>
        </p:txBody>
      </p:sp>
      <p:pic>
        <p:nvPicPr>
          <p:cNvPr id="3074" name="Picture 2" descr="http://www.thelancetstudent.com/wp-content/uploads/2010/08/Pakistan-floo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593" y="1613848"/>
            <a:ext cx="4402667" cy="24765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648326" y="5848067"/>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31598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1"/>
          <p:cNvSpPr>
            <a:spLocks noGrp="1"/>
          </p:cNvSpPr>
          <p:nvPr>
            <p:ph type="body" sz="quarter" idx="14"/>
          </p:nvPr>
        </p:nvSpPr>
        <p:spPr>
          <a:xfrm>
            <a:off x="762000" y="4645025"/>
            <a:ext cx="7954963" cy="566738"/>
          </a:xfrm>
        </p:spPr>
        <p:txBody>
          <a:bodyPr/>
          <a:lstStyle/>
          <a:p>
            <a:pPr eaLnBrk="1" hangingPunct="1"/>
            <a:r>
              <a:rPr lang="en-GB" sz="3200" b="1" u="sng" dirty="0" smtClean="0"/>
              <a:t>Warning</a:t>
            </a:r>
          </a:p>
        </p:txBody>
      </p:sp>
      <p:graphicFrame>
        <p:nvGraphicFramePr>
          <p:cNvPr id="2" name="Diagram 1"/>
          <p:cNvGraphicFramePr/>
          <p:nvPr>
            <p:extLst>
              <p:ext uri="{D42A27DB-BD31-4B8C-83A1-F6EECF244321}">
                <p14:modId xmlns:p14="http://schemas.microsoft.com/office/powerpoint/2010/main" val="2312217661"/>
              </p:ext>
            </p:extLst>
          </p:nvPr>
        </p:nvGraphicFramePr>
        <p:xfrm>
          <a:off x="152400" y="228600"/>
          <a:ext cx="6215742" cy="623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33400" y="5638800"/>
            <a:ext cx="83058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smtClean="0">
                <a:solidFill>
                  <a:schemeClr val="tx1"/>
                </a:solidFill>
              </a:rPr>
              <a:t>May </a:t>
            </a:r>
            <a:r>
              <a:rPr lang="en-GB" dirty="0">
                <a:solidFill>
                  <a:schemeClr val="tx1"/>
                </a:solidFill>
              </a:rPr>
              <a:t>God enable them to understand this and may He enable us to be true Muslims, may we take our message to others with sincere compassion and </a:t>
            </a:r>
            <a:r>
              <a:rPr lang="en-GB" dirty="0" smtClean="0">
                <a:solidFill>
                  <a:schemeClr val="tx1"/>
                </a:solidFill>
              </a:rPr>
              <a:t> prayers </a:t>
            </a:r>
            <a:endParaRPr lang="en-GB" dirty="0">
              <a:solidFill>
                <a:schemeClr val="tx1"/>
              </a:solidFill>
            </a:endParaRPr>
          </a:p>
        </p:txBody>
      </p:sp>
      <p:sp>
        <p:nvSpPr>
          <p:cNvPr id="3" name="Rectangular Callout 2"/>
          <p:cNvSpPr/>
          <p:nvPr/>
        </p:nvSpPr>
        <p:spPr>
          <a:xfrm>
            <a:off x="4267200" y="1122528"/>
            <a:ext cx="3897573" cy="1200329"/>
          </a:xfrm>
          <a:prstGeom prst="wedgeRectCallout">
            <a:avLst>
              <a:gd name="adj1" fmla="val 38694"/>
              <a:gd name="adj2" fmla="val 131857"/>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GB" dirty="0"/>
              <a:t>Recently, many Muslim countries are facing the crisis of conflict between the masses and the government. Muslim is killing Muslim</a:t>
            </a:r>
          </a:p>
        </p:txBody>
      </p:sp>
      <p:sp>
        <p:nvSpPr>
          <p:cNvPr id="4" name="Rectangle 3"/>
          <p:cNvSpPr/>
          <p:nvPr/>
        </p:nvSpPr>
        <p:spPr>
          <a:xfrm>
            <a:off x="5974875" y="3258529"/>
            <a:ext cx="2775614"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a:solidFill>
                  <a:schemeClr val="tx1"/>
                </a:solidFill>
              </a:rPr>
              <a:t>If only they understood that the one who was to be sent for the good of the </a:t>
            </a:r>
            <a:r>
              <a:rPr lang="en-GB" i="1" dirty="0" err="1">
                <a:solidFill>
                  <a:schemeClr val="tx1"/>
                </a:solidFill>
              </a:rPr>
              <a:t>Ummah</a:t>
            </a:r>
            <a:r>
              <a:rPr lang="en-GB" dirty="0">
                <a:solidFill>
                  <a:schemeClr val="tx1"/>
                </a:solidFill>
              </a:rPr>
              <a:t> has come</a:t>
            </a:r>
          </a:p>
        </p:txBody>
      </p:sp>
      <p:sp>
        <p:nvSpPr>
          <p:cNvPr id="8" name="Rounded Rectangle 7"/>
          <p:cNvSpPr/>
          <p:nvPr/>
        </p:nvSpPr>
        <p:spPr>
          <a:xfrm>
            <a:off x="5715000" y="6237996"/>
            <a:ext cx="34290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18441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E36DFC2-C550-4DF1-8B6B-EA8FF0167DD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BCED9928-14D9-4346-AA46-F94D7159BC2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5E6C0E8D-BFBF-48F0-8E3C-13F1BD60D3D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1DCB538A-278C-4E1A-B633-644B21EE1D5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B7A00A0B-28E2-4BB5-B213-AA63EC4951B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860E1BAD-4008-4176-BF83-D59BD1692F0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7"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GB" b="1" u="sng" dirty="0" smtClean="0"/>
              <a:t>Martyrs of Ahmadiyyat </a:t>
            </a:r>
            <a:endParaRPr lang="en-GB" b="1" u="sng" dirty="0"/>
          </a:p>
        </p:txBody>
      </p:sp>
      <p:sp>
        <p:nvSpPr>
          <p:cNvPr id="3" name="5-Point Star 2"/>
          <p:cNvSpPr/>
          <p:nvPr/>
        </p:nvSpPr>
        <p:spPr>
          <a:xfrm>
            <a:off x="0" y="1594123"/>
            <a:ext cx="3384376" cy="2808312"/>
          </a:xfrm>
          <a:prstGeom prst="star5">
            <a:avLst/>
          </a:prstGeom>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GB" b="1" dirty="0" err="1">
                <a:solidFill>
                  <a:schemeClr val="tx1"/>
                </a:solidFill>
              </a:rPr>
              <a:t>Rana</a:t>
            </a:r>
            <a:r>
              <a:rPr lang="en-GB" b="1" dirty="0">
                <a:solidFill>
                  <a:schemeClr val="tx1"/>
                </a:solidFill>
              </a:rPr>
              <a:t> </a:t>
            </a:r>
            <a:r>
              <a:rPr lang="en-GB" b="1" dirty="0" err="1">
                <a:solidFill>
                  <a:schemeClr val="tx1"/>
                </a:solidFill>
              </a:rPr>
              <a:t>Zafrullah</a:t>
            </a:r>
            <a:r>
              <a:rPr lang="en-GB" b="1" dirty="0">
                <a:solidFill>
                  <a:schemeClr val="tx1"/>
                </a:solidFill>
              </a:rPr>
              <a:t> sahib</a:t>
            </a:r>
            <a:endParaRPr lang="en-GB" b="1" u="sng" dirty="0">
              <a:solidFill>
                <a:schemeClr val="tx1"/>
              </a:solidFill>
            </a:endParaRPr>
          </a:p>
        </p:txBody>
      </p:sp>
      <p:graphicFrame>
        <p:nvGraphicFramePr>
          <p:cNvPr id="5" name="Diagram 4"/>
          <p:cNvGraphicFramePr/>
          <p:nvPr>
            <p:extLst>
              <p:ext uri="{D42A27DB-BD31-4B8C-83A1-F6EECF244321}">
                <p14:modId xmlns:p14="http://schemas.microsoft.com/office/powerpoint/2010/main" val="4276447333"/>
              </p:ext>
            </p:extLst>
          </p:nvPr>
        </p:nvGraphicFramePr>
        <p:xfrm>
          <a:off x="3491880" y="-17165"/>
          <a:ext cx="5472608" cy="5122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188640"/>
            <a:ext cx="2328863"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5410200"/>
            <a:ext cx="7391399"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tx1"/>
                </a:solidFill>
              </a:rPr>
              <a:t>May God be the Protector and Helper of the bereaved family. Hudhur said he would lead funeral Prayer in absentia of the </a:t>
            </a:r>
            <a:r>
              <a:rPr lang="en-GB" i="1" dirty="0" err="1">
                <a:solidFill>
                  <a:schemeClr val="tx1"/>
                </a:solidFill>
              </a:rPr>
              <a:t>shaheed</a:t>
            </a:r>
            <a:r>
              <a:rPr lang="en-GB" dirty="0">
                <a:solidFill>
                  <a:schemeClr val="tx1"/>
                </a:solidFill>
              </a:rPr>
              <a:t> (martyr) after Friday </a:t>
            </a:r>
            <a:r>
              <a:rPr lang="en-GB" dirty="0" smtClean="0">
                <a:solidFill>
                  <a:schemeClr val="tx1"/>
                </a:solidFill>
              </a:rPr>
              <a:t>Prayer </a:t>
            </a:r>
            <a:endParaRPr lang="en-GB" dirty="0">
              <a:solidFill>
                <a:schemeClr val="tx1"/>
              </a:solidFill>
            </a:endParaRPr>
          </a:p>
          <a:p>
            <a:pPr algn="ctr"/>
            <a:r>
              <a:rPr lang="en-GB" dirty="0">
                <a:solidFill>
                  <a:schemeClr val="tx1"/>
                </a:solidFill>
              </a:rPr>
              <a:t> </a:t>
            </a:r>
          </a:p>
        </p:txBody>
      </p:sp>
      <p:sp>
        <p:nvSpPr>
          <p:cNvPr id="7" name="Rounded Rectangle 6"/>
          <p:cNvSpPr/>
          <p:nvPr/>
        </p:nvSpPr>
        <p:spPr>
          <a:xfrm>
            <a:off x="5867400" y="6146506"/>
            <a:ext cx="30480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847478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09600" y="4645152"/>
            <a:ext cx="8107680" cy="566928"/>
          </a:xfrm>
        </p:spPr>
        <p:txBody>
          <a:bodyPr/>
          <a:lstStyle/>
          <a:p>
            <a:r>
              <a:rPr lang="en-GB" b="1" u="sng" dirty="0" smtClean="0"/>
              <a:t>Natural Disasters and </a:t>
            </a:r>
            <a:r>
              <a:rPr lang="en-GB" b="1" u="sng" dirty="0" err="1" smtClean="0"/>
              <a:t>belivers</a:t>
            </a:r>
            <a:endParaRPr lang="en-GB" b="1" u="sng" dirty="0"/>
          </a:p>
        </p:txBody>
      </p:sp>
      <p:sp>
        <p:nvSpPr>
          <p:cNvPr id="8" name="Rounded Rectangle 7"/>
          <p:cNvSpPr/>
          <p:nvPr/>
        </p:nvSpPr>
        <p:spPr>
          <a:xfrm>
            <a:off x="3312239" y="6181130"/>
            <a:ext cx="3505200" cy="676870"/>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graphicFrame>
        <p:nvGraphicFramePr>
          <p:cNvPr id="9" name="Content Placeholder 4"/>
          <p:cNvGraphicFramePr>
            <a:graphicFrameLocks/>
          </p:cNvGraphicFramePr>
          <p:nvPr>
            <p:extLst>
              <p:ext uri="{D42A27DB-BD31-4B8C-83A1-F6EECF244321}">
                <p14:modId xmlns:p14="http://schemas.microsoft.com/office/powerpoint/2010/main" val="2372534407"/>
              </p:ext>
            </p:extLst>
          </p:nvPr>
        </p:nvGraphicFramePr>
        <p:xfrm>
          <a:off x="381000" y="304800"/>
          <a:ext cx="8458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48018" y="4832172"/>
            <a:ext cx="2776182" cy="175432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spcBef>
                <a:spcPct val="30000"/>
              </a:spcBef>
              <a:defRPr/>
            </a:pPr>
            <a:r>
              <a:rPr lang="en-GB" dirty="0">
                <a:solidFill>
                  <a:schemeClr val="tx1"/>
                </a:solidFill>
              </a:rPr>
              <a:t>They turn to God with greater intensity in times when they face difficulties or observe climatic </a:t>
            </a:r>
            <a:r>
              <a:rPr lang="en-GB" dirty="0" smtClean="0">
                <a:solidFill>
                  <a:schemeClr val="tx1"/>
                </a:solidFill>
              </a:rPr>
              <a:t>changes </a:t>
            </a:r>
            <a:endParaRPr lang="en-GB" dirty="0">
              <a:solidFill>
                <a:schemeClr val="tx1"/>
              </a:solidFill>
            </a:endParaRPr>
          </a:p>
          <a:p>
            <a:pPr algn="ctr"/>
            <a:r>
              <a:rPr lang="en-GB" dirty="0">
                <a:solidFill>
                  <a:schemeClr val="tx1"/>
                </a:solidFill>
              </a:rPr>
              <a:t> </a:t>
            </a:r>
          </a:p>
        </p:txBody>
      </p:sp>
    </p:spTree>
    <p:extLst>
      <p:ext uri="{BB962C8B-B14F-4D97-AF65-F5344CB8AC3E}">
        <p14:creationId xmlns:p14="http://schemas.microsoft.com/office/powerpoint/2010/main" val="37837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67822E56-4BC3-4BA7-9CD8-2F0637589B1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C316615D-EA9A-4F73-B5E0-3EF2D226515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dgm id="{A8F28D3B-1F9E-44D8-8301-AEE69F4769C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6DC76179-D4FE-429D-85A5-9279ABD8BE2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dgm id="{48AB5800-B5B2-43E7-B4C1-BCE59FF0376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381000" y="641865"/>
            <a:ext cx="8458200" cy="6343935"/>
          </a:xfrm>
          <a:prstGeom prst="horizontalScroll">
            <a:avLst/>
          </a:prstGeom>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r>
              <a:rPr lang="en-US" dirty="0">
                <a:solidFill>
                  <a:schemeClr val="bg1"/>
                </a:solidFill>
                <a:latin typeface="Lucida Calligraphy" pitchFamily="66" charset="0"/>
              </a:rPr>
              <a:t> </a:t>
            </a:r>
            <a:r>
              <a:rPr lang="en-GB" dirty="0" smtClean="0">
                <a:solidFill>
                  <a:schemeClr val="bg1"/>
                </a:solidFill>
                <a:latin typeface="Lucida Calligraphy" pitchFamily="66" charset="0"/>
              </a:rPr>
              <a:t>Whenever </a:t>
            </a:r>
            <a:r>
              <a:rPr lang="en-GB" dirty="0">
                <a:solidFill>
                  <a:schemeClr val="bg1"/>
                </a:solidFill>
                <a:latin typeface="Lucida Calligraphy" pitchFamily="66" charset="0"/>
              </a:rPr>
              <a:t>there was a strong wind, the Holy Prophet (</a:t>
            </a:r>
            <a:r>
              <a:rPr lang="en-GB" dirty="0" smtClean="0">
                <a:solidFill>
                  <a:schemeClr val="bg1"/>
                </a:solidFill>
                <a:latin typeface="Lucida Calligraphy" pitchFamily="66" charset="0"/>
              </a:rPr>
              <a:t>pbuh) </a:t>
            </a:r>
            <a:r>
              <a:rPr lang="en-GB" dirty="0">
                <a:solidFill>
                  <a:schemeClr val="bg1"/>
                </a:solidFill>
                <a:latin typeface="Lucida Calligraphy" pitchFamily="66" charset="0"/>
              </a:rPr>
              <a:t>used to say</a:t>
            </a:r>
            <a:r>
              <a:rPr lang="en-GB" b="1" dirty="0">
                <a:solidFill>
                  <a:schemeClr val="bg1"/>
                </a:solidFill>
                <a:latin typeface="Lucida Calligraphy" pitchFamily="66" charset="0"/>
              </a:rPr>
              <a:t>: ‘O Allah! I ask You for what is good in it, and the good which it contains, and the good of that which it was sent for. I seek refuge with You from what is evil in it, what evil it contains, and the evil of that </a:t>
            </a:r>
            <a:r>
              <a:rPr lang="en-GB" b="1" dirty="0" smtClean="0">
                <a:solidFill>
                  <a:schemeClr val="bg1"/>
                </a:solidFill>
                <a:latin typeface="Lucida Calligraphy" pitchFamily="66" charset="0"/>
              </a:rPr>
              <a:t>which </a:t>
            </a:r>
            <a:r>
              <a:rPr lang="en-GB" b="1" dirty="0">
                <a:solidFill>
                  <a:schemeClr val="bg1"/>
                </a:solidFill>
                <a:latin typeface="Lucida Calligraphy" pitchFamily="66" charset="0"/>
              </a:rPr>
              <a:t>it was sent for; and when there was a thunder and lightning in the sky, his colour underwent a change, and he went out and in, backwards and forwards</a:t>
            </a:r>
            <a:r>
              <a:rPr lang="en-GB" dirty="0">
                <a:solidFill>
                  <a:schemeClr val="bg1"/>
                </a:solidFill>
                <a:latin typeface="Lucida Calligraphy" pitchFamily="66" charset="0"/>
              </a:rPr>
              <a:t>; </a:t>
            </a:r>
            <a:r>
              <a:rPr lang="en-GB" dirty="0" smtClean="0">
                <a:solidFill>
                  <a:schemeClr val="bg1"/>
                </a:solidFill>
                <a:latin typeface="Lucida Calligraphy" pitchFamily="66" charset="0"/>
              </a:rPr>
              <a:t> and </a:t>
            </a:r>
            <a:r>
              <a:rPr lang="en-GB" dirty="0">
                <a:solidFill>
                  <a:schemeClr val="bg1"/>
                </a:solidFill>
                <a:latin typeface="Lucida Calligraphy" pitchFamily="66" charset="0"/>
              </a:rPr>
              <a:t>when the rain came, he felt </a:t>
            </a:r>
            <a:r>
              <a:rPr lang="en-GB" dirty="0" smtClean="0">
                <a:solidFill>
                  <a:schemeClr val="bg1"/>
                </a:solidFill>
                <a:latin typeface="Lucida Calligraphy" pitchFamily="66" charset="0"/>
              </a:rPr>
              <a:t>relieved’. </a:t>
            </a:r>
          </a:p>
          <a:p>
            <a:pPr algn="ctr"/>
            <a:endParaRPr lang="en-GB" dirty="0">
              <a:solidFill>
                <a:schemeClr val="bg1"/>
              </a:solidFill>
              <a:latin typeface="Lucida Calligraphy" pitchFamily="66" charset="0"/>
            </a:endParaRPr>
          </a:p>
          <a:p>
            <a:pPr algn="ctr"/>
            <a:r>
              <a:rPr lang="en-GB" dirty="0" smtClean="0">
                <a:solidFill>
                  <a:schemeClr val="bg1"/>
                </a:solidFill>
                <a:latin typeface="Lucida Calligraphy" pitchFamily="66" charset="0"/>
              </a:rPr>
              <a:t>Hadhrat </a:t>
            </a:r>
            <a:r>
              <a:rPr lang="en-GB" dirty="0">
                <a:solidFill>
                  <a:schemeClr val="bg1"/>
                </a:solidFill>
                <a:latin typeface="Lucida Calligraphy" pitchFamily="66" charset="0"/>
              </a:rPr>
              <a:t>'</a:t>
            </a:r>
            <a:r>
              <a:rPr lang="en-GB" dirty="0" err="1">
                <a:solidFill>
                  <a:schemeClr val="bg1"/>
                </a:solidFill>
                <a:latin typeface="Lucida Calligraphy" pitchFamily="66" charset="0"/>
              </a:rPr>
              <a:t>A'ishah</a:t>
            </a:r>
            <a:r>
              <a:rPr lang="en-GB" dirty="0">
                <a:solidFill>
                  <a:schemeClr val="bg1"/>
                </a:solidFill>
                <a:latin typeface="Lucida Calligraphy" pitchFamily="66" charset="0"/>
              </a:rPr>
              <a:t> asked him about this and he answered: ‘It may be that these clouds are like those that had overcast the people of Ad. When they saw a cloud formation coming to their valley they said: ‘It is a cloud which would give us rain’. However, the cloud brought them a calamity.</a:t>
            </a:r>
          </a:p>
          <a:p>
            <a:pPr algn="ctr"/>
            <a:endParaRPr lang="en-GB" dirty="0">
              <a:solidFill>
                <a:schemeClr val="bg1"/>
              </a:solidFill>
              <a:latin typeface="Lucida Calligraphy" pitchFamily="66" charset="0"/>
            </a:endParaRPr>
          </a:p>
        </p:txBody>
      </p:sp>
      <p:sp>
        <p:nvSpPr>
          <p:cNvPr id="12" name="Round Diagonal Corner Rectangle 11"/>
          <p:cNvSpPr/>
          <p:nvPr/>
        </p:nvSpPr>
        <p:spPr>
          <a:xfrm>
            <a:off x="910988" y="438286"/>
            <a:ext cx="5181600" cy="783193"/>
          </a:xfrm>
          <a:prstGeom prst="round2Diag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000" dirty="0">
                <a:solidFill>
                  <a:schemeClr val="tx1"/>
                </a:solidFill>
              </a:rPr>
              <a:t>The blessed model of the Holy Prophet </a:t>
            </a:r>
            <a:r>
              <a:rPr lang="en-GB" sz="2000" dirty="0" smtClean="0">
                <a:solidFill>
                  <a:schemeClr val="tx1"/>
                </a:solidFill>
              </a:rPr>
              <a:t>(pbuh) during Climatic disasters</a:t>
            </a:r>
            <a:endParaRPr lang="en-GB" sz="2000" b="1" dirty="0">
              <a:solidFill>
                <a:schemeClr val="tx1"/>
              </a:solidFill>
            </a:endParaRPr>
          </a:p>
        </p:txBody>
      </p:sp>
      <p:sp>
        <p:nvSpPr>
          <p:cNvPr id="6" name="Rounded Rectangle 5"/>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pic>
        <p:nvPicPr>
          <p:cNvPr id="7" name="Picture 2" descr="C:\Users\Homepac I\Downloads\dreamstimefree_9893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7415" y="0"/>
            <a:ext cx="2153737" cy="14478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3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458200" cy="914400"/>
          </a:xfrm>
        </p:spPr>
        <p:txBody>
          <a:bodyPr/>
          <a:lstStyle/>
          <a:p>
            <a:pPr algn="ctr" eaLnBrk="1" hangingPunct="1">
              <a:defRPr/>
            </a:pPr>
            <a:r>
              <a:rPr lang="en-GB" sz="3200" b="1" u="sng" dirty="0">
                <a:solidFill>
                  <a:schemeClr val="tx1"/>
                </a:solidFill>
              </a:rPr>
              <a:t>The blessed model of the Holy Prophet (pbuh) during </a:t>
            </a:r>
            <a:r>
              <a:rPr lang="en-GB" sz="3200" b="1" u="sng" dirty="0" smtClean="0">
                <a:solidFill>
                  <a:schemeClr val="tx1"/>
                </a:solidFill>
              </a:rPr>
              <a:t>climatic </a:t>
            </a:r>
            <a:r>
              <a:rPr lang="en-GB" sz="3200" b="1" u="sng" dirty="0">
                <a:solidFill>
                  <a:schemeClr val="tx1"/>
                </a:solidFill>
              </a:rPr>
              <a:t>disasters</a:t>
            </a:r>
            <a:br>
              <a:rPr lang="en-GB" sz="3200" b="1" u="sng" dirty="0">
                <a:solidFill>
                  <a:schemeClr val="tx1"/>
                </a:solidFill>
              </a:rPr>
            </a:br>
            <a:endParaRPr lang="en-GB" sz="3200" b="1" u="sng" dirty="0">
              <a:solidFill>
                <a:schemeClr val="accent2">
                  <a:lumMod val="50000"/>
                </a:schemeClr>
              </a:solidFill>
              <a:effectLst>
                <a:outerShdw blurRad="38100" dist="38100" dir="2700000" algn="tl">
                  <a:srgbClr val="000000">
                    <a:alpha val="43137"/>
                  </a:srgbClr>
                </a:outerShdw>
              </a:effectLst>
            </a:endParaRPr>
          </a:p>
        </p:txBody>
      </p:sp>
      <p:sp>
        <p:nvSpPr>
          <p:cNvPr id="10" name="Horizontal Scroll 9"/>
          <p:cNvSpPr/>
          <p:nvPr/>
        </p:nvSpPr>
        <p:spPr>
          <a:xfrm>
            <a:off x="241110" y="1526584"/>
            <a:ext cx="4419600" cy="1888713"/>
          </a:xfrm>
          <a:prstGeom prst="horizont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smtClean="0">
                <a:solidFill>
                  <a:schemeClr val="bg1"/>
                </a:solidFill>
              </a:rPr>
              <a:t>The Holy Prophet ( pbuh) knew </a:t>
            </a:r>
            <a:r>
              <a:rPr lang="en-GB" dirty="0">
                <a:solidFill>
                  <a:schemeClr val="bg1"/>
                </a:solidFill>
              </a:rPr>
              <a:t>that wind and storms blew to his advantage, as it happened in battles of </a:t>
            </a:r>
            <a:r>
              <a:rPr lang="en-GB" dirty="0" err="1">
                <a:solidFill>
                  <a:schemeClr val="bg1"/>
                </a:solidFill>
              </a:rPr>
              <a:t>Badr</a:t>
            </a:r>
            <a:r>
              <a:rPr lang="en-GB" dirty="0">
                <a:solidFill>
                  <a:schemeClr val="bg1"/>
                </a:solidFill>
              </a:rPr>
              <a:t> and </a:t>
            </a:r>
            <a:r>
              <a:rPr lang="en-GB" dirty="0" smtClean="0">
                <a:solidFill>
                  <a:schemeClr val="bg1"/>
                </a:solidFill>
              </a:rPr>
              <a:t>Ditch</a:t>
            </a:r>
            <a:r>
              <a:rPr lang="en-GB" dirty="0" smtClean="0">
                <a:solidFill>
                  <a:schemeClr val="tx1"/>
                </a:solidFill>
              </a:rPr>
              <a:t>.</a:t>
            </a:r>
            <a:endParaRPr lang="en-GB" dirty="0">
              <a:solidFill>
                <a:schemeClr val="bg1"/>
              </a:solidFill>
              <a:latin typeface="Lucida Calligraphy" pitchFamily="66" charset="0"/>
            </a:endParaRPr>
          </a:p>
        </p:txBody>
      </p:sp>
      <p:sp>
        <p:nvSpPr>
          <p:cNvPr id="11" name="Horizontal Scroll 10"/>
          <p:cNvSpPr/>
          <p:nvPr/>
        </p:nvSpPr>
        <p:spPr>
          <a:xfrm>
            <a:off x="241110" y="3124200"/>
            <a:ext cx="5282821" cy="3086668"/>
          </a:xfrm>
          <a:prstGeom prst="horizontalScroll">
            <a:avLst/>
          </a:prstGeom>
          <a:solidFill>
            <a:schemeClr val="accent4"/>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r>
              <a:rPr lang="en-GB" dirty="0">
                <a:solidFill>
                  <a:schemeClr val="tx1"/>
                </a:solidFill>
              </a:rPr>
              <a:t>Yet, he would feel </a:t>
            </a:r>
            <a:r>
              <a:rPr lang="en-GB" dirty="0" smtClean="0">
                <a:solidFill>
                  <a:schemeClr val="tx1"/>
                </a:solidFill>
              </a:rPr>
              <a:t>concerned. </a:t>
            </a:r>
            <a:r>
              <a:rPr lang="en-GB" dirty="0">
                <a:solidFill>
                  <a:schemeClr val="tx1"/>
                </a:solidFill>
              </a:rPr>
              <a:t>His anxiety was borne out of his immense compassion, as he was ‘Mercy for all the worlds’. </a:t>
            </a:r>
            <a:r>
              <a:rPr lang="en-GB" dirty="0" smtClean="0">
                <a:solidFill>
                  <a:schemeClr val="tx1"/>
                </a:solidFill>
              </a:rPr>
              <a:t>He feared </a:t>
            </a:r>
            <a:r>
              <a:rPr lang="en-GB" dirty="0">
                <a:solidFill>
                  <a:schemeClr val="tx1"/>
                </a:solidFill>
              </a:rPr>
              <a:t>that the arrogance of people and their misconception of His power may destroy the whole </a:t>
            </a:r>
            <a:r>
              <a:rPr lang="en-GB" dirty="0" smtClean="0">
                <a:solidFill>
                  <a:schemeClr val="tx1"/>
                </a:solidFill>
              </a:rPr>
              <a:t>nation </a:t>
            </a:r>
            <a:endParaRPr lang="en-GB" dirty="0">
              <a:solidFill>
                <a:schemeClr val="tx1"/>
              </a:solidFill>
              <a:latin typeface="Lucida Calligraphy" pitchFamily="66" charset="0"/>
            </a:endParaRPr>
          </a:p>
        </p:txBody>
      </p:sp>
      <p:sp>
        <p:nvSpPr>
          <p:cNvPr id="8" name="Rounded Rectangle 7"/>
          <p:cNvSpPr/>
          <p:nvPr/>
        </p:nvSpPr>
        <p:spPr>
          <a:xfrm>
            <a:off x="2743200" y="6019800"/>
            <a:ext cx="27432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12" name="Double Wave 11"/>
          <p:cNvSpPr/>
          <p:nvPr/>
        </p:nvSpPr>
        <p:spPr>
          <a:xfrm>
            <a:off x="5668824" y="3688616"/>
            <a:ext cx="3066766" cy="2331184"/>
          </a:xfrm>
          <a:prstGeom prst="doubleWave">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spcBef>
                <a:spcPct val="30000"/>
              </a:spcBef>
              <a:defRPr/>
            </a:pPr>
            <a:r>
              <a:rPr lang="en-GB" dirty="0" smtClean="0">
                <a:solidFill>
                  <a:schemeClr val="tx1"/>
                </a:solidFill>
              </a:rPr>
              <a:t>The </a:t>
            </a:r>
            <a:r>
              <a:rPr lang="en-GB" dirty="0">
                <a:solidFill>
                  <a:schemeClr val="tx1"/>
                </a:solidFill>
              </a:rPr>
              <a:t>Holy Prophet’s </a:t>
            </a:r>
            <a:r>
              <a:rPr lang="en-GB" dirty="0" smtClean="0">
                <a:solidFill>
                  <a:schemeClr val="tx1"/>
                </a:solidFill>
              </a:rPr>
              <a:t>(pbuh) was anxious that stormy </a:t>
            </a:r>
            <a:r>
              <a:rPr lang="en-GB" dirty="0">
                <a:solidFill>
                  <a:schemeClr val="tx1"/>
                </a:solidFill>
              </a:rPr>
              <a:t>clouds and winds </a:t>
            </a:r>
            <a:r>
              <a:rPr lang="en-GB" dirty="0" smtClean="0">
                <a:solidFill>
                  <a:schemeClr val="tx1"/>
                </a:solidFill>
              </a:rPr>
              <a:t>could bring calamity because of  </a:t>
            </a:r>
            <a:r>
              <a:rPr lang="en-GB" dirty="0">
                <a:solidFill>
                  <a:schemeClr val="tx1"/>
                </a:solidFill>
              </a:rPr>
              <a:t>bad deeds of </a:t>
            </a:r>
            <a:r>
              <a:rPr lang="en-GB" dirty="0" smtClean="0">
                <a:solidFill>
                  <a:schemeClr val="tx1"/>
                </a:solidFill>
              </a:rPr>
              <a:t>those who call themselves believers</a:t>
            </a:r>
            <a:endParaRPr lang="en-GB" b="1" dirty="0">
              <a:solidFill>
                <a:schemeClr val="tx1"/>
              </a:solidFill>
            </a:endParaRPr>
          </a:p>
        </p:txBody>
      </p:sp>
      <p:sp>
        <p:nvSpPr>
          <p:cNvPr id="14" name="Rectangle 13"/>
          <p:cNvSpPr/>
          <p:nvPr/>
        </p:nvSpPr>
        <p:spPr>
          <a:xfrm>
            <a:off x="5029200" y="1752600"/>
            <a:ext cx="3688193"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dirty="0" smtClean="0">
                <a:solidFill>
                  <a:schemeClr val="tx1"/>
                </a:solidFill>
              </a:rPr>
              <a:t>Hudhur (aba) </a:t>
            </a:r>
            <a:r>
              <a:rPr lang="en-GB" dirty="0">
                <a:solidFill>
                  <a:schemeClr val="tx1"/>
                </a:solidFill>
              </a:rPr>
              <a:t>explained that here believers are enjoined that once they repent, they should follow the Prophet’s blessed </a:t>
            </a:r>
            <a:r>
              <a:rPr lang="en-GB" dirty="0" smtClean="0">
                <a:solidFill>
                  <a:schemeClr val="tx1"/>
                </a:solidFill>
              </a:rPr>
              <a:t>model</a:t>
            </a:r>
            <a:endParaRPr lang="en-GB" dirty="0">
              <a:solidFill>
                <a:schemeClr val="tx1"/>
              </a:solidFill>
            </a:endParaRPr>
          </a:p>
        </p:txBody>
      </p:sp>
    </p:spTree>
    <p:extLst>
      <p:ext uri="{BB962C8B-B14F-4D97-AF65-F5344CB8AC3E}">
        <p14:creationId xmlns:p14="http://schemas.microsoft.com/office/powerpoint/2010/main" val="91991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389188" y="4645025"/>
            <a:ext cx="6327775" cy="566738"/>
          </a:xfrm>
        </p:spPr>
        <p:txBody>
          <a:bodyPr/>
          <a:lstStyle/>
          <a:p>
            <a:pPr eaLnBrk="1" hangingPunct="1">
              <a:defRPr/>
            </a:pPr>
            <a:r>
              <a:rPr lang="en-GB" b="1" u="sng" dirty="0" smtClean="0">
                <a:effectLst>
                  <a:outerShdw blurRad="38100" dist="38100" dir="2700000" algn="tl">
                    <a:srgbClr val="000000">
                      <a:alpha val="43137"/>
                    </a:srgbClr>
                  </a:outerShdw>
                </a:effectLst>
              </a:rPr>
              <a:t>True Believers</a:t>
            </a:r>
            <a:endParaRPr lang="en-GB" b="1" u="sng" dirty="0">
              <a:effectLst>
                <a:outerShdw blurRad="38100" dist="38100" dir="2700000" algn="tl">
                  <a:srgbClr val="000000">
                    <a:alpha val="43137"/>
                  </a:srgbClr>
                </a:outerShdw>
              </a:effectLst>
            </a:endParaRPr>
          </a:p>
        </p:txBody>
      </p:sp>
      <p:sp>
        <p:nvSpPr>
          <p:cNvPr id="6" name="Rectangle 5"/>
          <p:cNvSpPr/>
          <p:nvPr/>
        </p:nvSpPr>
        <p:spPr>
          <a:xfrm>
            <a:off x="457200" y="3733800"/>
            <a:ext cx="8077200" cy="646331"/>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GB" dirty="0" smtClean="0">
                <a:solidFill>
                  <a:schemeClr val="tx1"/>
                </a:solidFill>
              </a:rPr>
              <a:t>The natural </a:t>
            </a:r>
            <a:r>
              <a:rPr lang="en-GB" dirty="0">
                <a:solidFill>
                  <a:schemeClr val="tx1"/>
                </a:solidFill>
              </a:rPr>
              <a:t>disasters </a:t>
            </a:r>
            <a:r>
              <a:rPr lang="en-GB" dirty="0" smtClean="0">
                <a:solidFill>
                  <a:schemeClr val="tx1"/>
                </a:solidFill>
              </a:rPr>
              <a:t>are attributed to </a:t>
            </a:r>
            <a:r>
              <a:rPr lang="en-GB" dirty="0">
                <a:solidFill>
                  <a:schemeClr val="tx1"/>
                </a:solidFill>
              </a:rPr>
              <a:t>simply climatic changes and laws of nature. It is correct that natural disasters occur due to the laws of nature </a:t>
            </a:r>
            <a:endParaRPr lang="en-GB" dirty="0"/>
          </a:p>
        </p:txBody>
      </p:sp>
      <p:graphicFrame>
        <p:nvGraphicFramePr>
          <p:cNvPr id="5" name="Diagram 4"/>
          <p:cNvGraphicFramePr/>
          <p:nvPr>
            <p:extLst>
              <p:ext uri="{D42A27DB-BD31-4B8C-83A1-F6EECF244321}">
                <p14:modId xmlns:p14="http://schemas.microsoft.com/office/powerpoint/2010/main" val="1914488331"/>
              </p:ext>
            </p:extLst>
          </p:nvPr>
        </p:nvGraphicFramePr>
        <p:xfrm>
          <a:off x="914400" y="1066800"/>
          <a:ext cx="7467600" cy="2229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p:cNvSpPr/>
          <p:nvPr/>
        </p:nvSpPr>
        <p:spPr>
          <a:xfrm>
            <a:off x="769961" y="4648200"/>
            <a:ext cx="2895600" cy="5720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8" name="Rectangle 7"/>
          <p:cNvSpPr/>
          <p:nvPr/>
        </p:nvSpPr>
        <p:spPr>
          <a:xfrm>
            <a:off x="609600" y="5486400"/>
            <a:ext cx="8077200" cy="707886"/>
          </a:xfrm>
          <a:prstGeom prst="rect">
            <a:avLst/>
          </a:prstGeom>
          <a:solidFill>
            <a:srgbClr val="043A0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fontAlgn="auto">
              <a:spcBef>
                <a:spcPts val="0"/>
              </a:spcBef>
              <a:spcAft>
                <a:spcPts val="0"/>
              </a:spcAft>
              <a:defRPr/>
            </a:pPr>
            <a:r>
              <a:rPr lang="en-GB" sz="2000" dirty="0">
                <a:solidFill>
                  <a:schemeClr val="bg1"/>
                </a:solidFill>
              </a:rPr>
              <a:t>However, it is also noteworthy that the one </a:t>
            </a:r>
            <a:r>
              <a:rPr lang="en-GB" sz="2000" dirty="0" smtClean="0">
                <a:solidFill>
                  <a:schemeClr val="bg1"/>
                </a:solidFill>
              </a:rPr>
              <a:t>commissioned  by </a:t>
            </a:r>
            <a:r>
              <a:rPr lang="en-GB" sz="2000" dirty="0">
                <a:solidFill>
                  <a:schemeClr val="bg1"/>
                </a:solidFill>
              </a:rPr>
              <a:t>God in the current age foretold earthquakes</a:t>
            </a:r>
            <a:r>
              <a:rPr lang="en-GB" sz="2000"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88BD9B4-4102-4D41-B4AF-0861205709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5808A5F-198A-40E6-BCFF-D3747FD2C4E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3C361926-AE05-4F93-814C-925C33F6566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50E959C4-0EDD-4889-923E-D3B7E09D260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9BBAEC3E-8B43-4D88-8E10-195BC5B725D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Sub>
          <a:bldDgm bld="one"/>
        </p:bldSub>
      </p:bldGraphic>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457200"/>
            <a:ext cx="8686800" cy="914400"/>
          </a:xfrm>
        </p:spPr>
        <p:txBody>
          <a:bodyPr/>
          <a:lstStyle/>
          <a:p>
            <a:pPr lvl="0" algn="ctr"/>
            <a:r>
              <a:rPr lang="en-GB" sz="2400" dirty="0"/>
              <a:t/>
            </a:r>
            <a:br>
              <a:rPr lang="en-GB" sz="2400" dirty="0"/>
            </a:br>
            <a:endParaRPr lang="en-GB" sz="2400" dirty="0"/>
          </a:p>
        </p:txBody>
      </p:sp>
      <p:sp>
        <p:nvSpPr>
          <p:cNvPr id="3" name="Flowchart: Decision 2"/>
          <p:cNvSpPr/>
          <p:nvPr/>
        </p:nvSpPr>
        <p:spPr>
          <a:xfrm>
            <a:off x="3801113" y="2357545"/>
            <a:ext cx="3232245" cy="2384405"/>
          </a:xfrm>
          <a:prstGeom prst="flowChartDecision">
            <a:avLst/>
          </a:prstGeom>
        </p:spPr>
        <p:style>
          <a:lnRef idx="0">
            <a:schemeClr val="dk1"/>
          </a:lnRef>
          <a:fillRef idx="3">
            <a:schemeClr val="dk1"/>
          </a:fillRef>
          <a:effectRef idx="3">
            <a:schemeClr val="dk1"/>
          </a:effectRef>
          <a:fontRef idx="minor">
            <a:schemeClr val="lt1"/>
          </a:fontRef>
        </p:style>
        <p:txBody>
          <a:bodyPr wrap="square">
            <a:spAutoFit/>
          </a:bodyPr>
          <a:lstStyle/>
          <a:p>
            <a:pPr algn="ctr" eaLnBrk="0" hangingPunct="0">
              <a:spcBef>
                <a:spcPct val="30000"/>
              </a:spcBef>
              <a:defRPr/>
            </a:pPr>
            <a:r>
              <a:rPr lang="en-GB" dirty="0" smtClean="0">
                <a:solidFill>
                  <a:schemeClr val="bg1"/>
                </a:solidFill>
              </a:rPr>
              <a:t>Earthquakes </a:t>
            </a:r>
            <a:r>
              <a:rPr lang="en-GB" dirty="0">
                <a:solidFill>
                  <a:schemeClr val="bg1"/>
                </a:solidFill>
              </a:rPr>
              <a:t>are not common in </a:t>
            </a:r>
            <a:r>
              <a:rPr lang="en-GB" dirty="0" smtClean="0">
                <a:solidFill>
                  <a:schemeClr val="bg1"/>
                </a:solidFill>
              </a:rPr>
              <a:t>Ghana </a:t>
            </a:r>
            <a:endParaRPr lang="en-GB" b="1" dirty="0">
              <a:solidFill>
                <a:schemeClr val="bg1"/>
              </a:solidFill>
            </a:endParaRPr>
          </a:p>
        </p:txBody>
      </p:sp>
      <p:sp>
        <p:nvSpPr>
          <p:cNvPr id="8" name="Folded Corner 7"/>
          <p:cNvSpPr/>
          <p:nvPr/>
        </p:nvSpPr>
        <p:spPr>
          <a:xfrm>
            <a:off x="381000" y="304800"/>
            <a:ext cx="4571999" cy="2093655"/>
          </a:xfrm>
          <a:prstGeom prst="foldedCorner">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a:solidFill>
                  <a:schemeClr val="tx1"/>
                </a:solidFill>
              </a:rPr>
              <a:t>Many years ago</a:t>
            </a:r>
            <a:r>
              <a:rPr lang="en-GB" dirty="0" smtClean="0">
                <a:solidFill>
                  <a:schemeClr val="tx1"/>
                </a:solidFill>
              </a:rPr>
              <a:t>, </a:t>
            </a:r>
            <a:r>
              <a:rPr lang="en-GB" dirty="0">
                <a:solidFill>
                  <a:schemeClr val="tx1"/>
                </a:solidFill>
              </a:rPr>
              <a:t>one of our missionaries in Ghana </a:t>
            </a:r>
            <a:r>
              <a:rPr lang="en-GB" dirty="0" err="1">
                <a:solidFill>
                  <a:schemeClr val="tx1"/>
                </a:solidFill>
              </a:rPr>
              <a:t>Mubasher</a:t>
            </a:r>
            <a:r>
              <a:rPr lang="en-GB" dirty="0">
                <a:solidFill>
                  <a:schemeClr val="tx1"/>
                </a:solidFill>
              </a:rPr>
              <a:t> sahib, was </a:t>
            </a:r>
            <a:r>
              <a:rPr lang="en-GB" dirty="0" smtClean="0">
                <a:solidFill>
                  <a:schemeClr val="tx1"/>
                </a:solidFill>
              </a:rPr>
              <a:t>challenged by  </a:t>
            </a:r>
            <a:r>
              <a:rPr lang="en-GB" dirty="0">
                <a:solidFill>
                  <a:schemeClr val="tx1"/>
                </a:solidFill>
              </a:rPr>
              <a:t>the local </a:t>
            </a:r>
            <a:r>
              <a:rPr lang="en-GB" dirty="0" err="1">
                <a:solidFill>
                  <a:schemeClr val="tx1"/>
                </a:solidFill>
              </a:rPr>
              <a:t>ulema</a:t>
            </a:r>
            <a:r>
              <a:rPr lang="en-GB" dirty="0">
                <a:solidFill>
                  <a:schemeClr val="tx1"/>
                </a:solidFill>
              </a:rPr>
              <a:t> (religious leaders/scholars) that earthquakes were one sign of the coming of the </a:t>
            </a:r>
            <a:r>
              <a:rPr lang="en-GB" dirty="0" smtClean="0">
                <a:solidFill>
                  <a:schemeClr val="tx1"/>
                </a:solidFill>
              </a:rPr>
              <a:t>Mahdi. They demanded a </a:t>
            </a:r>
            <a:r>
              <a:rPr lang="en-GB" dirty="0">
                <a:solidFill>
                  <a:schemeClr val="tx1"/>
                </a:solidFill>
              </a:rPr>
              <a:t>sign of earthquake in their country</a:t>
            </a:r>
            <a:r>
              <a:rPr lang="en-GB" dirty="0" smtClean="0">
                <a:solidFill>
                  <a:schemeClr val="tx1"/>
                </a:solidFill>
              </a:rPr>
              <a:t>.</a:t>
            </a:r>
            <a:endParaRPr lang="en-GB" dirty="0">
              <a:solidFill>
                <a:schemeClr val="tx1"/>
              </a:solidFill>
            </a:endParaRPr>
          </a:p>
        </p:txBody>
      </p:sp>
      <p:sp>
        <p:nvSpPr>
          <p:cNvPr id="9" name="Folded Corner 8"/>
          <p:cNvSpPr/>
          <p:nvPr/>
        </p:nvSpPr>
        <p:spPr>
          <a:xfrm>
            <a:off x="6553200" y="3607057"/>
            <a:ext cx="2362200" cy="921365"/>
          </a:xfrm>
          <a:prstGeom prst="foldedCorner">
            <a:avLst>
              <a:gd name="adj" fmla="val 30355"/>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dirty="0">
                <a:solidFill>
                  <a:schemeClr val="tx1"/>
                </a:solidFill>
              </a:rPr>
              <a:t>T</a:t>
            </a:r>
            <a:r>
              <a:rPr lang="en-GB" dirty="0" smtClean="0">
                <a:solidFill>
                  <a:schemeClr val="tx1"/>
                </a:solidFill>
              </a:rPr>
              <a:t>his </a:t>
            </a:r>
            <a:r>
              <a:rPr lang="en-GB" dirty="0">
                <a:solidFill>
                  <a:schemeClr val="tx1"/>
                </a:solidFill>
              </a:rPr>
              <a:t>sign became most </a:t>
            </a:r>
            <a:r>
              <a:rPr lang="en-GB" dirty="0" smtClean="0">
                <a:solidFill>
                  <a:schemeClr val="tx1"/>
                </a:solidFill>
              </a:rPr>
              <a:t>renowned</a:t>
            </a:r>
            <a:endParaRPr lang="en-GB" dirty="0">
              <a:solidFill>
                <a:schemeClr val="tx1"/>
              </a:solidFill>
            </a:endParaRPr>
          </a:p>
        </p:txBody>
      </p:sp>
      <p:sp>
        <p:nvSpPr>
          <p:cNvPr id="7" name="Rounded Rectangular Callout 6"/>
          <p:cNvSpPr/>
          <p:nvPr/>
        </p:nvSpPr>
        <p:spPr>
          <a:xfrm rot="640959">
            <a:off x="5209371" y="533606"/>
            <a:ext cx="3744110" cy="1929922"/>
          </a:xfrm>
          <a:prstGeom prst="wedgeRoundRectCallout">
            <a:avLst>
              <a:gd name="adj1" fmla="val 391"/>
              <a:gd name="adj2" fmla="val 117793"/>
              <a:gd name="adj3"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eaLnBrk="0" hangingPunct="0">
              <a:spcBef>
                <a:spcPct val="30000"/>
              </a:spcBef>
              <a:defRPr/>
            </a:pPr>
            <a:r>
              <a:rPr lang="en-GB" dirty="0">
                <a:solidFill>
                  <a:schemeClr val="tx1"/>
                </a:solidFill>
              </a:rPr>
              <a:t>The missionary sahib prayed and it so happened that an earthquake occurred in Ghana. This created a lot of restlessness </a:t>
            </a:r>
            <a:r>
              <a:rPr lang="en-GB" dirty="0" smtClean="0">
                <a:solidFill>
                  <a:schemeClr val="tx1"/>
                </a:solidFill>
              </a:rPr>
              <a:t>and </a:t>
            </a:r>
            <a:r>
              <a:rPr lang="en-GB" dirty="0">
                <a:solidFill>
                  <a:schemeClr val="tx1"/>
                </a:solidFill>
              </a:rPr>
              <a:t>many came into the fold of Ahmadiyya </a:t>
            </a:r>
            <a:r>
              <a:rPr lang="en-GB" dirty="0" smtClean="0">
                <a:solidFill>
                  <a:schemeClr val="tx1"/>
                </a:solidFill>
              </a:rPr>
              <a:t>Islam</a:t>
            </a:r>
            <a:endParaRPr lang="en-GB" dirty="0">
              <a:solidFill>
                <a:schemeClr val="tx1"/>
              </a:solidFill>
            </a:endParaRPr>
          </a:p>
        </p:txBody>
      </p:sp>
      <p:sp>
        <p:nvSpPr>
          <p:cNvPr id="12" name="Rounded Rectangle 11"/>
          <p:cNvSpPr/>
          <p:nvPr/>
        </p:nvSpPr>
        <p:spPr>
          <a:xfrm>
            <a:off x="3835232" y="5562600"/>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4" name="Rectangle 3"/>
          <p:cNvSpPr/>
          <p:nvPr/>
        </p:nvSpPr>
        <p:spPr>
          <a:xfrm>
            <a:off x="3276601" y="4648201"/>
            <a:ext cx="5857590" cy="457199"/>
          </a:xfrm>
          <a:prstGeom prst="rect">
            <a:avLst/>
          </a:prstGeom>
          <a:solidFill>
            <a:srgbClr val="043A0D"/>
          </a:solidFill>
          <a:ln>
            <a:solidFill>
              <a:srgbClr val="043A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t>Sign of Earthquake in Ghana</a:t>
            </a:r>
            <a:endParaRPr lang="en-GB" sz="2400" b="1" u="sng" dirty="0"/>
          </a:p>
        </p:txBody>
      </p:sp>
      <p:pic>
        <p:nvPicPr>
          <p:cNvPr id="4098" name="Picture 2" descr="http://1.bp.blogspot.com/_1DHkPuaePlU/Sg-BjIjjniI/AAAAAAAAA2A/sh3ur0oHdfs/s320/map-ghana-africa-im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75" y="2521660"/>
            <a:ext cx="2583739" cy="2583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65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00214" y="4645152"/>
            <a:ext cx="6615185" cy="566928"/>
          </a:xfrm>
        </p:spPr>
        <p:txBody>
          <a:bodyPr/>
          <a:lstStyle/>
          <a:p>
            <a:r>
              <a:rPr lang="en-GB" sz="2000" b="1" u="sng" dirty="0" smtClean="0"/>
              <a:t>The warnings of natural disasters by the Promised Messiah (on whom be peace)</a:t>
            </a:r>
            <a:endParaRPr lang="en-GB" sz="2000" b="1" u="sng" dirty="0"/>
          </a:p>
        </p:txBody>
      </p:sp>
      <p:grpSp>
        <p:nvGrpSpPr>
          <p:cNvPr id="5" name="Group 12"/>
          <p:cNvGrpSpPr>
            <a:grpSpLocks/>
          </p:cNvGrpSpPr>
          <p:nvPr/>
        </p:nvGrpSpPr>
        <p:grpSpPr bwMode="auto">
          <a:xfrm>
            <a:off x="516830" y="433479"/>
            <a:ext cx="2912170" cy="3071721"/>
            <a:chOff x="3360" y="1008"/>
            <a:chExt cx="2074" cy="2853"/>
          </a:xfrm>
        </p:grpSpPr>
        <p:pic>
          <p:nvPicPr>
            <p:cNvPr id="6" name="Picture 6" descr="http://alislam.org/library/links/p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1008"/>
              <a:ext cx="2074" cy="24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3830" y="3529"/>
              <a:ext cx="899"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cs typeface="Times New Roman" charset="0"/>
                </a:defRPr>
              </a:lvl1pPr>
              <a:lvl2pPr marL="742950" indent="-285750" eaLnBrk="0" hangingPunct="0">
                <a:defRPr sz="2400">
                  <a:solidFill>
                    <a:schemeClr val="tx1"/>
                  </a:solidFill>
                  <a:latin typeface="Times New Roman" charset="0"/>
                  <a:cs typeface="Times New Roman" charset="0"/>
                </a:defRPr>
              </a:lvl2pPr>
              <a:lvl3pPr marL="1143000" indent="-228600" eaLnBrk="0" hangingPunct="0">
                <a:defRPr sz="2400">
                  <a:solidFill>
                    <a:schemeClr val="tx1"/>
                  </a:solidFill>
                  <a:latin typeface="Times New Roman" charset="0"/>
                  <a:cs typeface="Times New Roman" charset="0"/>
                </a:defRPr>
              </a:lvl3pPr>
              <a:lvl4pPr marL="1600200" indent="-228600" eaLnBrk="0" hangingPunct="0">
                <a:defRPr sz="2400">
                  <a:solidFill>
                    <a:schemeClr val="tx1"/>
                  </a:solidFill>
                  <a:latin typeface="Times New Roman" charset="0"/>
                  <a:cs typeface="Times New Roman" charset="0"/>
                </a:defRPr>
              </a:lvl4pPr>
              <a:lvl5pPr marL="2057400" indent="-228600" eaLnBrk="0" hangingPunct="0">
                <a:defRPr sz="2400">
                  <a:solidFill>
                    <a:schemeClr val="tx1"/>
                  </a:solidFill>
                  <a:latin typeface="Times New Roman" charset="0"/>
                  <a:cs typeface="Times New Roman" charset="0"/>
                </a:defRPr>
              </a:lvl5pPr>
              <a:lvl6pPr marL="2514600" indent="-228600" algn="ctr" eaLnBrk="0" fontAlgn="base" hangingPunct="0">
                <a:spcBef>
                  <a:spcPct val="0"/>
                </a:spcBef>
                <a:spcAft>
                  <a:spcPct val="0"/>
                </a:spcAft>
                <a:defRPr sz="2400">
                  <a:solidFill>
                    <a:schemeClr val="tx1"/>
                  </a:solidFill>
                  <a:latin typeface="Times New Roman" charset="0"/>
                  <a:cs typeface="Times New Roman" charset="0"/>
                </a:defRPr>
              </a:lvl6pPr>
              <a:lvl7pPr marL="2971800" indent="-228600" algn="ctr" eaLnBrk="0" fontAlgn="base" hangingPunct="0">
                <a:spcBef>
                  <a:spcPct val="0"/>
                </a:spcBef>
                <a:spcAft>
                  <a:spcPct val="0"/>
                </a:spcAft>
                <a:defRPr sz="2400">
                  <a:solidFill>
                    <a:schemeClr val="tx1"/>
                  </a:solidFill>
                  <a:latin typeface="Times New Roman" charset="0"/>
                  <a:cs typeface="Times New Roman" charset="0"/>
                </a:defRPr>
              </a:lvl7pPr>
              <a:lvl8pPr marL="3429000" indent="-228600" algn="ctr" eaLnBrk="0" fontAlgn="base" hangingPunct="0">
                <a:spcBef>
                  <a:spcPct val="0"/>
                </a:spcBef>
                <a:spcAft>
                  <a:spcPct val="0"/>
                </a:spcAft>
                <a:defRPr sz="2400">
                  <a:solidFill>
                    <a:schemeClr val="tx1"/>
                  </a:solidFill>
                  <a:latin typeface="Times New Roman" charset="0"/>
                  <a:cs typeface="Times New Roman" charset="0"/>
                </a:defRPr>
              </a:lvl8pPr>
              <a:lvl9pPr marL="3886200" indent="-228600" algn="ctr" eaLnBrk="0" fontAlgn="base" hangingPunct="0">
                <a:spcBef>
                  <a:spcPct val="0"/>
                </a:spcBef>
                <a:spcAft>
                  <a:spcPct val="0"/>
                </a:spcAft>
                <a:defRPr sz="2400">
                  <a:solidFill>
                    <a:schemeClr val="tx1"/>
                  </a:solidFill>
                  <a:latin typeface="Times New Roman" charset="0"/>
                  <a:cs typeface="Times New Roman" charset="0"/>
                </a:defRPr>
              </a:lvl9pPr>
            </a:lstStyle>
            <a:p>
              <a:pPr algn="l" eaLnBrk="1" hangingPunct="1"/>
              <a:r>
                <a:rPr lang="en-GB" sz="1800" dirty="0">
                  <a:latin typeface="Arial" charset="0"/>
                </a:rPr>
                <a:t>1835-1908</a:t>
              </a:r>
            </a:p>
          </p:txBody>
        </p:sp>
      </p:grpSp>
      <p:sp>
        <p:nvSpPr>
          <p:cNvPr id="10" name="Rounded Rectangle 9"/>
          <p:cNvSpPr/>
          <p:nvPr/>
        </p:nvSpPr>
        <p:spPr>
          <a:xfrm>
            <a:off x="4419600" y="5715000"/>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
        <p:nvSpPr>
          <p:cNvPr id="12" name="Content Placeholder 3"/>
          <p:cNvSpPr txBox="1">
            <a:spLocks/>
          </p:cNvSpPr>
          <p:nvPr/>
        </p:nvSpPr>
        <p:spPr>
          <a:xfrm>
            <a:off x="6096000" y="345174"/>
            <a:ext cx="2667000" cy="4122111"/>
          </a:xfrm>
          <a:prstGeom prst="verticalScroll">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GB" dirty="0" smtClean="0">
                <a:latin typeface="Berlin Sans FB" pitchFamily="34" charset="0"/>
              </a:rPr>
              <a:t>‘</a:t>
            </a:r>
            <a:r>
              <a:rPr lang="en-GB" dirty="0">
                <a:latin typeface="Berlin Sans FB" pitchFamily="34" charset="0"/>
              </a:rPr>
              <a:t>A warner came unto the world but the world accepted him not, yet God will accept him and demonstrate his truthfulness with mighty onslaughts.’</a:t>
            </a:r>
            <a:endParaRPr lang="en-GB" dirty="0" smtClean="0">
              <a:solidFill>
                <a:schemeClr val="bg1"/>
              </a:solidFill>
              <a:latin typeface="Berlin Sans FB" pitchFamily="34" charset="0"/>
            </a:endParaRPr>
          </a:p>
        </p:txBody>
      </p:sp>
      <p:sp>
        <p:nvSpPr>
          <p:cNvPr id="13" name="Content Placeholder 3"/>
          <p:cNvSpPr txBox="1">
            <a:spLocks/>
          </p:cNvSpPr>
          <p:nvPr/>
        </p:nvSpPr>
        <p:spPr>
          <a:xfrm>
            <a:off x="228600" y="2977486"/>
            <a:ext cx="2819400" cy="3352800"/>
          </a:xfrm>
          <a:prstGeom prst="verticalScroll">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GB" dirty="0">
                <a:solidFill>
                  <a:schemeClr val="tx1"/>
                </a:solidFill>
              </a:rPr>
              <a:t>‘</a:t>
            </a:r>
            <a:r>
              <a:rPr lang="en-GB" dirty="0">
                <a:solidFill>
                  <a:schemeClr val="tx1"/>
                </a:solidFill>
                <a:latin typeface="Berlin Sans FB" pitchFamily="34" charset="0"/>
              </a:rPr>
              <a:t>Addressing me God Almighty said</a:t>
            </a:r>
            <a:r>
              <a:rPr lang="en-GB" dirty="0" smtClean="0">
                <a:solidFill>
                  <a:schemeClr val="tx1"/>
                </a:solidFill>
                <a:latin typeface="Berlin Sans FB" pitchFamily="34" charset="0"/>
              </a:rPr>
              <a:t>:</a:t>
            </a:r>
          </a:p>
          <a:p>
            <a:pPr algn="ctr">
              <a:defRPr/>
            </a:pPr>
            <a:endParaRPr lang="en-GB" dirty="0">
              <a:solidFill>
                <a:schemeClr val="tx1"/>
              </a:solidFill>
              <a:latin typeface="Berlin Sans FB" pitchFamily="34" charset="0"/>
            </a:endParaRPr>
          </a:p>
          <a:p>
            <a:pPr algn="ctr">
              <a:defRPr/>
            </a:pPr>
            <a:r>
              <a:rPr lang="en-GB" dirty="0" smtClean="0">
                <a:solidFill>
                  <a:schemeClr val="tx1"/>
                </a:solidFill>
                <a:latin typeface="Berlin Sans FB" pitchFamily="34" charset="0"/>
              </a:rPr>
              <a:t> </a:t>
            </a:r>
            <a:r>
              <a:rPr lang="en-GB" dirty="0">
                <a:solidFill>
                  <a:schemeClr val="tx1"/>
                </a:solidFill>
                <a:latin typeface="Berlin Sans FB" pitchFamily="34" charset="0"/>
              </a:rPr>
              <a:t>‘You are a warner on my behalf. I have sent you so that the guilty ones be separated from the righteous</a:t>
            </a:r>
            <a:r>
              <a:rPr lang="en-GB" dirty="0">
                <a:solidFill>
                  <a:schemeClr val="tx1"/>
                </a:solidFill>
              </a:rPr>
              <a:t>,</a:t>
            </a:r>
            <a:endParaRPr lang="en-GB" dirty="0" smtClean="0">
              <a:solidFill>
                <a:schemeClr val="tx1"/>
              </a:solidFill>
              <a:latin typeface="Berlin Sans FB" pitchFamily="34" charset="0"/>
            </a:endParaRPr>
          </a:p>
        </p:txBody>
      </p:sp>
      <p:sp>
        <p:nvSpPr>
          <p:cNvPr id="14" name="Content Placeholder 3"/>
          <p:cNvSpPr txBox="1">
            <a:spLocks/>
          </p:cNvSpPr>
          <p:nvPr/>
        </p:nvSpPr>
        <p:spPr>
          <a:xfrm>
            <a:off x="3581400" y="1064443"/>
            <a:ext cx="2514600" cy="3397724"/>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GB" dirty="0">
                <a:latin typeface="Berlin Sans FB" pitchFamily="34" charset="0"/>
              </a:rPr>
              <a:t>‘I shall bless thee, so much so that kings shall seek blessings from thy garments</a:t>
            </a:r>
            <a:endParaRPr lang="en-GB" dirty="0" smtClean="0">
              <a:solidFill>
                <a:schemeClr val="bg1"/>
              </a:solidFill>
              <a:latin typeface="Berlin Sans FB" pitchFamily="34" charset="0"/>
            </a:endParaRPr>
          </a:p>
        </p:txBody>
      </p:sp>
    </p:spTree>
    <p:extLst>
      <p:ext uri="{BB962C8B-B14F-4D97-AF65-F5344CB8AC3E}">
        <p14:creationId xmlns:p14="http://schemas.microsoft.com/office/powerpoint/2010/main" val="30556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http://www.earthtimes.org/newsimage/smalljapanese-nuclear-disaster-unfolds_17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76352"/>
            <a:ext cx="2743200" cy="1849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4"/>
          </p:nvPr>
        </p:nvSpPr>
        <p:spPr>
          <a:xfrm>
            <a:off x="3505200" y="4572000"/>
            <a:ext cx="5334000" cy="566928"/>
          </a:xfrm>
        </p:spPr>
        <p:txBody>
          <a:bodyPr/>
          <a:lstStyle/>
          <a:p>
            <a:r>
              <a:rPr lang="en-GB" sz="2000" b="1" u="sng" dirty="0"/>
              <a:t>The warnings of natural disasters by the Promised Messiah (on whom be peace)</a:t>
            </a:r>
          </a:p>
          <a:p>
            <a:endParaRPr lang="en-GB" sz="2000" dirty="0"/>
          </a:p>
        </p:txBody>
      </p:sp>
      <p:sp>
        <p:nvSpPr>
          <p:cNvPr id="3" name="Content Placeholder 3"/>
          <p:cNvSpPr txBox="1">
            <a:spLocks/>
          </p:cNvSpPr>
          <p:nvPr/>
        </p:nvSpPr>
        <p:spPr>
          <a:xfrm>
            <a:off x="-304800" y="152400"/>
            <a:ext cx="4800600" cy="6454417"/>
          </a:xfrm>
          <a:prstGeom prst="verticalScroll">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dirty="0" smtClean="0">
                <a:latin typeface="Berlin Sans FB" pitchFamily="34" charset="0"/>
              </a:rPr>
              <a:t>’ </a:t>
            </a:r>
            <a:r>
              <a:rPr lang="en-GB" dirty="0">
                <a:latin typeface="Berlin Sans FB" pitchFamily="34" charset="0"/>
              </a:rPr>
              <a:t>Thus another massive earthquake is bound to occur, but the righteous are safe from it. Be righteous, therefore, and fear God that you may be saved. Fear God today so that you may remain safe from the fear of that Day. It is inevitable for the heaven to show some sign for the earth to do likewise. But those who fear God shall be saved. God’s Word informed me that many calamities will occur and many disasters will descend on the earth – some during my life time and some after I have gone. And He will promote and advance this </a:t>
            </a:r>
            <a:r>
              <a:rPr lang="en-GB" dirty="0" err="1">
                <a:latin typeface="Berlin Sans FB" pitchFamily="34" charset="0"/>
              </a:rPr>
              <a:t>Jama’at</a:t>
            </a:r>
            <a:r>
              <a:rPr lang="en-GB" dirty="0">
                <a:latin typeface="Berlin Sans FB" pitchFamily="34" charset="0"/>
              </a:rPr>
              <a:t> to the full. A part of it will happen at my hands, and some after me</a:t>
            </a:r>
            <a:r>
              <a:rPr lang="en-GB" dirty="0" smtClean="0">
                <a:latin typeface="Berlin Sans FB" pitchFamily="34" charset="0"/>
              </a:rPr>
              <a:t>.’</a:t>
            </a:r>
          </a:p>
          <a:p>
            <a:pPr algn="ctr">
              <a:defRPr/>
            </a:pPr>
            <a:r>
              <a:rPr lang="en-GB" dirty="0" smtClean="0">
                <a:latin typeface="Berlin Sans FB" pitchFamily="34" charset="0"/>
              </a:rPr>
              <a:t> </a:t>
            </a:r>
            <a:r>
              <a:rPr lang="en-GB" dirty="0">
                <a:latin typeface="Berlin Sans FB" pitchFamily="34" charset="0"/>
              </a:rPr>
              <a:t>(The Will, pp</a:t>
            </a:r>
            <a:r>
              <a:rPr lang="en-GB" dirty="0" smtClean="0">
                <a:latin typeface="Berlin Sans FB" pitchFamily="34" charset="0"/>
              </a:rPr>
              <a:t>. 3 – 5).</a:t>
            </a:r>
            <a:endParaRPr lang="en-GB" dirty="0" smtClean="0">
              <a:solidFill>
                <a:schemeClr val="bg1"/>
              </a:solidFill>
              <a:latin typeface="Berlin Sans FB" pitchFamily="34" charset="0"/>
            </a:endParaRPr>
          </a:p>
        </p:txBody>
      </p:sp>
      <p:sp>
        <p:nvSpPr>
          <p:cNvPr id="4" name="Content Placeholder 3"/>
          <p:cNvSpPr txBox="1">
            <a:spLocks/>
          </p:cNvSpPr>
          <p:nvPr/>
        </p:nvSpPr>
        <p:spPr>
          <a:xfrm>
            <a:off x="3886200" y="685800"/>
            <a:ext cx="2895600" cy="3778724"/>
          </a:xfrm>
          <a:prstGeom prst="verticalScroll">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GB" dirty="0">
                <a:latin typeface="Berlin Sans FB" pitchFamily="34" charset="0"/>
              </a:rPr>
              <a:t>God informed me of another impending earthquake which would be of utmost severity and said</a:t>
            </a:r>
            <a:r>
              <a:rPr lang="en-GB" dirty="0" smtClean="0">
                <a:latin typeface="Berlin Sans FB" pitchFamily="34" charset="0"/>
              </a:rPr>
              <a:t>:</a:t>
            </a:r>
          </a:p>
          <a:p>
            <a:pPr algn="ctr">
              <a:defRPr/>
            </a:pPr>
            <a:endParaRPr lang="en-GB" dirty="0">
              <a:latin typeface="Berlin Sans FB" pitchFamily="34" charset="0"/>
            </a:endParaRPr>
          </a:p>
          <a:p>
            <a:pPr algn="ctr">
              <a:defRPr/>
            </a:pPr>
            <a:endParaRPr lang="en-GB" dirty="0" smtClean="0">
              <a:latin typeface="Berlin Sans FB" pitchFamily="34" charset="0"/>
            </a:endParaRPr>
          </a:p>
          <a:p>
            <a:pPr algn="ctr">
              <a:defRPr/>
            </a:pPr>
            <a:r>
              <a:rPr lang="en-GB" dirty="0" smtClean="0">
                <a:latin typeface="Berlin Sans FB" pitchFamily="34" charset="0"/>
              </a:rPr>
              <a:t>‘</a:t>
            </a:r>
            <a:r>
              <a:rPr lang="en-GB" sz="2000" dirty="0">
                <a:latin typeface="Berlin Sans FB" pitchFamily="34" charset="0"/>
              </a:rPr>
              <a:t>Again the spring came and again the word of God was fulfilled.</a:t>
            </a:r>
            <a:endParaRPr lang="en-GB" sz="2000" dirty="0" smtClean="0">
              <a:solidFill>
                <a:schemeClr val="bg1"/>
              </a:solidFill>
              <a:latin typeface="Berlin Sans FB" pitchFamily="34" charset="0"/>
            </a:endParaRPr>
          </a:p>
        </p:txBody>
      </p:sp>
      <p:sp>
        <p:nvSpPr>
          <p:cNvPr id="8" name="Rounded Rectangle 7"/>
          <p:cNvSpPr/>
          <p:nvPr/>
        </p:nvSpPr>
        <p:spPr>
          <a:xfrm>
            <a:off x="4419600" y="5715000"/>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18</a:t>
            </a:r>
            <a:r>
              <a:rPr lang="en-GB" sz="2000" baseline="30000" dirty="0" smtClean="0"/>
              <a:t>th</a:t>
            </a:r>
            <a:r>
              <a:rPr lang="en-GB" sz="2000" dirty="0" smtClean="0"/>
              <a:t> March 2011 </a:t>
            </a:r>
            <a:endParaRPr lang="en-GB" sz="2000" dirty="0"/>
          </a:p>
        </p:txBody>
      </p:sp>
    </p:spTree>
    <p:extLst>
      <p:ext uri="{BB962C8B-B14F-4D97-AF65-F5344CB8AC3E}">
        <p14:creationId xmlns:p14="http://schemas.microsoft.com/office/powerpoint/2010/main" val="40897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76C3CC6-7723-4589-B7EA-11C28EF1C054}">
  <ds:schemaRefs>
    <ds:schemaRef ds:uri="http://schemas.microsoft.com/office/2006/documentManagement/types"/>
    <ds:schemaRef ds:uri="http://schemas.microsoft.com/office/2006/metadata/properties"/>
    <ds:schemaRef ds:uri="e853240d-4d7e-4d05-833e-7d99f6039805"/>
    <ds:schemaRef ds:uri="http://purl.org/dc/terms/"/>
    <ds:schemaRef ds:uri="http://purl.org/dc/dcmitype/"/>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9F41D6F-BB03-4425-A03C-ABBB86B887C7}">
  <ds:schemaRefs>
    <ds:schemaRef ds:uri="http://schemas.microsoft.com/sharepoint/v3/contenttype/forms"/>
  </ds:schemaRefs>
</ds:datastoreItem>
</file>

<file path=customXml/itemProps3.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2773</TotalTime>
  <Words>8350</Words>
  <Application>Microsoft Office PowerPoint</Application>
  <PresentationFormat>On-screen Show (4:3)</PresentationFormat>
  <Paragraphs>265</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Al Islam Slide Master</vt:lpstr>
      <vt:lpstr>PowerPoint Presentation</vt:lpstr>
      <vt:lpstr>Summary</vt:lpstr>
      <vt:lpstr>PowerPoint Presentation</vt:lpstr>
      <vt:lpstr>PowerPoint Presentation</vt:lpstr>
      <vt:lpstr>The blessed model of the Holy Prophet (pbuh) during climatic disasters </vt:lpstr>
      <vt:lpstr>PowerPoint Presentation</vt:lpstr>
      <vt:lpstr> </vt:lpstr>
      <vt:lpstr>PowerPoint Presentation</vt:lpstr>
      <vt:lpstr>PowerPoint Presentation</vt:lpstr>
      <vt:lpstr>PowerPoint Presentation</vt:lpstr>
      <vt:lpstr>The warnings of natural disasters by the Promised Messiah (on whom be peace)</vt:lpstr>
      <vt:lpstr>The Promised Messiah (on whom be peace) had a particularly good intuition about the Japanese people</vt:lpstr>
      <vt:lpstr>The warnings of natural disasters by the Promised Messiah (on whom be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 July 31, 2009</dc:title>
  <dc:creator>AR Carmichael;AS Sami</dc:creator>
  <cp:lastModifiedBy>Homepac I</cp:lastModifiedBy>
  <cp:revision>231</cp:revision>
  <dcterms:created xsi:type="dcterms:W3CDTF">2007-11-23T00:40:03Z</dcterms:created>
  <dcterms:modified xsi:type="dcterms:W3CDTF">2011-03-20T21:00:28Z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